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1"/>
  </p:sldMasterIdLst>
  <p:notesMasterIdLst>
    <p:notesMasterId r:id="rId36"/>
  </p:notesMasterIdLst>
  <p:sldIdLst>
    <p:sldId id="256" r:id="rId2"/>
    <p:sldId id="258" r:id="rId3"/>
    <p:sldId id="259" r:id="rId4"/>
    <p:sldId id="260" r:id="rId5"/>
    <p:sldId id="261" r:id="rId6"/>
    <p:sldId id="262" r:id="rId7"/>
    <p:sldId id="263" r:id="rId8"/>
    <p:sldId id="264" r:id="rId9"/>
    <p:sldId id="266" r:id="rId10"/>
    <p:sldId id="269" r:id="rId11"/>
    <p:sldId id="270" r:id="rId12"/>
    <p:sldId id="271" r:id="rId13"/>
    <p:sldId id="272" r:id="rId14"/>
    <p:sldId id="273" r:id="rId15"/>
    <p:sldId id="274" r:id="rId16"/>
    <p:sldId id="275" r:id="rId17"/>
    <p:sldId id="276" r:id="rId18"/>
    <p:sldId id="277" r:id="rId19"/>
    <p:sldId id="278"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CE992"/>
    <a:srgbClr val="FFFFCC"/>
    <a:srgbClr val="FAE5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94613"/>
  </p:normalViewPr>
  <p:slideViewPr>
    <p:cSldViewPr showGuides="1">
      <p:cViewPr>
        <p:scale>
          <a:sx n="37" d="100"/>
          <a:sy n="37" d="100"/>
        </p:scale>
        <p:origin x="144" y="1080"/>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4212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1079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50105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01013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559395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447528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62444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79276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2191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10306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42982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3433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9638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42533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637336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7442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3345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940115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621415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10409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6255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92713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91924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681924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9122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052205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9490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880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9461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5774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7188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6827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78811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416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32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4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126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861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01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24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753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17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73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sv-SE" smtClean="0"/>
              <a:t>Drag picture to placeholder or click icon to add</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8070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sv-SE" smtClean="0"/>
              <a:t>Click to edit Master title style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smtClean="0"/>
              <a:t>12/9/15</a:t>
            </a:fld>
            <a:endParaRPr 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235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5" y="-1"/>
            <a:ext cx="24381398" cy="13842777"/>
          </a:xfrm>
          <a:prstGeom prst="rect">
            <a:avLst/>
          </a:prstGeom>
        </p:spPr>
      </p:pic>
      <p:sp>
        <p:nvSpPr>
          <p:cNvPr id="15362" name="AutoShape 2"/>
          <p:cNvSpPr>
            <a:spLocks noChangeArrowheads="1"/>
          </p:cNvSpPr>
          <p:nvPr/>
        </p:nvSpPr>
        <p:spPr bwMode="auto">
          <a:xfrm>
            <a:off x="-60326" y="9091613"/>
            <a:ext cx="11675467"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50" y="9556750"/>
            <a:ext cx="10969848"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dirty="0" smtClean="0">
                <a:solidFill>
                  <a:srgbClr val="6AAFE3"/>
                </a:solidFill>
                <a:latin typeface="Cabin" charset="0"/>
              </a:rPr>
              <a:t>Most </a:t>
            </a:r>
            <a:r>
              <a:rPr lang="sv-SE" altLang="en-US" sz="5000" b="1" dirty="0" err="1" smtClean="0">
                <a:solidFill>
                  <a:srgbClr val="6AAFE3"/>
                </a:solidFill>
                <a:latin typeface="Cabin" charset="0"/>
              </a:rPr>
              <a:t>Holy</a:t>
            </a:r>
            <a:r>
              <a:rPr lang="sv-SE" altLang="en-US" sz="5000" b="1" dirty="0" smtClean="0">
                <a:solidFill>
                  <a:srgbClr val="6AAFE3"/>
                </a:solidFill>
                <a:latin typeface="Cabin" charset="0"/>
              </a:rPr>
              <a:t> Present </a:t>
            </a:r>
            <a:r>
              <a:rPr lang="sv-SE" altLang="en-US" sz="5000" b="1" dirty="0" err="1" smtClean="0">
                <a:solidFill>
                  <a:srgbClr val="6AAFE3"/>
                </a:solidFill>
                <a:latin typeface="Cabin" charset="0"/>
              </a:rPr>
              <a:t>Truth</a:t>
            </a:r>
            <a:endParaRPr lang="sv-SE" altLang="en-US" sz="5000" b="1" dirty="0" smtClean="0">
              <a:solidFill>
                <a:srgbClr val="6AAFE3"/>
              </a:solidFill>
              <a:latin typeface="Cabin" charset="0"/>
            </a:endParaRPr>
          </a:p>
          <a:p>
            <a:pPr eaLnBrk="1" hangingPunct="1">
              <a:lnSpc>
                <a:spcPct val="93000"/>
              </a:lnSpc>
              <a:buSzPct val="100000"/>
            </a:pPr>
            <a:r>
              <a:rPr lang="sv-SE" altLang="en-US" sz="5000" dirty="0" smtClean="0">
                <a:solidFill>
                  <a:srgbClr val="6AAFE3"/>
                </a:solidFill>
                <a:latin typeface="Cabin" charset="0"/>
              </a:rPr>
              <a:t>Christian </a:t>
            </a:r>
            <a:r>
              <a:rPr lang="sv-SE" altLang="en-US" sz="5000" dirty="0" err="1" smtClean="0">
                <a:solidFill>
                  <a:srgbClr val="6AAFE3"/>
                </a:solidFill>
                <a:latin typeface="Cabin" charset="0"/>
              </a:rPr>
              <a:t>Hjortland</a:t>
            </a:r>
            <a:r>
              <a:rPr lang="sv-SE" altLang="en-US" sz="5000" dirty="0">
                <a:solidFill>
                  <a:srgbClr val="6AAFE3"/>
                </a:solidFill>
                <a:latin typeface="Cabin" charset="0"/>
              </a:rPr>
              <a:t/>
            </a:r>
            <a:br>
              <a:rPr lang="sv-SE" altLang="en-US" sz="5000" dirty="0">
                <a:solidFill>
                  <a:srgbClr val="6AAFE3"/>
                </a:solidFill>
                <a:latin typeface="Cabin" charset="0"/>
              </a:rPr>
            </a:br>
            <a:endParaRPr lang="sv-SE" altLang="en-US" sz="5000" dirty="0">
              <a:solidFill>
                <a:srgbClr val="6AAFE3"/>
              </a:solidFill>
              <a:latin typeface="Cabin" charset="0"/>
            </a:endParaRPr>
          </a:p>
        </p:txBody>
      </p:sp>
      <p:sp>
        <p:nvSpPr>
          <p:cNvPr id="5" name="Rectangle 4"/>
          <p:cNvSpPr/>
          <p:nvPr/>
        </p:nvSpPr>
        <p:spPr>
          <a:xfrm>
            <a:off x="21048190" y="13469779"/>
            <a:ext cx="1398973" cy="323165"/>
          </a:xfrm>
          <a:prstGeom prst="rect">
            <a:avLst/>
          </a:prstGeom>
        </p:spPr>
        <p:txBody>
          <a:bodyPr wrap="none">
            <a:spAutoFit/>
          </a:bodyPr>
          <a:lstStyle/>
          <a:p>
            <a:r>
              <a:rPr lang="en-US" sz="1500" dirty="0"/>
              <a:t>Blake Patterson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Time</a:t>
            </a:r>
            <a:r>
              <a:rPr lang="sv-SE" altLang="en-US" sz="8000" b="1" dirty="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the </a:t>
            </a:r>
            <a:r>
              <a:rPr lang="sv-SE" altLang="en-US" sz="8000" b="1" dirty="0" err="1">
                <a:solidFill>
                  <a:srgbClr val="6AAFE3"/>
                </a:solidFill>
                <a:latin typeface="Cabin" charset="0"/>
              </a:rPr>
              <a:t>Birth</a:t>
            </a:r>
            <a:r>
              <a:rPr lang="sv-SE" altLang="en-US" sz="8000" b="1" dirty="0">
                <a:solidFill>
                  <a:srgbClr val="6AAFE3"/>
                </a:solidFill>
                <a:latin typeface="Cabin" charset="0"/>
              </a:rPr>
              <a:t> </a:t>
            </a:r>
            <a:r>
              <a:rPr lang="sv-SE" altLang="en-US" sz="8000" b="1" dirty="0" err="1">
                <a:solidFill>
                  <a:srgbClr val="6AAFE3"/>
                </a:solidFill>
                <a:latin typeface="Cabin" charset="0"/>
              </a:rPr>
              <a:t>of</a:t>
            </a:r>
            <a:r>
              <a:rPr lang="sv-SE" altLang="en-US" sz="8000" b="1" dirty="0">
                <a:solidFill>
                  <a:srgbClr val="6AAFE3"/>
                </a:solidFill>
                <a:latin typeface="Cabin" charset="0"/>
              </a:rPr>
              <a:t> Jesus</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a:solidFill>
                  <a:srgbClr val="FFFFFF"/>
                </a:solidFill>
                <a:latin typeface="Arial" charset="0"/>
                <a:ea typeface="Helvetica;Arial" charset="0"/>
                <a:cs typeface="Helvetica;Arial" charset="0"/>
              </a:rPr>
              <a:t>1. The door
2. The altar of sacrifice
3. Laver
Did God's people receive this message?</a:t>
            </a:r>
          </a:p>
          <a:p>
            <a:pPr marL="7938" indent="0" eaLnBrk="1" hangingPunct="1">
              <a:lnSpc>
                <a:spcPct val="93000"/>
              </a:lnSpc>
            </a:pPr>
            <a:r>
              <a:rPr lang="en-US" altLang="en-US" sz="6000" dirty="0">
                <a:solidFill>
                  <a:srgbClr val="FFFFFF"/>
                </a:solidFill>
                <a:latin typeface="Arial" charset="0"/>
                <a:ea typeface="Helvetica;Arial" charset="0"/>
                <a:cs typeface="Helvetica;Arial" charset="0"/>
              </a:rPr>
              <a:t>Who entered the court?</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76115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smtClean="0">
                <a:solidFill>
                  <a:srgbClr val="6AAFE3"/>
                </a:solidFill>
                <a:latin typeface="Cabin" charset="0"/>
              </a:rPr>
              <a:t>Time</a:t>
            </a:r>
            <a:r>
              <a:rPr lang="sv-SE" altLang="en-US" sz="8000" b="1" dirty="0" smtClean="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a:t>
            </a:r>
            <a:r>
              <a:rPr lang="sv-SE" altLang="en-US" sz="8000" b="1" dirty="0" smtClean="0">
                <a:solidFill>
                  <a:srgbClr val="6AAFE3"/>
                </a:solidFill>
                <a:latin typeface="Cabin" charset="0"/>
              </a:rPr>
              <a:t>Jesus </a:t>
            </a:r>
            <a:r>
              <a:rPr lang="sv-SE" altLang="en-US" sz="8000" b="1" dirty="0" err="1">
                <a:solidFill>
                  <a:srgbClr val="6AAFE3"/>
                </a:solidFill>
                <a:latin typeface="Cabin" charset="0"/>
              </a:rPr>
              <a:t>L</a:t>
            </a:r>
            <a:r>
              <a:rPr lang="sv-SE" altLang="en-US" sz="8000" b="1" dirty="0" err="1" smtClean="0">
                <a:solidFill>
                  <a:srgbClr val="6AAFE3"/>
                </a:solidFill>
                <a:latin typeface="Cabin" charset="0"/>
              </a:rPr>
              <a:t>eft</a:t>
            </a:r>
            <a:r>
              <a:rPr lang="sv-SE" altLang="en-US" sz="8000" b="1" dirty="0" smtClean="0">
                <a:solidFill>
                  <a:srgbClr val="6AAFE3"/>
                </a:solidFill>
                <a:latin typeface="Cabin" charset="0"/>
              </a:rPr>
              <a:t> the </a:t>
            </a:r>
            <a:r>
              <a:rPr lang="sv-SE" altLang="en-US" sz="8000" b="1" dirty="0">
                <a:solidFill>
                  <a:srgbClr val="6AAFE3"/>
                </a:solidFill>
                <a:latin typeface="Cabin" charset="0"/>
              </a:rPr>
              <a:t>E</a:t>
            </a:r>
            <a:r>
              <a:rPr lang="sv-SE" altLang="en-US" sz="8000" b="1" dirty="0" smtClean="0">
                <a:solidFill>
                  <a:srgbClr val="6AAFE3"/>
                </a:solidFill>
                <a:latin typeface="Cabin" charset="0"/>
              </a:rPr>
              <a:t>arth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a:solidFill>
                  <a:srgbClr val="FFFFFF"/>
                </a:solidFill>
                <a:latin typeface="Arial" charset="0"/>
                <a:ea typeface="Helvetica;Arial" charset="0"/>
                <a:cs typeface="Helvetica;Arial" charset="0"/>
              </a:rPr>
              <a:t>Why so many different truths?</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5273824"/>
            <a:ext cx="24382413" cy="6264696"/>
          </a:xfrm>
          <a:prstGeom prst="rect">
            <a:avLst/>
          </a:prstGeom>
        </p:spPr>
      </p:pic>
    </p:spTree>
    <p:extLst>
      <p:ext uri="{BB962C8B-B14F-4D97-AF65-F5344CB8AC3E}">
        <p14:creationId xmlns:p14="http://schemas.microsoft.com/office/powerpoint/2010/main" val="17881759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Time</a:t>
            </a:r>
            <a:r>
              <a:rPr lang="sv-SE" altLang="en-US" sz="8000" b="1" dirty="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Jesus </a:t>
            </a:r>
            <a:r>
              <a:rPr lang="sv-SE" altLang="en-US" sz="8000" b="1" dirty="0" err="1">
                <a:solidFill>
                  <a:srgbClr val="6AAFE3"/>
                </a:solidFill>
                <a:latin typeface="Cabin" charset="0"/>
              </a:rPr>
              <a:t>Left</a:t>
            </a:r>
            <a:r>
              <a:rPr lang="sv-SE" altLang="en-US" sz="8000" b="1" dirty="0">
                <a:solidFill>
                  <a:srgbClr val="6AAFE3"/>
                </a:solidFill>
                <a:latin typeface="Cabin" charset="0"/>
              </a:rPr>
              <a:t> the Earth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a:t>
            </a:r>
            <a:r>
              <a:rPr lang="en-US" altLang="en-US" sz="6000" b="1" dirty="0">
                <a:solidFill>
                  <a:srgbClr val="FCE992"/>
                </a:solidFill>
                <a:latin typeface="Arial" charset="0"/>
                <a:ea typeface="Helvetica;Arial" charset="0"/>
                <a:cs typeface="Helvetica;Arial" charset="0"/>
              </a:rPr>
              <a:t>Thy way, O God, is in the sanctuary</a:t>
            </a:r>
            <a:r>
              <a:rPr lang="en-US" altLang="en-US" sz="6000" dirty="0">
                <a:solidFill>
                  <a:srgbClr val="FFFFFF"/>
                </a:solidFill>
                <a:latin typeface="Arial" charset="0"/>
                <a:ea typeface="Helvetica;Arial" charset="0"/>
                <a:cs typeface="Helvetica;Arial" charset="0"/>
              </a:rPr>
              <a:t>: who is so great a God as our God</a:t>
            </a:r>
            <a:r>
              <a:rPr lang="en-US" altLang="en-US" sz="60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a:t>
            </a:r>
            <a:r>
              <a:rPr lang="en-US" altLang="en-US" sz="5000" dirty="0">
                <a:solidFill>
                  <a:srgbClr val="FFFFFF"/>
                </a:solidFill>
                <a:latin typeface="Arial" charset="0"/>
                <a:ea typeface="Helvetica;Arial" charset="0"/>
                <a:cs typeface="Helvetica;Arial" charset="0"/>
              </a:rPr>
              <a:t>Psalms </a:t>
            </a:r>
            <a:r>
              <a:rPr lang="en-US" altLang="en-US" sz="5000" dirty="0" smtClean="0">
                <a:solidFill>
                  <a:srgbClr val="FFFFFF"/>
                </a:solidFill>
                <a:latin typeface="Arial" charset="0"/>
                <a:ea typeface="Helvetica;Arial" charset="0"/>
                <a:cs typeface="Helvetica;Arial" charset="0"/>
              </a:rPr>
              <a:t>77:14</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83065" y="4216765"/>
            <a:ext cx="9282287" cy="6961715"/>
          </a:xfrm>
          <a:prstGeom prst="rect">
            <a:avLst/>
          </a:prstGeom>
        </p:spPr>
      </p:pic>
    </p:spTree>
    <p:extLst>
      <p:ext uri="{BB962C8B-B14F-4D97-AF65-F5344CB8AC3E}">
        <p14:creationId xmlns:p14="http://schemas.microsoft.com/office/powerpoint/2010/main" val="139312955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Time</a:t>
            </a:r>
            <a:r>
              <a:rPr lang="sv-SE" altLang="en-US" sz="8000" b="1" dirty="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Jesus </a:t>
            </a:r>
            <a:r>
              <a:rPr lang="sv-SE" altLang="en-US" sz="8000" b="1" dirty="0" err="1">
                <a:solidFill>
                  <a:srgbClr val="6AAFE3"/>
                </a:solidFill>
                <a:latin typeface="Cabin" charset="0"/>
              </a:rPr>
              <a:t>Left</a:t>
            </a:r>
            <a:r>
              <a:rPr lang="sv-SE" altLang="en-US" sz="8000" b="1" dirty="0">
                <a:solidFill>
                  <a:srgbClr val="6AAFE3"/>
                </a:solidFill>
                <a:latin typeface="Cabin" charset="0"/>
              </a:rPr>
              <a:t> the Earth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000" dirty="0">
                <a:solidFill>
                  <a:srgbClr val="FFFFFF"/>
                </a:solidFill>
                <a:latin typeface="Arial" charset="0"/>
                <a:ea typeface="Helvetica;Arial" charset="0"/>
                <a:cs typeface="Helvetica;Arial" charset="0"/>
              </a:rPr>
              <a:t> </a:t>
            </a:r>
            <a:r>
              <a:rPr lang="en-US" altLang="en-US" sz="5000" b="1" dirty="0">
                <a:solidFill>
                  <a:srgbClr val="FCE992"/>
                </a:solidFill>
                <a:latin typeface="Arial" charset="0"/>
                <a:ea typeface="Helvetica;Arial" charset="0"/>
                <a:cs typeface="Helvetica;Arial" charset="0"/>
              </a:rPr>
              <a:t>1. God's people is no longer limited to Israel as a nation</a:t>
            </a:r>
          </a:p>
          <a:p>
            <a:pPr marL="693738" indent="-685800" eaLnBrk="1" hangingPunct="1">
              <a:lnSpc>
                <a:spcPct val="93000"/>
              </a:lnSpc>
              <a:buFont typeface="Arial" charset="0"/>
              <a:buChar char="•"/>
            </a:pPr>
            <a:r>
              <a:rPr lang="en-US" altLang="en-US" sz="5000" dirty="0">
                <a:solidFill>
                  <a:srgbClr val="FFFFFF"/>
                </a:solidFill>
                <a:latin typeface="Arial" charset="0"/>
                <a:ea typeface="Helvetica;Arial" charset="0"/>
                <a:cs typeface="Helvetica;Arial" charset="0"/>
              </a:rPr>
              <a:t>Matthew 10:5-7   </a:t>
            </a:r>
          </a:p>
          <a:p>
            <a:pPr marL="693738" indent="-685800" eaLnBrk="1" hangingPunct="1">
              <a:lnSpc>
                <a:spcPct val="93000"/>
              </a:lnSpc>
              <a:buFont typeface="Arial" charset="0"/>
              <a:buChar char="•"/>
            </a:pPr>
            <a:r>
              <a:rPr lang="en-US" altLang="en-US" sz="5000" dirty="0">
                <a:solidFill>
                  <a:srgbClr val="FFFFFF"/>
                </a:solidFill>
                <a:latin typeface="Arial" charset="0"/>
                <a:ea typeface="Helvetica;Arial" charset="0"/>
                <a:cs typeface="Helvetica;Arial" charset="0"/>
              </a:rPr>
              <a:t>Acts 1:8: ”But ye shall receive power, after that the Holy Ghost is come upon you: and ye shall be witnesses unto me both in Jerusalem, and in all </a:t>
            </a:r>
            <a:r>
              <a:rPr lang="en-US" altLang="en-US" sz="5000" dirty="0" err="1">
                <a:solidFill>
                  <a:srgbClr val="FFFFFF"/>
                </a:solidFill>
                <a:latin typeface="Arial" charset="0"/>
                <a:ea typeface="Helvetica;Arial" charset="0"/>
                <a:cs typeface="Helvetica;Arial" charset="0"/>
              </a:rPr>
              <a:t>Judæa</a:t>
            </a:r>
            <a:r>
              <a:rPr lang="en-US" altLang="en-US" sz="5000" dirty="0">
                <a:solidFill>
                  <a:srgbClr val="FFFFFF"/>
                </a:solidFill>
                <a:latin typeface="Arial" charset="0"/>
                <a:ea typeface="Helvetica;Arial" charset="0"/>
                <a:cs typeface="Helvetica;Arial" charset="0"/>
              </a:rPr>
              <a:t>, and in Samaria, and unto the </a:t>
            </a:r>
            <a:r>
              <a:rPr lang="en-US" altLang="en-US" sz="5000" b="1" dirty="0">
                <a:solidFill>
                  <a:srgbClr val="FCE992"/>
                </a:solidFill>
                <a:latin typeface="Arial" charset="0"/>
                <a:ea typeface="Helvetica;Arial" charset="0"/>
                <a:cs typeface="Helvetica;Arial" charset="0"/>
              </a:rPr>
              <a:t>uttermost part of the earth</a:t>
            </a:r>
            <a:r>
              <a:rPr lang="en-US" altLang="en-US" sz="5000" dirty="0">
                <a:solidFill>
                  <a:srgbClr val="FFFFFF"/>
                </a:solidFill>
                <a:latin typeface="Arial" charset="0"/>
                <a:ea typeface="Helvetica;Arial" charset="0"/>
                <a:cs typeface="Helvetica;Arial" charset="0"/>
              </a:rPr>
              <a:t>.”</a:t>
            </a:r>
          </a:p>
          <a:p>
            <a:pPr marL="693738" indent="-685800" eaLnBrk="1" hangingPunct="1">
              <a:lnSpc>
                <a:spcPct val="93000"/>
              </a:lnSpc>
              <a:buFont typeface="Arial" charset="0"/>
              <a:buChar char="•"/>
            </a:pPr>
            <a:r>
              <a:rPr lang="en-US" altLang="en-US" sz="5000" dirty="0">
                <a:solidFill>
                  <a:srgbClr val="FFFFFF"/>
                </a:solidFill>
                <a:latin typeface="Arial" charset="0"/>
                <a:ea typeface="Helvetica;Arial" charset="0"/>
                <a:cs typeface="Helvetica;Arial" charset="0"/>
              </a:rPr>
              <a:t>Galatians 3:28: There is neither Jew nor Greek, there is neither bond nor free, there is neither male nor female: for ye are all one in Christ Jesus.</a:t>
            </a:r>
          </a:p>
          <a:p>
            <a:pPr marL="693738" indent="-685800" eaLnBrk="1" hangingPunct="1">
              <a:lnSpc>
                <a:spcPct val="93000"/>
              </a:lnSpc>
              <a:buFont typeface="Arial" charset="0"/>
              <a:buChar char="•"/>
            </a:pPr>
            <a:r>
              <a:rPr lang="en-US" altLang="en-US" sz="5000" dirty="0">
                <a:solidFill>
                  <a:srgbClr val="FFFFFF"/>
                </a:solidFill>
                <a:latin typeface="Arial" charset="0"/>
                <a:ea typeface="Helvetica;Arial" charset="0"/>
                <a:cs typeface="Helvetica;Arial" charset="0"/>
              </a:rPr>
              <a:t>Acts 10, 13:46 – God reveals this for Peter and the disciples.</a:t>
            </a:r>
          </a:p>
          <a:p>
            <a:pPr marL="693738" indent="-685800" eaLnBrk="1" hangingPunct="1">
              <a:lnSpc>
                <a:spcPct val="93000"/>
              </a:lnSpc>
              <a:buFont typeface="Arial" charset="0"/>
              <a:buChar char="•"/>
            </a:pPr>
            <a:r>
              <a:rPr lang="en-US" altLang="en-US" sz="5000" dirty="0">
                <a:solidFill>
                  <a:srgbClr val="FFFFFF"/>
                </a:solidFill>
                <a:latin typeface="Arial" charset="0"/>
                <a:ea typeface="Helvetica;Arial" charset="0"/>
                <a:cs typeface="Helvetica;Arial" charset="0"/>
              </a:rPr>
              <a:t>70 Weeks</a:t>
            </a:r>
          </a:p>
          <a:p>
            <a:pPr marL="7938" indent="0" eaLnBrk="1" hangingPunct="1">
              <a:lnSpc>
                <a:spcPct val="93000"/>
              </a:lnSpc>
            </a:pPr>
            <a:r>
              <a:rPr lang="en-US" altLang="en-US" sz="5000" dirty="0">
                <a:solidFill>
                  <a:srgbClr val="FFFFFF"/>
                </a:solidFill>
                <a:latin typeface="Arial" charset="0"/>
                <a:ea typeface="Helvetica;Arial" charset="0"/>
                <a:cs typeface="Helvetica;Arial" charset="0"/>
              </a:rPr>
              <a:t>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5432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Time</a:t>
            </a:r>
            <a:r>
              <a:rPr lang="sv-SE" altLang="en-US" sz="8000" b="1" dirty="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Jesus </a:t>
            </a:r>
            <a:r>
              <a:rPr lang="sv-SE" altLang="en-US" sz="8000" b="1" dirty="0" err="1">
                <a:solidFill>
                  <a:srgbClr val="6AAFE3"/>
                </a:solidFill>
                <a:latin typeface="Cabin" charset="0"/>
              </a:rPr>
              <a:t>Left</a:t>
            </a:r>
            <a:r>
              <a:rPr lang="sv-SE" altLang="en-US" sz="8000" b="1" dirty="0">
                <a:solidFill>
                  <a:srgbClr val="6AAFE3"/>
                </a:solidFill>
                <a:latin typeface="Cabin" charset="0"/>
              </a:rPr>
              <a:t> the Earth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4500" dirty="0">
                <a:solidFill>
                  <a:srgbClr val="FFFFFF"/>
                </a:solidFill>
                <a:latin typeface="Arial" charset="0"/>
                <a:ea typeface="Helvetica;Arial" charset="0"/>
                <a:cs typeface="Helvetica;Arial" charset="0"/>
              </a:rPr>
              <a:t> ”The Jews who rejected the light given at Christ's first advent, and refused to believe on Him as the </a:t>
            </a:r>
            <a:r>
              <a:rPr lang="en-US" altLang="en-US" sz="4500" dirty="0" err="1">
                <a:solidFill>
                  <a:srgbClr val="FFFFFF"/>
                </a:solidFill>
                <a:latin typeface="Arial" charset="0"/>
                <a:ea typeface="Helvetica;Arial" charset="0"/>
                <a:cs typeface="Helvetica;Arial" charset="0"/>
              </a:rPr>
              <a:t>Saviour</a:t>
            </a:r>
            <a:r>
              <a:rPr lang="en-US" altLang="en-US" sz="4500" dirty="0">
                <a:solidFill>
                  <a:srgbClr val="FFFFFF"/>
                </a:solidFill>
                <a:latin typeface="Arial" charset="0"/>
                <a:ea typeface="Helvetica;Arial" charset="0"/>
                <a:cs typeface="Helvetica;Arial" charset="0"/>
              </a:rPr>
              <a:t> of the world, could not receive pardon through Him. When Jesus at His ascension entered by His own blood into the heavenly sanctuary to shed upon His disciples the blessings of His mediation, the Jews were left in total darkness to continue their useless sacrifices and offerings. The ministration of types and shadows had ceased. That door by which men had formerly found access to God was no longer open. </a:t>
            </a:r>
            <a:r>
              <a:rPr lang="en-US" altLang="en-US" sz="4500" b="1" dirty="0">
                <a:solidFill>
                  <a:srgbClr val="FCE992"/>
                </a:solidFill>
                <a:latin typeface="Arial" charset="0"/>
                <a:ea typeface="Helvetica;Arial" charset="0"/>
                <a:cs typeface="Helvetica;Arial" charset="0"/>
              </a:rPr>
              <a:t>The Jews had refused to seek Him in the only way whereby He could then be found, through the ministration in the sanctuary in heaven. Therefore they found no communion with God. To them the door was shut.</a:t>
            </a:r>
            <a:r>
              <a:rPr lang="en-US" altLang="en-US" sz="4500" dirty="0">
                <a:solidFill>
                  <a:srgbClr val="FFFFFF"/>
                </a:solidFill>
                <a:latin typeface="Arial" charset="0"/>
                <a:ea typeface="Helvetica;Arial" charset="0"/>
                <a:cs typeface="Helvetica;Arial" charset="0"/>
              </a:rPr>
              <a:t> They had no knowledge of Christ as the true sacrifice and the only mediator before God; hence they could not receive the benefits of His mediation</a:t>
            </a:r>
            <a:r>
              <a:rPr lang="en-US" altLang="en-US" sz="4500" dirty="0" smtClean="0">
                <a:solidFill>
                  <a:srgbClr val="FFFFFF"/>
                </a:solidFill>
                <a:latin typeface="Arial" charset="0"/>
                <a:ea typeface="Helvetica;Arial" charset="0"/>
                <a:cs typeface="Helvetica;Arial" charset="0"/>
              </a:rPr>
              <a:t>.” </a:t>
            </a:r>
            <a:r>
              <a:rPr lang="en-US" altLang="en-US" sz="4500" dirty="0">
                <a:solidFill>
                  <a:srgbClr val="FFFFFF"/>
                </a:solidFill>
                <a:latin typeface="Arial" charset="0"/>
                <a:ea typeface="Helvetica;Arial" charset="0"/>
                <a:cs typeface="Helvetica;Arial" charset="0"/>
              </a:rPr>
              <a:t>{GC 430.2}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24370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Time</a:t>
            </a:r>
            <a:r>
              <a:rPr lang="sv-SE" altLang="en-US" sz="8000" b="1" dirty="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Jesus </a:t>
            </a:r>
            <a:r>
              <a:rPr lang="sv-SE" altLang="en-US" sz="8000" b="1" dirty="0" err="1">
                <a:solidFill>
                  <a:srgbClr val="6AAFE3"/>
                </a:solidFill>
                <a:latin typeface="Cabin" charset="0"/>
              </a:rPr>
              <a:t>Left</a:t>
            </a:r>
            <a:r>
              <a:rPr lang="sv-SE" altLang="en-US" sz="8000" b="1" dirty="0">
                <a:solidFill>
                  <a:srgbClr val="6AAFE3"/>
                </a:solidFill>
                <a:latin typeface="Cabin" charset="0"/>
              </a:rPr>
              <a:t> the Earth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solidFill>
                  <a:srgbClr val="FCE992"/>
                </a:solidFill>
                <a:latin typeface="Arial" charset="0"/>
                <a:ea typeface="Helvetica;Arial" charset="0"/>
                <a:cs typeface="Helvetica;Arial" charset="0"/>
              </a:rPr>
              <a:t>2. The truth in the court was accepted </a:t>
            </a:r>
            <a:r>
              <a:rPr lang="en-US" altLang="en-US" sz="6000" b="1" dirty="0" smtClean="0">
                <a:solidFill>
                  <a:srgbClr val="FCE992"/>
                </a:solidFill>
                <a:latin typeface="Arial" charset="0"/>
                <a:ea typeface="Helvetica;Arial" charset="0"/>
                <a:cs typeface="Helvetica;Arial" charset="0"/>
              </a:rPr>
              <a:t>– Jesus went into the Holy </a:t>
            </a:r>
            <a:r>
              <a:rPr lang="en-US" altLang="en-US" sz="6000" b="1" dirty="0">
                <a:solidFill>
                  <a:srgbClr val="FCE992"/>
                </a:solidFill>
                <a:latin typeface="Arial" charset="0"/>
                <a:ea typeface="Helvetica;Arial" charset="0"/>
                <a:cs typeface="Helvetica;Arial" charset="0"/>
              </a:rPr>
              <a:t>Place</a:t>
            </a:r>
          </a:p>
          <a:p>
            <a:pPr marL="7938" indent="0" eaLnBrk="1" hangingPunct="1">
              <a:lnSpc>
                <a:spcPct val="93000"/>
              </a:lnSpc>
            </a:pPr>
            <a:endParaRPr lang="en-US" altLang="en-US" sz="6000" dirty="0" smtClean="0">
              <a:solidFill>
                <a:srgbClr val="FFFFFF"/>
              </a:solidFill>
              <a:latin typeface="Arial" charset="0"/>
              <a:ea typeface="Helvetica;Arial" charset="0"/>
              <a:cs typeface="Helvetica;Arial" charset="0"/>
            </a:endParaRPr>
          </a:p>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“Neither </a:t>
            </a:r>
            <a:r>
              <a:rPr lang="en-US" altLang="en-US" sz="6000" dirty="0">
                <a:solidFill>
                  <a:srgbClr val="FFFFFF"/>
                </a:solidFill>
                <a:latin typeface="Arial" charset="0"/>
                <a:ea typeface="Helvetica;Arial" charset="0"/>
                <a:cs typeface="Helvetica;Arial" charset="0"/>
              </a:rPr>
              <a:t>by the blood of goats and calves, but </a:t>
            </a:r>
            <a:r>
              <a:rPr lang="en-US" altLang="en-US" sz="6000" b="1" dirty="0">
                <a:solidFill>
                  <a:srgbClr val="FCE992"/>
                </a:solidFill>
                <a:latin typeface="Arial" charset="0"/>
                <a:ea typeface="Helvetica;Arial" charset="0"/>
                <a:cs typeface="Helvetica;Arial" charset="0"/>
              </a:rPr>
              <a:t>by his own blood he entered in once into the holy </a:t>
            </a:r>
            <a:r>
              <a:rPr lang="en-US" altLang="en-US" sz="6000" b="1" dirty="0" smtClean="0">
                <a:solidFill>
                  <a:srgbClr val="FCE992"/>
                </a:solidFill>
                <a:latin typeface="Arial" charset="0"/>
                <a:ea typeface="Helvetica;Arial" charset="0"/>
                <a:cs typeface="Helvetica;Arial" charset="0"/>
              </a:rPr>
              <a:t>place</a:t>
            </a:r>
            <a:r>
              <a:rPr lang="en-US" altLang="en-US" sz="6000" dirty="0" smtClean="0">
                <a:solidFill>
                  <a:srgbClr val="FFFFFF"/>
                </a:solidFill>
                <a:latin typeface="Arial" charset="0"/>
                <a:ea typeface="Helvetica;Arial" charset="0"/>
                <a:cs typeface="Helvetica;Arial" charset="0"/>
              </a:rPr>
              <a:t>, </a:t>
            </a:r>
            <a:r>
              <a:rPr lang="en-US" altLang="en-US" sz="6000" dirty="0">
                <a:solidFill>
                  <a:srgbClr val="FFFFFF"/>
                </a:solidFill>
                <a:latin typeface="Arial" charset="0"/>
                <a:ea typeface="Helvetica;Arial" charset="0"/>
                <a:cs typeface="Helvetica;Arial" charset="0"/>
              </a:rPr>
              <a:t>having obtained eternal redemption for us</a:t>
            </a:r>
            <a:r>
              <a:rPr lang="en-US" altLang="en-US" sz="6000" dirty="0" smtClean="0">
                <a:solidFill>
                  <a:srgbClr val="FFFFFF"/>
                </a:solidFill>
                <a:latin typeface="Arial" charset="0"/>
                <a:ea typeface="Helvetica;Arial" charset="0"/>
                <a:cs typeface="Helvetica;Arial" charset="0"/>
              </a:rPr>
              <a:t>.”</a:t>
            </a:r>
            <a:endParaRPr lang="en-US" altLang="en-US" sz="6000" dirty="0">
              <a:solidFill>
                <a:srgbClr val="FFFFFF"/>
              </a:solidFill>
              <a:latin typeface="Arial" charset="0"/>
              <a:ea typeface="Helvetica;Arial" charset="0"/>
              <a:cs typeface="Helvetica;Arial" charset="0"/>
            </a:endParaRP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Hebrews 9:12</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5346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a:solidFill>
                  <a:srgbClr val="6AAFE3"/>
                </a:solidFill>
                <a:latin typeface="Cabin" charset="0"/>
              </a:rPr>
              <a:t>Time</a:t>
            </a:r>
            <a:r>
              <a:rPr lang="sv-SE" altLang="en-US" sz="8000" b="1" dirty="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Jesus </a:t>
            </a:r>
            <a:r>
              <a:rPr lang="sv-SE" altLang="en-US" sz="8000" b="1" dirty="0" err="1">
                <a:solidFill>
                  <a:srgbClr val="6AAFE3"/>
                </a:solidFill>
                <a:latin typeface="Cabin" charset="0"/>
              </a:rPr>
              <a:t>Left</a:t>
            </a:r>
            <a:r>
              <a:rPr lang="sv-SE" altLang="en-US" sz="8000" b="1" dirty="0">
                <a:solidFill>
                  <a:srgbClr val="6AAFE3"/>
                </a:solidFill>
                <a:latin typeface="Cabin" charset="0"/>
              </a:rPr>
              <a:t> the Earth</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a:latin typeface="Arial" charset="0"/>
                <a:ea typeface="Helvetica;Arial" charset="0"/>
                <a:cs typeface="Helvetica;Arial" charset="0"/>
              </a:rPr>
              <a:t>1. God's people are those who have received Jesus.</a:t>
            </a:r>
          </a:p>
          <a:p>
            <a:pPr marL="7938" indent="0" eaLnBrk="1" hangingPunct="1">
              <a:lnSpc>
                <a:spcPct val="93000"/>
              </a:lnSpc>
            </a:pPr>
            <a:r>
              <a:rPr lang="en-US" altLang="en-US" sz="6000" dirty="0">
                <a:latin typeface="Arial" charset="0"/>
                <a:ea typeface="Helvetica;Arial" charset="0"/>
                <a:cs typeface="Helvetica;Arial" charset="0"/>
              </a:rPr>
              <a:t>2. The truth in the court was accepted by God's people, and they followed Jesus into the Holy place, by faith.</a:t>
            </a:r>
          </a:p>
          <a:p>
            <a:pPr marL="7938" indent="0" eaLnBrk="1" hangingPunct="1">
              <a:lnSpc>
                <a:spcPct val="93000"/>
              </a:lnSpc>
            </a:pPr>
            <a:r>
              <a:rPr lang="en-US" altLang="en-US" sz="6000" dirty="0">
                <a:latin typeface="Arial" charset="0"/>
                <a:ea typeface="Helvetica;Arial" charset="0"/>
                <a:cs typeface="Helvetica;Arial" charset="0"/>
              </a:rPr>
              <a:t>3. A sanctified life.</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36549" y="5901245"/>
            <a:ext cx="6940302" cy="5205227"/>
          </a:xfrm>
          <a:prstGeom prst="rect">
            <a:avLst/>
          </a:prstGeom>
        </p:spPr>
      </p:pic>
    </p:spTree>
    <p:extLst>
      <p:ext uri="{BB962C8B-B14F-4D97-AF65-F5344CB8AC3E}">
        <p14:creationId xmlns:p14="http://schemas.microsoft.com/office/powerpoint/2010/main" val="74805110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4277" y="1594757"/>
            <a:ext cx="13250018" cy="9937514"/>
          </a:xfrm>
          <a:prstGeom prst="rect">
            <a:avLst/>
          </a:prstGeom>
        </p:spPr>
      </p:pic>
    </p:spTree>
    <p:extLst>
      <p:ext uri="{BB962C8B-B14F-4D97-AF65-F5344CB8AC3E}">
        <p14:creationId xmlns:p14="http://schemas.microsoft.com/office/powerpoint/2010/main" val="20552376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Time</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Today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98292" y="2825552"/>
            <a:ext cx="15089016" cy="8600473"/>
          </a:xfrm>
          <a:prstGeom prst="rect">
            <a:avLst/>
          </a:prstGeom>
        </p:spPr>
      </p:pic>
    </p:spTree>
    <p:extLst>
      <p:ext uri="{BB962C8B-B14F-4D97-AF65-F5344CB8AC3E}">
        <p14:creationId xmlns:p14="http://schemas.microsoft.com/office/powerpoint/2010/main" val="68107914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Time</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Today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smtClean="0">
                <a:latin typeface="Arial" charset="0"/>
                <a:ea typeface="Helvetica;Arial" charset="0"/>
                <a:cs typeface="Helvetica;Arial" charset="0"/>
              </a:rPr>
              <a:t>Revelation 3:7-13</a:t>
            </a:r>
            <a:endParaRPr lang="en-US" altLang="en-US" sz="6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15" y="4192517"/>
            <a:ext cx="24375973" cy="7344816"/>
          </a:xfrm>
          <a:prstGeom prst="rect">
            <a:avLst/>
          </a:prstGeom>
        </p:spPr>
      </p:pic>
    </p:spTree>
    <p:extLst>
      <p:ext uri="{BB962C8B-B14F-4D97-AF65-F5344CB8AC3E}">
        <p14:creationId xmlns:p14="http://schemas.microsoft.com/office/powerpoint/2010/main" val="50108888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“And </a:t>
            </a:r>
            <a:r>
              <a:rPr lang="en-US" altLang="en-US" sz="5000" dirty="0">
                <a:solidFill>
                  <a:srgbClr val="FFFFFF"/>
                </a:solidFill>
                <a:latin typeface="Arial" charset="0"/>
                <a:ea typeface="Helvetica;Arial" charset="0"/>
                <a:cs typeface="Helvetica;Arial" charset="0"/>
              </a:rPr>
              <a:t>I saw another angel fly in the midst of heaven, having the everlasting gospel to preach unto them that dwell on the earth, and to every nation, and kindred, and tongue, and people, </a:t>
            </a:r>
            <a:endParaRPr lang="en-US" altLang="en-US" sz="5000" dirty="0" smtClean="0">
              <a:solidFill>
                <a:srgbClr val="FFFFFF"/>
              </a:solidFill>
              <a:latin typeface="Arial" charset="0"/>
              <a:ea typeface="Helvetica;Arial" charset="0"/>
              <a:cs typeface="Helvetica;Arial" charset="0"/>
            </a:endParaRP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Saying </a:t>
            </a:r>
            <a:r>
              <a:rPr lang="en-US" altLang="en-US" sz="5000" dirty="0">
                <a:solidFill>
                  <a:srgbClr val="FFFFFF"/>
                </a:solidFill>
                <a:latin typeface="Arial" charset="0"/>
                <a:ea typeface="Helvetica;Arial" charset="0"/>
                <a:cs typeface="Helvetica;Arial" charset="0"/>
              </a:rPr>
              <a:t>with a loud voice, Fear God, and give glory to him; for the hour of his judgment is come: and worship him that made heaven, and earth, and the sea, and the fountains of waters</a:t>
            </a:r>
            <a:r>
              <a:rPr lang="en-US" altLang="en-US" sz="50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4000" dirty="0" smtClean="0">
                <a:solidFill>
                  <a:srgbClr val="FFFFFF"/>
                </a:solidFill>
                <a:latin typeface="Arial" charset="0"/>
                <a:ea typeface="Helvetica;Arial" charset="0"/>
                <a:cs typeface="Helvetica;Arial" charset="0"/>
              </a:rPr>
              <a:t>- </a:t>
            </a:r>
            <a:r>
              <a:rPr lang="en-US" altLang="en-US" sz="4000" dirty="0">
                <a:solidFill>
                  <a:srgbClr val="FFFFFF"/>
                </a:solidFill>
                <a:latin typeface="Arial" charset="0"/>
                <a:ea typeface="Helvetica;Arial" charset="0"/>
                <a:cs typeface="Helvetica;Arial" charset="0"/>
              </a:rPr>
              <a:t>Revelation </a:t>
            </a:r>
            <a:r>
              <a:rPr lang="en-US" altLang="en-US" sz="4000" dirty="0" smtClean="0">
                <a:solidFill>
                  <a:srgbClr val="FFFFFF"/>
                </a:solidFill>
                <a:latin typeface="Arial" charset="0"/>
                <a:ea typeface="Helvetica;Arial" charset="0"/>
                <a:cs typeface="Helvetica;Arial" charset="0"/>
              </a:rPr>
              <a:t>14:6-7</a:t>
            </a:r>
          </a:p>
          <a:p>
            <a:pPr marL="7938" indent="0" eaLnBrk="1" hangingPunct="1">
              <a:lnSpc>
                <a:spcPct val="93000"/>
              </a:lnSpc>
            </a:pPr>
            <a:endParaRPr lang="en-US" altLang="en-US" sz="5000" dirty="0" smtClean="0">
              <a:solidFill>
                <a:srgbClr val="FFFFFF"/>
              </a:solidFill>
              <a:latin typeface="Arial" charset="0"/>
              <a:ea typeface="Helvetica;Arial" charset="0"/>
              <a:cs typeface="Helvetica;Arial" charset="0"/>
            </a:endParaRP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Daniel 7:9-10</a:t>
            </a: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1 Thessalonians 4:16-17</a:t>
            </a:r>
          </a:p>
          <a:p>
            <a:pPr marL="693738" indent="-685800" eaLnBrk="1" hangingPunct="1">
              <a:lnSpc>
                <a:spcPct val="93000"/>
              </a:lnSpc>
              <a:buFont typeface="Arial" charset="0"/>
              <a:buChar char="•"/>
            </a:pPr>
            <a:r>
              <a:rPr lang="en-US" altLang="en-US" sz="5000" dirty="0" smtClean="0">
                <a:solidFill>
                  <a:srgbClr val="FFFFFF"/>
                </a:solidFill>
                <a:latin typeface="Arial" charset="0"/>
                <a:ea typeface="Helvetica;Arial" charset="0"/>
                <a:cs typeface="Helvetica;Arial" charset="0"/>
              </a:rPr>
              <a:t>Revelation 22:11-12</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52921" y="947816"/>
            <a:ext cx="18579758" cy="10590134"/>
          </a:xfrm>
          <a:prstGeom prst="rect">
            <a:avLst/>
          </a:prstGeom>
        </p:spPr>
      </p:pic>
    </p:spTree>
    <p:extLst>
      <p:ext uri="{BB962C8B-B14F-4D97-AF65-F5344CB8AC3E}">
        <p14:creationId xmlns:p14="http://schemas.microsoft.com/office/powerpoint/2010/main" val="13890793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latin typeface="Arial" charset="0"/>
                <a:ea typeface="Helvetica;Arial" charset="0"/>
                <a:cs typeface="Helvetica;Arial" charset="0"/>
              </a:rPr>
              <a:t>“And </a:t>
            </a:r>
            <a:r>
              <a:rPr lang="en-US" altLang="en-US" sz="6000" dirty="0">
                <a:latin typeface="Arial" charset="0"/>
                <a:ea typeface="Helvetica;Arial" charset="0"/>
                <a:cs typeface="Helvetica;Arial" charset="0"/>
              </a:rPr>
              <a:t>he said unto me, Unto two thousand and three hundred days; then shall the sanctuary be cleansed</a:t>
            </a:r>
            <a:r>
              <a:rPr lang="en-US" altLang="en-US" sz="6000" dirty="0" smtClean="0">
                <a:latin typeface="Arial" charset="0"/>
                <a:ea typeface="Helvetica;Arial" charset="0"/>
                <a:cs typeface="Helvetica;Arial" charset="0"/>
              </a:rPr>
              <a:t>.”</a:t>
            </a:r>
          </a:p>
          <a:p>
            <a:pPr marL="7938" indent="0" eaLnBrk="1" hangingPunct="1">
              <a:lnSpc>
                <a:spcPct val="93000"/>
              </a:lnSpc>
            </a:pPr>
            <a:r>
              <a:rPr lang="en-US" altLang="en-US" sz="5000" dirty="0" smtClean="0">
                <a:latin typeface="Arial" charset="0"/>
                <a:ea typeface="Helvetica;Arial" charset="0"/>
                <a:cs typeface="Helvetica;Arial" charset="0"/>
              </a:rPr>
              <a:t>- </a:t>
            </a:r>
            <a:r>
              <a:rPr lang="en-US" altLang="en-US" sz="5000" dirty="0">
                <a:latin typeface="Arial" charset="0"/>
                <a:ea typeface="Helvetica;Arial" charset="0"/>
                <a:cs typeface="Helvetica;Arial" charset="0"/>
              </a:rPr>
              <a:t>Daniel </a:t>
            </a:r>
            <a:r>
              <a:rPr lang="en-US" altLang="en-US" sz="5000" dirty="0" smtClean="0">
                <a:latin typeface="Arial" charset="0"/>
                <a:ea typeface="Helvetica;Arial" charset="0"/>
                <a:cs typeface="Helvetica;Arial" charset="0"/>
              </a:rPr>
              <a:t>8:14</a:t>
            </a:r>
            <a:endParaRPr lang="en-US" altLang="en-US" sz="5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28126" y="5035551"/>
            <a:ext cx="9144000" cy="6353175"/>
          </a:xfrm>
          <a:prstGeom prst="rect">
            <a:avLst/>
          </a:prstGeom>
        </p:spPr>
      </p:pic>
    </p:spTree>
    <p:extLst>
      <p:ext uri="{BB962C8B-B14F-4D97-AF65-F5344CB8AC3E}">
        <p14:creationId xmlns:p14="http://schemas.microsoft.com/office/powerpoint/2010/main" val="24377038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8558" y="2366594"/>
            <a:ext cx="11902064" cy="9738052"/>
          </a:xfrm>
          <a:prstGeom prst="rect">
            <a:avLst/>
          </a:prstGeom>
        </p:spPr>
      </p:pic>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pic>
        <p:nvPicPr>
          <p:cNvPr id="1639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2"/>
          <p:cNvSpPr/>
          <p:nvPr/>
        </p:nvSpPr>
        <p:spPr>
          <a:xfrm>
            <a:off x="14881465" y="10780359"/>
            <a:ext cx="1554120" cy="346320"/>
          </a:xfrm>
          <a:noFill/>
          <a:ln>
            <a:noFill/>
          </a:ln>
        </p:spPr>
        <p:style>
          <a:lnRef idx="0">
            <a:scrgbClr r="0" g="0" b="0"/>
          </a:lnRef>
          <a:fillRef idx="0">
            <a:scrgbClr r="0" g="0" b="0"/>
          </a:fillRef>
          <a:effectRef idx="0">
            <a:scrgbClr r="0" g="0" b="0"/>
          </a:effectRef>
          <a:fontRef idx="minor"/>
        </p:style>
        <p:txBody>
          <a:bodyPr lIns="90000" tIns="45000" rIns="90000" bIns="45000"/>
          <a:lstStyle/>
          <a:p>
            <a:endParaRPr sz="1500" dirty="0">
              <a:solidFill>
                <a:schemeClr val="tx1"/>
              </a:solidFill>
            </a:endParaRPr>
          </a:p>
        </p:txBody>
      </p:sp>
      <p:sp>
        <p:nvSpPr>
          <p:cNvPr id="5" name="Rectangle 4"/>
          <p:cNvSpPr/>
          <p:nvPr/>
        </p:nvSpPr>
        <p:spPr>
          <a:xfrm>
            <a:off x="15431566" y="10780359"/>
            <a:ext cx="2633093" cy="400110"/>
          </a:xfrm>
          <a:prstGeom prst="rect">
            <a:avLst/>
          </a:prstGeom>
        </p:spPr>
        <p:txBody>
          <a:bodyPr wrap="none">
            <a:spAutoFit/>
          </a:bodyPr>
          <a:lstStyle/>
          <a:p>
            <a:r>
              <a:rPr lang="en-US" sz="2000" spc="-1" dirty="0">
                <a:solidFill>
                  <a:schemeClr val="tx1"/>
                </a:solidFill>
                <a:latin typeface="Arial"/>
              </a:rPr>
              <a:t>Photo: </a:t>
            </a:r>
            <a:r>
              <a:rPr lang="en-US" sz="2000" spc="-1" dirty="0" err="1">
                <a:solidFill>
                  <a:schemeClr val="tx1"/>
                </a:solidFill>
                <a:latin typeface="Arial"/>
              </a:rPr>
              <a:t>Sanja</a:t>
            </a:r>
            <a:r>
              <a:rPr lang="en-US" sz="2000" spc="-1" dirty="0">
                <a:solidFill>
                  <a:schemeClr val="tx1"/>
                </a:solidFill>
                <a:latin typeface="Arial"/>
              </a:rPr>
              <a:t> </a:t>
            </a:r>
            <a:r>
              <a:rPr lang="en-US" sz="2000" spc="-1" dirty="0" err="1">
                <a:solidFill>
                  <a:schemeClr val="tx1"/>
                </a:solidFill>
                <a:latin typeface="Arial"/>
              </a:rPr>
              <a:t>Gjenero</a:t>
            </a:r>
            <a:endParaRPr lang="en-US" sz="2000" dirty="0">
              <a:solidFill>
                <a:schemeClr val="tx1"/>
              </a:solidFill>
            </a:endParaRPr>
          </a:p>
        </p:txBody>
      </p:sp>
    </p:spTree>
    <p:extLst>
      <p:ext uri="{BB962C8B-B14F-4D97-AF65-F5344CB8AC3E}">
        <p14:creationId xmlns:p14="http://schemas.microsoft.com/office/powerpoint/2010/main" val="165274336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r>
              <a:rPr lang="sv-SE" altLang="en-US" sz="8000" b="1" dirty="0" smtClean="0">
                <a:solidFill>
                  <a:srgbClr val="6AAFE3"/>
                </a:solidFill>
                <a:latin typeface="Cabin" charset="0"/>
              </a:rPr>
              <a:t>: Ten </a:t>
            </a:r>
            <a:r>
              <a:rPr lang="sv-SE" altLang="en-US" sz="8000" b="1" dirty="0" err="1" smtClean="0">
                <a:solidFill>
                  <a:srgbClr val="6AAFE3"/>
                </a:solidFill>
                <a:latin typeface="Cabin" charset="0"/>
              </a:rPr>
              <a:t>Commandments</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solidFill>
                  <a:srgbClr val="FCE992"/>
                </a:solidFill>
                <a:latin typeface="Arial" charset="0"/>
                <a:ea typeface="Helvetica;Arial" charset="0"/>
                <a:cs typeface="Helvetica;Arial" charset="0"/>
              </a:rPr>
              <a:t>2. The ten commandments</a:t>
            </a:r>
          </a:p>
          <a:p>
            <a:pPr marL="7938" indent="0" eaLnBrk="1" hangingPunct="1">
              <a:lnSpc>
                <a:spcPct val="93000"/>
              </a:lnSpc>
            </a:pPr>
            <a:r>
              <a:rPr lang="en-US" altLang="en-US" sz="6000" dirty="0">
                <a:latin typeface="Arial" charset="0"/>
                <a:ea typeface="Helvetica;Arial" charset="0"/>
                <a:cs typeface="Helvetica;Arial" charset="0"/>
              </a:rPr>
              <a:t>Revelation 14:12</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15342" y="4300222"/>
            <a:ext cx="9064749" cy="6798562"/>
          </a:xfrm>
          <a:prstGeom prst="rect">
            <a:avLst/>
          </a:prstGeom>
        </p:spPr>
      </p:pic>
    </p:spTree>
    <p:extLst>
      <p:ext uri="{BB962C8B-B14F-4D97-AF65-F5344CB8AC3E}">
        <p14:creationId xmlns:p14="http://schemas.microsoft.com/office/powerpoint/2010/main" val="179980205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is-IS" altLang="en-US" sz="6000" dirty="0">
                <a:latin typeface="Arial" charset="0"/>
                <a:ea typeface="Helvetica;Arial" charset="0"/>
                <a:cs typeface="Helvetica;Arial" charset="0"/>
              </a:rPr>
              <a:t>Manna – Exodus 16:4-5, 20-23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89070" y="4560888"/>
            <a:ext cx="13631453" cy="6821488"/>
          </a:xfrm>
          <a:prstGeom prst="rect">
            <a:avLst/>
          </a:prstGeom>
        </p:spPr>
      </p:pic>
      <p:sp>
        <p:nvSpPr>
          <p:cNvPr id="4" name="Rectangle 3"/>
          <p:cNvSpPr/>
          <p:nvPr/>
        </p:nvSpPr>
        <p:spPr>
          <a:xfrm>
            <a:off x="21179271" y="10980214"/>
            <a:ext cx="1165063" cy="323165"/>
          </a:xfrm>
          <a:prstGeom prst="rect">
            <a:avLst/>
          </a:prstGeom>
        </p:spPr>
        <p:txBody>
          <a:bodyPr wrap="none">
            <a:spAutoFit/>
          </a:bodyPr>
          <a:lstStyle/>
          <a:p>
            <a:r>
              <a:rPr lang="en-US" sz="1500" dirty="0" err="1"/>
              <a:t>Vivek</a:t>
            </a:r>
            <a:r>
              <a:rPr lang="en-US" sz="1500" dirty="0"/>
              <a:t> </a:t>
            </a:r>
            <a:r>
              <a:rPr lang="en-US" sz="1500" dirty="0" err="1"/>
              <a:t>Chugh</a:t>
            </a:r>
            <a:endParaRPr lang="en-US" sz="1500" dirty="0"/>
          </a:p>
        </p:txBody>
      </p:sp>
    </p:spTree>
    <p:extLst>
      <p:ext uri="{BB962C8B-B14F-4D97-AF65-F5344CB8AC3E}">
        <p14:creationId xmlns:p14="http://schemas.microsoft.com/office/powerpoint/2010/main" val="161977293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r>
              <a:rPr lang="sv-SE" altLang="en-US" sz="8000" b="1" dirty="0" smtClean="0">
                <a:solidFill>
                  <a:srgbClr val="6AAFE3"/>
                </a:solidFill>
                <a:latin typeface="Cabin" charset="0"/>
              </a:rPr>
              <a:t>: The </a:t>
            </a:r>
            <a:r>
              <a:rPr lang="sv-SE" altLang="en-US" sz="8000" b="1" dirty="0" err="1" smtClean="0">
                <a:solidFill>
                  <a:srgbClr val="6AAFE3"/>
                </a:solidFill>
                <a:latin typeface="Cabin" charset="0"/>
              </a:rPr>
              <a:t>Sabbath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solidFill>
                  <a:srgbClr val="FCE992"/>
                </a:solidFill>
                <a:latin typeface="Arial" charset="0"/>
                <a:ea typeface="Helvetica;Arial" charset="0"/>
                <a:cs typeface="Helvetica;Arial" charset="0"/>
              </a:rPr>
              <a:t>3. The Sabbath
</a:t>
            </a:r>
            <a:r>
              <a:rPr lang="en-US" altLang="en-US" sz="5300" dirty="0" smtClean="0">
                <a:latin typeface="Arial" charset="0"/>
                <a:ea typeface="Helvetica;Arial" charset="0"/>
                <a:cs typeface="Helvetica;Arial" charset="0"/>
              </a:rPr>
              <a:t>Ezekiel </a:t>
            </a:r>
            <a:r>
              <a:rPr lang="en-US" altLang="en-US" sz="5300" dirty="0">
                <a:latin typeface="Arial" charset="0"/>
                <a:ea typeface="Helvetica;Arial" charset="0"/>
                <a:cs typeface="Helvetica;Arial" charset="0"/>
              </a:rPr>
              <a:t>20:12: Moreover also I gave them my </a:t>
            </a:r>
            <a:r>
              <a:rPr lang="en-US" altLang="en-US" sz="5300" dirty="0" err="1">
                <a:latin typeface="Arial" charset="0"/>
                <a:ea typeface="Helvetica;Arial" charset="0"/>
                <a:cs typeface="Helvetica;Arial" charset="0"/>
              </a:rPr>
              <a:t>sabbaths</a:t>
            </a:r>
            <a:r>
              <a:rPr lang="en-US" altLang="en-US" sz="5300" dirty="0">
                <a:latin typeface="Arial" charset="0"/>
                <a:ea typeface="Helvetica;Arial" charset="0"/>
                <a:cs typeface="Helvetica;Arial" charset="0"/>
              </a:rPr>
              <a:t>, to be a sign between me and them, that they might know that I am the Lord that sanctify them.</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09952" y="5641408"/>
            <a:ext cx="7378398" cy="5533799"/>
          </a:xfrm>
          <a:prstGeom prst="rect">
            <a:avLst/>
          </a:prstGeom>
        </p:spPr>
      </p:pic>
    </p:spTree>
    <p:extLst>
      <p:ext uri="{BB962C8B-B14F-4D97-AF65-F5344CB8AC3E}">
        <p14:creationId xmlns:p14="http://schemas.microsoft.com/office/powerpoint/2010/main" val="68486377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eaLnBrk="1" hangingPunct="1">
              <a:lnSpc>
                <a:spcPct val="93000"/>
              </a:lnSpc>
              <a:buFont typeface="Arial" charset="0"/>
              <a:buChar char="•"/>
            </a:pPr>
            <a:r>
              <a:rPr lang="is-IS" altLang="en-US" sz="6000" dirty="0" smtClean="0">
                <a:latin typeface="Arial" charset="0"/>
                <a:ea typeface="Helvetica;Arial" charset="0"/>
                <a:cs typeface="Helvetica;Arial" charset="0"/>
              </a:rPr>
              <a:t>Manna</a:t>
            </a:r>
            <a:endParaRPr lang="is-IS" altLang="en-US" sz="6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89070" y="4560888"/>
            <a:ext cx="13631453" cy="6821488"/>
          </a:xfrm>
          <a:prstGeom prst="rect">
            <a:avLst/>
          </a:prstGeom>
        </p:spPr>
      </p:pic>
      <p:sp>
        <p:nvSpPr>
          <p:cNvPr id="4" name="Rectangle 3"/>
          <p:cNvSpPr/>
          <p:nvPr/>
        </p:nvSpPr>
        <p:spPr>
          <a:xfrm>
            <a:off x="21179271" y="10980214"/>
            <a:ext cx="1165063" cy="323165"/>
          </a:xfrm>
          <a:prstGeom prst="rect">
            <a:avLst/>
          </a:prstGeom>
        </p:spPr>
        <p:txBody>
          <a:bodyPr wrap="none">
            <a:spAutoFit/>
          </a:bodyPr>
          <a:lstStyle/>
          <a:p>
            <a:r>
              <a:rPr lang="en-US" sz="1500" dirty="0" err="1"/>
              <a:t>Vivek</a:t>
            </a:r>
            <a:r>
              <a:rPr lang="en-US" sz="1500" dirty="0"/>
              <a:t> </a:t>
            </a:r>
            <a:r>
              <a:rPr lang="en-US" sz="1500" dirty="0" err="1"/>
              <a:t>Chugh</a:t>
            </a:r>
            <a:endParaRPr lang="en-US" sz="1500" dirty="0"/>
          </a:p>
        </p:txBody>
      </p:sp>
    </p:spTree>
    <p:extLst>
      <p:ext uri="{BB962C8B-B14F-4D97-AF65-F5344CB8AC3E}">
        <p14:creationId xmlns:p14="http://schemas.microsoft.com/office/powerpoint/2010/main" val="14175693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solidFill>
                  <a:srgbClr val="FCE992"/>
                </a:solidFill>
                <a:latin typeface="Arial" charset="0"/>
                <a:ea typeface="Helvetica;Arial" charset="0"/>
                <a:cs typeface="Helvetica;Arial" charset="0"/>
              </a:rPr>
              <a:t>4. The Health Message</a:t>
            </a:r>
            <a:r>
              <a:rPr lang="en-US" altLang="en-US" sz="5300" dirty="0">
                <a:latin typeface="Arial" charset="0"/>
                <a:ea typeface="Helvetica;Arial" charset="0"/>
                <a:cs typeface="Helvetica;Arial" charset="0"/>
              </a:rPr>
              <a:t>
</a:t>
            </a:r>
            <a:r>
              <a:rPr lang="en-US" altLang="en-US" sz="4800" dirty="0">
                <a:latin typeface="Arial" charset="0"/>
                <a:ea typeface="Helvetica;Arial" charset="0"/>
                <a:cs typeface="Helvetica;Arial" charset="0"/>
              </a:rPr>
              <a:t>”I must now give to my brethren the instruction that the </a:t>
            </a:r>
            <a:r>
              <a:rPr lang="en-US" altLang="en-US" sz="4800" b="1" dirty="0">
                <a:solidFill>
                  <a:srgbClr val="FCE992"/>
                </a:solidFill>
                <a:latin typeface="Arial" charset="0"/>
                <a:ea typeface="Helvetica;Arial" charset="0"/>
                <a:cs typeface="Helvetica;Arial" charset="0"/>
              </a:rPr>
              <a:t>Lord has given me in regard to the health food question</a:t>
            </a:r>
            <a:r>
              <a:rPr lang="en-US" altLang="en-US" sz="4800" dirty="0">
                <a:latin typeface="Arial" charset="0"/>
                <a:ea typeface="Helvetica;Arial" charset="0"/>
                <a:cs typeface="Helvetica;Arial" charset="0"/>
              </a:rPr>
              <a:t>. By many the health foods are looked upon as of man's devising, but they are of God's originating, as a blessing to His people. The health food work is the property of God, and is not to be made a financial speculation for personal gain. </a:t>
            </a:r>
            <a:r>
              <a:rPr lang="en-US" altLang="en-US" sz="4800" b="1" dirty="0">
                <a:solidFill>
                  <a:srgbClr val="FCE992"/>
                </a:solidFill>
                <a:latin typeface="Arial" charset="0"/>
                <a:ea typeface="Helvetica;Arial" charset="0"/>
                <a:cs typeface="Helvetica;Arial" charset="0"/>
              </a:rPr>
              <a:t>The light that God has given and will continue to give on the food question is to be to His people today what the manna was to the children of Israel. </a:t>
            </a:r>
            <a:r>
              <a:rPr lang="en-US" altLang="en-US" sz="4800" dirty="0">
                <a:latin typeface="Arial" charset="0"/>
                <a:ea typeface="Helvetica;Arial" charset="0"/>
                <a:cs typeface="Helvetica;Arial" charset="0"/>
              </a:rPr>
              <a:t>The manna fell from heaven, and the people were told to gather it, and prepare it to be eaten. So in the different countries of the world, light will be given to the Lord's people, and health foods suited to these countries will be prepared.»  {CD 269.1}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42477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a:latin typeface="Arial" charset="0"/>
                <a:ea typeface="Helvetica;Arial" charset="0"/>
                <a:cs typeface="Helvetica;Arial" charset="0"/>
              </a:rPr>
              <a:t>Aarons rod</a:t>
            </a:r>
          </a:p>
          <a:p>
            <a:pPr marL="7938" indent="0" eaLnBrk="1" hangingPunct="1">
              <a:lnSpc>
                <a:spcPct val="93000"/>
              </a:lnSpc>
            </a:pPr>
            <a:r>
              <a:rPr lang="en-US" altLang="en-US" sz="6000" dirty="0">
                <a:latin typeface="Arial" charset="0"/>
                <a:ea typeface="Helvetica;Arial" charset="0"/>
                <a:cs typeface="Helvetica;Arial" charset="0"/>
              </a:rPr>
              <a:t>Numbers 17:1-5, 8, 10</a:t>
            </a:r>
          </a:p>
          <a:p>
            <a:pPr marL="7938" indent="0" eaLnBrk="1" hangingPunct="1">
              <a:lnSpc>
                <a:spcPct val="93000"/>
              </a:lnSpc>
            </a:pPr>
            <a:r>
              <a:rPr lang="en-US" altLang="en-US" sz="6000" b="1" dirty="0">
                <a:latin typeface="Arial" charset="0"/>
                <a:ea typeface="Helvetica;Arial" charset="0"/>
                <a:cs typeface="Helvetica;Arial" charset="0"/>
              </a:rPr>
              <a:t>Psalms 2:9: </a:t>
            </a:r>
            <a:r>
              <a:rPr lang="en-US" altLang="en-US" sz="6000" dirty="0">
                <a:latin typeface="Arial" charset="0"/>
                <a:ea typeface="Helvetica;Arial" charset="0"/>
                <a:cs typeface="Helvetica;Arial" charset="0"/>
              </a:rPr>
              <a:t>”Thou shalt break them with a rod of iron; thou shalt dash them in pieces like a potter's vessel.”</a:t>
            </a:r>
          </a:p>
          <a:p>
            <a:pPr marL="7938" indent="0" eaLnBrk="1" hangingPunct="1">
              <a:lnSpc>
                <a:spcPct val="93000"/>
              </a:lnSpc>
            </a:pPr>
            <a:r>
              <a:rPr lang="en-US" altLang="en-US" sz="6000" b="1" dirty="0">
                <a:latin typeface="Arial" charset="0"/>
                <a:ea typeface="Helvetica;Arial" charset="0"/>
                <a:cs typeface="Helvetica;Arial" charset="0"/>
              </a:rPr>
              <a:t>Isaiah 11:4: </a:t>
            </a:r>
            <a:r>
              <a:rPr lang="en-US" altLang="en-US" sz="6000" dirty="0">
                <a:latin typeface="Arial" charset="0"/>
                <a:ea typeface="Helvetica;Arial" charset="0"/>
                <a:cs typeface="Helvetica;Arial" charset="0"/>
              </a:rPr>
              <a:t>”But with righteousness shall he judge the poor, and reprove with equity for the meek of the earth: and he shall smite the earth with the rod of his mouth, and with the breath of his lips shall he slay the wicked.”</a:t>
            </a:r>
          </a:p>
          <a:p>
            <a:pPr marL="865188" indent="-857250" eaLnBrk="1" hangingPunct="1">
              <a:lnSpc>
                <a:spcPct val="93000"/>
              </a:lnSpc>
              <a:buFont typeface="Arial" charset="0"/>
              <a:buChar char="•"/>
            </a:pPr>
            <a:r>
              <a:rPr lang="en-US" altLang="en-US" sz="6000" dirty="0">
                <a:latin typeface="Arial" charset="0"/>
                <a:ea typeface="Helvetica;Arial" charset="0"/>
                <a:cs typeface="Helvetica;Arial" charset="0"/>
              </a:rPr>
              <a:t>Almonds</a:t>
            </a:r>
          </a:p>
          <a:p>
            <a:pPr marL="7938" indent="0" eaLnBrk="1" hangingPunct="1">
              <a:lnSpc>
                <a:spcPct val="93000"/>
              </a:lnSpc>
            </a:pPr>
            <a:endParaRPr lang="en-US" altLang="en-US" sz="6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93771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solidFill>
                  <a:srgbClr val="FCE992"/>
                </a:solidFill>
                <a:latin typeface="Arial" charset="0"/>
                <a:ea typeface="Helvetica;Arial" charset="0"/>
                <a:cs typeface="Helvetica;Arial" charset="0"/>
              </a:rPr>
              <a:t>5. Judgment (Gods Authority</a:t>
            </a:r>
            <a:r>
              <a:rPr lang="en-US" altLang="en-US" sz="6000" b="1" dirty="0" smtClean="0">
                <a:solidFill>
                  <a:srgbClr val="FCE992"/>
                </a:solidFill>
                <a:latin typeface="Arial" charset="0"/>
                <a:ea typeface="Helvetica;Arial" charset="0"/>
                <a:cs typeface="Helvetica;Arial" charset="0"/>
              </a:rPr>
              <a:t>)</a:t>
            </a:r>
            <a:endParaRPr lang="en-US" altLang="en-US" sz="6000" dirty="0" smtClean="0">
              <a:latin typeface="Arial" charset="0"/>
              <a:ea typeface="Helvetica;Arial" charset="0"/>
              <a:cs typeface="Helvetica;Arial" charset="0"/>
            </a:endParaRPr>
          </a:p>
          <a:p>
            <a:pPr marL="865188" indent="-857250" eaLnBrk="1" hangingPunct="1">
              <a:lnSpc>
                <a:spcPct val="93000"/>
              </a:lnSpc>
              <a:buFont typeface="Arial" charset="0"/>
              <a:buChar char="•"/>
            </a:pPr>
            <a:r>
              <a:rPr lang="en-US" altLang="en-US" sz="6000" dirty="0" smtClean="0">
                <a:latin typeface="Arial" charset="0"/>
                <a:ea typeface="Helvetica;Arial" charset="0"/>
                <a:cs typeface="Helvetica;Arial" charset="0"/>
              </a:rPr>
              <a:t>Daniel </a:t>
            </a:r>
            <a:r>
              <a:rPr lang="en-US" altLang="en-US" sz="6000" dirty="0">
                <a:latin typeface="Arial" charset="0"/>
                <a:ea typeface="Helvetica;Arial" charset="0"/>
                <a:cs typeface="Helvetica;Arial" charset="0"/>
              </a:rPr>
              <a:t>8:14
Yom </a:t>
            </a:r>
            <a:r>
              <a:rPr lang="en-US" altLang="en-US" sz="6000" dirty="0" smtClean="0">
                <a:latin typeface="Arial" charset="0"/>
                <a:ea typeface="Helvetica;Arial" charset="0"/>
                <a:cs typeface="Helvetica;Arial" charset="0"/>
              </a:rPr>
              <a:t>Kippur </a:t>
            </a:r>
            <a:endParaRPr lang="en-US" altLang="en-US" sz="6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38740" y="4250044"/>
            <a:ext cx="12149785" cy="6925163"/>
          </a:xfrm>
          <a:prstGeom prst="rect">
            <a:avLst/>
          </a:prstGeom>
        </p:spPr>
      </p:pic>
    </p:spTree>
    <p:extLst>
      <p:ext uri="{BB962C8B-B14F-4D97-AF65-F5344CB8AC3E}">
        <p14:creationId xmlns:p14="http://schemas.microsoft.com/office/powerpoint/2010/main" val="20662121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latin typeface="Arial" charset="0"/>
                <a:ea typeface="Helvetica;Arial" charset="0"/>
                <a:cs typeface="Helvetica;Arial" charset="0"/>
              </a:rPr>
              <a:t>1. Overcoming Sin</a:t>
            </a:r>
          </a:p>
          <a:p>
            <a:pPr marL="7938" indent="0" eaLnBrk="1" hangingPunct="1">
              <a:lnSpc>
                <a:spcPct val="93000"/>
              </a:lnSpc>
            </a:pPr>
            <a:r>
              <a:rPr lang="en-US" altLang="en-US" sz="6000" b="1" dirty="0">
                <a:latin typeface="Arial" charset="0"/>
                <a:ea typeface="Helvetica;Arial" charset="0"/>
                <a:cs typeface="Helvetica;Arial" charset="0"/>
              </a:rPr>
              <a:t>2. The 10 Commandments</a:t>
            </a:r>
          </a:p>
          <a:p>
            <a:pPr marL="7938" indent="0" eaLnBrk="1" hangingPunct="1">
              <a:lnSpc>
                <a:spcPct val="93000"/>
              </a:lnSpc>
            </a:pPr>
            <a:r>
              <a:rPr lang="en-US" altLang="en-US" sz="6000" b="1" dirty="0">
                <a:latin typeface="Arial" charset="0"/>
                <a:ea typeface="Helvetica;Arial" charset="0"/>
                <a:cs typeface="Helvetica;Arial" charset="0"/>
              </a:rPr>
              <a:t>3. The Sabbath</a:t>
            </a:r>
          </a:p>
          <a:p>
            <a:pPr marL="7938" indent="0" eaLnBrk="1" hangingPunct="1">
              <a:lnSpc>
                <a:spcPct val="93000"/>
              </a:lnSpc>
            </a:pPr>
            <a:r>
              <a:rPr lang="en-US" altLang="en-US" sz="6000" b="1" dirty="0">
                <a:latin typeface="Arial" charset="0"/>
                <a:ea typeface="Helvetica;Arial" charset="0"/>
                <a:cs typeface="Helvetica;Arial" charset="0"/>
              </a:rPr>
              <a:t>4. The Health Message</a:t>
            </a:r>
          </a:p>
          <a:p>
            <a:pPr marL="7938" indent="0" eaLnBrk="1" hangingPunct="1">
              <a:lnSpc>
                <a:spcPct val="93000"/>
              </a:lnSpc>
            </a:pPr>
            <a:r>
              <a:rPr lang="en-US" altLang="en-US" sz="6000" b="1" dirty="0">
                <a:latin typeface="Arial" charset="0"/>
                <a:ea typeface="Helvetica;Arial" charset="0"/>
                <a:cs typeface="Helvetica;Arial" charset="0"/>
              </a:rPr>
              <a:t>5. Judgment (God's Authority)</a:t>
            </a:r>
          </a:p>
          <a:p>
            <a:pPr marL="7938" indent="0" eaLnBrk="1" hangingPunct="1">
              <a:lnSpc>
                <a:spcPct val="93000"/>
              </a:lnSpc>
            </a:pPr>
            <a:r>
              <a:rPr lang="en-US" altLang="en-US" sz="6000" b="1" dirty="0">
                <a:latin typeface="Arial" charset="0"/>
                <a:ea typeface="Helvetica;Arial" charset="0"/>
                <a:cs typeface="Helvetica;Arial" charset="0"/>
              </a:rPr>
              <a:t>6. The State of the Dead</a:t>
            </a:r>
            <a:r>
              <a:rPr lang="en-US" altLang="en-US" sz="6000" dirty="0">
                <a:latin typeface="Arial" charset="0"/>
                <a:ea typeface="Helvetica;Arial" charset="0"/>
                <a:cs typeface="Helvetica;Arial" charset="0"/>
              </a:rPr>
              <a:t>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67683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Study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about</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a:latin typeface="Arial" charset="0"/>
                <a:ea typeface="Helvetica;Arial" charset="0"/>
                <a:cs typeface="Helvetica;Arial" charset="0"/>
              </a:rPr>
              <a:t>74% of Americans believe that “there is only one God, holy and perfect, who created the world.”</a:t>
            </a:r>
          </a:p>
          <a:p>
            <a:pPr marL="865188" indent="-857250" eaLnBrk="1" hangingPunct="1">
              <a:lnSpc>
                <a:spcPct val="93000"/>
              </a:lnSpc>
              <a:buFont typeface="Arial" charset="0"/>
              <a:buChar char="•"/>
            </a:pPr>
            <a:r>
              <a:rPr lang="en-US" altLang="en-US" sz="6000" dirty="0">
                <a:latin typeface="Arial" charset="0"/>
                <a:ea typeface="Helvetica;Arial" charset="0"/>
                <a:cs typeface="Helvetica;Arial" charset="0"/>
              </a:rPr>
              <a:t>65% believe that “there is no such thing as absolute truth.”</a:t>
            </a:r>
          </a:p>
          <a:p>
            <a:pPr marL="7938" indent="0" eaLnBrk="1" hangingPunct="1">
              <a:lnSpc>
                <a:spcPct val="93000"/>
              </a:lnSpc>
            </a:pPr>
            <a:r>
              <a:rPr lang="en-US" altLang="en-US" sz="6000" dirty="0">
                <a:latin typeface="Arial" charset="0"/>
                <a:ea typeface="Helvetica;Arial" charset="0"/>
                <a:cs typeface="Helvetica;Arial" charset="0"/>
              </a:rPr>
              <a:t> </a:t>
            </a:r>
            <a:endParaRPr lang="en-US" altLang="en-US" sz="6000" dirty="0" smtClean="0">
              <a:latin typeface="Arial" charset="0"/>
              <a:ea typeface="Helvetica;Arial" charset="0"/>
              <a:cs typeface="Helvetica;Arial" charset="0"/>
            </a:endParaRPr>
          </a:p>
          <a:p>
            <a:pPr marL="7938" indent="0" algn="r" eaLnBrk="1" hangingPunct="1">
              <a:lnSpc>
                <a:spcPct val="93000"/>
              </a:lnSpc>
            </a:pPr>
            <a:r>
              <a:rPr lang="en-US" altLang="en-US" sz="6000" dirty="0" smtClean="0">
                <a:latin typeface="Arial" charset="0"/>
                <a:ea typeface="Helvetica;Arial" charset="0"/>
                <a:cs typeface="Helvetica;Arial" charset="0"/>
              </a:rPr>
              <a:t>Christianity </a:t>
            </a:r>
            <a:r>
              <a:rPr lang="en-US" altLang="en-US" sz="6000" dirty="0">
                <a:latin typeface="Arial" charset="0"/>
                <a:ea typeface="Helvetica;Arial" charset="0"/>
                <a:cs typeface="Helvetica;Arial" charset="0"/>
              </a:rPr>
              <a:t>Today, Sept 16, 1991, p. 48</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1550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000" dirty="0" smtClean="0">
                <a:latin typeface="Arial" charset="0"/>
                <a:ea typeface="Helvetica;Arial" charset="0"/>
                <a:cs typeface="Helvetica;Arial" charset="0"/>
              </a:rPr>
              <a:t>1. Overcoming Sin</a:t>
            </a:r>
          </a:p>
          <a:p>
            <a:pPr marL="7938" indent="0" eaLnBrk="1" hangingPunct="1">
              <a:lnSpc>
                <a:spcPct val="93000"/>
              </a:lnSpc>
            </a:pPr>
            <a:r>
              <a:rPr lang="en-US" altLang="en-US" sz="5000" dirty="0" smtClean="0">
                <a:latin typeface="Arial" charset="0"/>
                <a:ea typeface="Helvetica;Arial" charset="0"/>
                <a:cs typeface="Helvetica;Arial" charset="0"/>
              </a:rPr>
              <a:t>2. The 10 Commandments</a:t>
            </a:r>
          </a:p>
          <a:p>
            <a:pPr marL="7938" indent="0" eaLnBrk="1" hangingPunct="1">
              <a:lnSpc>
                <a:spcPct val="93000"/>
              </a:lnSpc>
            </a:pPr>
            <a:r>
              <a:rPr lang="en-US" altLang="en-US" sz="5000" dirty="0" smtClean="0">
                <a:latin typeface="Arial" charset="0"/>
                <a:ea typeface="Helvetica;Arial" charset="0"/>
                <a:cs typeface="Helvetica;Arial" charset="0"/>
              </a:rPr>
              <a:t>3. The Sabbath</a:t>
            </a:r>
          </a:p>
          <a:p>
            <a:pPr marL="7938" indent="0" eaLnBrk="1" hangingPunct="1">
              <a:lnSpc>
                <a:spcPct val="93000"/>
              </a:lnSpc>
            </a:pPr>
            <a:endParaRPr lang="en-US" altLang="en-US" sz="5000" b="1" dirty="0" smtClean="0">
              <a:latin typeface="Arial" charset="0"/>
              <a:ea typeface="Helvetica;Arial" charset="0"/>
              <a:cs typeface="Helvetica;Arial" charset="0"/>
            </a:endParaRPr>
          </a:p>
          <a:p>
            <a:pPr marL="7938" indent="0" eaLnBrk="1" hangingPunct="1">
              <a:lnSpc>
                <a:spcPct val="93000"/>
              </a:lnSpc>
            </a:pPr>
            <a:endParaRPr lang="en-US" altLang="en-US" sz="5000" b="1" dirty="0" smtClean="0">
              <a:latin typeface="Arial" charset="0"/>
              <a:ea typeface="Helvetica;Arial" charset="0"/>
              <a:cs typeface="Helvetica;Arial" charset="0"/>
            </a:endParaRPr>
          </a:p>
          <a:p>
            <a:pPr marL="7938" indent="0" eaLnBrk="1" hangingPunct="1">
              <a:lnSpc>
                <a:spcPct val="93000"/>
              </a:lnSpc>
            </a:pPr>
            <a:r>
              <a:rPr lang="en-US" altLang="en-US" sz="5000" b="1" dirty="0" smtClean="0">
                <a:latin typeface="Arial" charset="0"/>
                <a:ea typeface="Helvetica;Arial" charset="0"/>
                <a:cs typeface="Helvetica;Arial" charset="0"/>
              </a:rPr>
              <a:t>Do we find these truths in Revelation 14?</a:t>
            </a:r>
          </a:p>
          <a:p>
            <a:pPr marL="7938" indent="0" eaLnBrk="1" hangingPunct="1">
              <a:lnSpc>
                <a:spcPct val="93000"/>
              </a:lnSpc>
            </a:pPr>
            <a:r>
              <a:rPr lang="en-US" altLang="en-US" sz="5000" dirty="0" smtClean="0">
                <a:latin typeface="Arial" charset="0"/>
                <a:ea typeface="Helvetica;Arial" charset="0"/>
                <a:cs typeface="Helvetica;Arial" charset="0"/>
              </a:rPr>
              <a:t>1. Fear God...</a:t>
            </a:r>
          </a:p>
          <a:p>
            <a:pPr marL="693738" indent="-685800" eaLnBrk="1" hangingPunct="1">
              <a:lnSpc>
                <a:spcPct val="93000"/>
              </a:lnSpc>
              <a:buFont typeface="Arial" charset="0"/>
              <a:buChar char="•"/>
            </a:pPr>
            <a:r>
              <a:rPr lang="en-US" altLang="en-US" sz="5000" dirty="0" smtClean="0">
                <a:latin typeface="Arial" charset="0"/>
                <a:ea typeface="Helvetica;Arial" charset="0"/>
                <a:cs typeface="Helvetica;Arial" charset="0"/>
              </a:rPr>
              <a:t>Give Him glory</a:t>
            </a:r>
          </a:p>
          <a:p>
            <a:pPr marL="693738" indent="-685800" eaLnBrk="1" hangingPunct="1">
              <a:lnSpc>
                <a:spcPct val="93000"/>
              </a:lnSpc>
              <a:buFont typeface="Arial" charset="0"/>
              <a:buChar char="•"/>
            </a:pPr>
            <a:r>
              <a:rPr lang="en-US" altLang="en-US" sz="5000" dirty="0" smtClean="0">
                <a:latin typeface="Arial" charset="0"/>
                <a:ea typeface="Helvetica;Arial" charset="0"/>
                <a:cs typeface="Helvetica;Arial" charset="0"/>
              </a:rPr>
              <a:t>Worship him</a:t>
            </a:r>
          </a:p>
          <a:p>
            <a:pPr marL="7938" indent="0" eaLnBrk="1" hangingPunct="1">
              <a:lnSpc>
                <a:spcPct val="93000"/>
              </a:lnSpc>
            </a:pPr>
            <a:r>
              <a:rPr lang="en-US" altLang="en-US" sz="5000" dirty="0" smtClean="0">
                <a:latin typeface="Arial" charset="0"/>
                <a:ea typeface="Helvetica;Arial" charset="0"/>
                <a:cs typeface="Helvetica;Arial" charset="0"/>
              </a:rPr>
              <a:t>2. Babylon is fallen (Did not enter the Most Holy Place)</a:t>
            </a:r>
          </a:p>
          <a:p>
            <a:pPr marL="7938" indent="0" eaLnBrk="1" hangingPunct="1">
              <a:lnSpc>
                <a:spcPct val="93000"/>
              </a:lnSpc>
            </a:pPr>
            <a:r>
              <a:rPr lang="en-US" altLang="en-US" sz="5000" dirty="0" smtClean="0">
                <a:latin typeface="Arial" charset="0"/>
                <a:ea typeface="Helvetica;Arial" charset="0"/>
                <a:cs typeface="Helvetica;Arial" charset="0"/>
              </a:rPr>
              <a:t>3. Keep the commandments of God</a:t>
            </a:r>
          </a:p>
          <a:p>
            <a:pPr marL="7938" indent="0" eaLnBrk="1" hangingPunct="1">
              <a:lnSpc>
                <a:spcPct val="93000"/>
              </a:lnSpc>
            </a:pPr>
            <a:endParaRPr lang="en-US" altLang="en-US" sz="5000" b="1"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577762" y="3113584"/>
            <a:ext cx="9910763" cy="3170099"/>
          </a:xfrm>
          <a:prstGeom prst="rect">
            <a:avLst/>
          </a:prstGeom>
        </p:spPr>
        <p:txBody>
          <a:bodyPr wrap="square">
            <a:spAutoFit/>
          </a:bodyPr>
          <a:lstStyle/>
          <a:p>
            <a:r>
              <a:rPr lang="en-US" sz="5000" dirty="0">
                <a:latin typeface="Arial" charset="0"/>
                <a:ea typeface="Arial" charset="0"/>
                <a:cs typeface="Arial" charset="0"/>
              </a:rPr>
              <a:t>4. The Health Message</a:t>
            </a:r>
          </a:p>
          <a:p>
            <a:r>
              <a:rPr lang="en-US" sz="5000" dirty="0">
                <a:latin typeface="Arial" charset="0"/>
                <a:ea typeface="Arial" charset="0"/>
                <a:cs typeface="Arial" charset="0"/>
              </a:rPr>
              <a:t>5. Judgment (God's Authority)</a:t>
            </a:r>
          </a:p>
          <a:p>
            <a:r>
              <a:rPr lang="en-US" sz="5000" dirty="0">
                <a:latin typeface="Arial" charset="0"/>
                <a:ea typeface="Arial" charset="0"/>
                <a:cs typeface="Arial" charset="0"/>
              </a:rPr>
              <a:t>6. The State of the Dead</a:t>
            </a:r>
            <a:r>
              <a:rPr lang="en-US" sz="5000" b="1" dirty="0">
                <a:latin typeface="Arial" charset="0"/>
                <a:ea typeface="Arial" charset="0"/>
                <a:cs typeface="Arial" charset="0"/>
              </a:rPr>
              <a:t>
</a:t>
            </a:r>
          </a:p>
        </p:txBody>
      </p:sp>
    </p:spTree>
    <p:extLst>
      <p:ext uri="{BB962C8B-B14F-4D97-AF65-F5344CB8AC3E}">
        <p14:creationId xmlns:p14="http://schemas.microsoft.com/office/powerpoint/2010/main" val="1540569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000" dirty="0">
                <a:latin typeface="Arial" charset="0"/>
                <a:ea typeface="Helvetica;Arial" charset="0"/>
                <a:cs typeface="Helvetica;Arial" charset="0"/>
              </a:rPr>
              <a:t>”</a:t>
            </a:r>
            <a:r>
              <a:rPr lang="en-US" altLang="en-US" sz="5000" b="1" dirty="0">
                <a:solidFill>
                  <a:srgbClr val="FCE992"/>
                </a:solidFill>
                <a:latin typeface="Arial" charset="0"/>
                <a:ea typeface="Helvetica;Arial" charset="0"/>
                <a:cs typeface="Helvetica;Arial" charset="0"/>
              </a:rPr>
              <a:t>The enemies of the present truth have been trying to open the door of the holy place, that Jesus has shut, and to close the door of the most holy place</a:t>
            </a:r>
            <a:r>
              <a:rPr lang="en-US" altLang="en-US" sz="5000" dirty="0">
                <a:latin typeface="Arial" charset="0"/>
                <a:ea typeface="Helvetica;Arial" charset="0"/>
                <a:cs typeface="Helvetica;Arial" charset="0"/>
              </a:rPr>
              <a:t>, which He opened in 1844, where the ark is, containing the two tables of stone on which are written the ten commandments by the finger of Jehovah...  </a:t>
            </a:r>
            <a:r>
              <a:rPr lang="en-US" altLang="en-US" sz="5000" b="1" dirty="0">
                <a:solidFill>
                  <a:srgbClr val="FCE992"/>
                </a:solidFill>
                <a:latin typeface="Arial" charset="0"/>
                <a:ea typeface="Helvetica;Arial" charset="0"/>
                <a:cs typeface="Helvetica;Arial" charset="0"/>
              </a:rPr>
              <a:t>Satan is now using every device in this sealing time to keep the minds of God's people from the present truth and to cause them to waver</a:t>
            </a:r>
            <a:r>
              <a:rPr lang="en-US" altLang="en-US" sz="5000" dirty="0">
                <a:latin typeface="Arial" charset="0"/>
                <a:ea typeface="Helvetica;Arial" charset="0"/>
                <a:cs typeface="Helvetica;Arial" charset="0"/>
              </a:rPr>
              <a:t>. I saw a covering that God was drawing over His people to protect them in the time of trouble; and every soul that was decided on the truth and was pure in heart was to be covered with the covering of the Almighty.” {EW 43}</a:t>
            </a:r>
          </a:p>
          <a:p>
            <a:pPr marL="7938" indent="0" eaLnBrk="1" hangingPunct="1">
              <a:lnSpc>
                <a:spcPct val="93000"/>
              </a:lnSpc>
            </a:pPr>
            <a:endParaRPr lang="en-US" altLang="en-US" sz="5000" dirty="0">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2184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 </a:t>
            </a:r>
            <a:r>
              <a:rPr lang="sv-SE" altLang="en-US" sz="8000" b="1" dirty="0" err="1" smtClean="0">
                <a:solidFill>
                  <a:srgbClr val="6AAFE3"/>
                </a:solidFill>
                <a:latin typeface="Cabin" charset="0"/>
              </a:rPr>
              <a:t>Truth</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l="-238"/>
          <a:stretch/>
        </p:blipFill>
        <p:spPr>
          <a:xfrm>
            <a:off x="7343409" y="2612008"/>
            <a:ext cx="9798782" cy="9070528"/>
          </a:xfrm>
          <a:prstGeom prst="rect">
            <a:avLst/>
          </a:prstGeom>
        </p:spPr>
      </p:pic>
    </p:spTree>
    <p:extLst>
      <p:ext uri="{BB962C8B-B14F-4D97-AF65-F5344CB8AC3E}">
        <p14:creationId xmlns:p14="http://schemas.microsoft.com/office/powerpoint/2010/main" val="16606412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67381" y="1524822"/>
            <a:ext cx="13350837" cy="10013128"/>
          </a:xfrm>
          <a:prstGeom prst="rect">
            <a:avLst/>
          </a:prstGeom>
        </p:spPr>
      </p:pic>
    </p:spTree>
    <p:extLst>
      <p:ext uri="{BB962C8B-B14F-4D97-AF65-F5344CB8AC3E}">
        <p14:creationId xmlns:p14="http://schemas.microsoft.com/office/powerpoint/2010/main" val="71021439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Questions</a:t>
            </a:r>
            <a:r>
              <a:rPr lang="sv-SE" altLang="en-US" sz="8000" b="1" dirty="0" smtClean="0">
                <a:solidFill>
                  <a:srgbClr val="6AAFE3"/>
                </a:solidFill>
                <a:latin typeface="Cabin" charset="0"/>
              </a:rPr>
              <a:t> for </a:t>
            </a:r>
            <a:r>
              <a:rPr lang="sv-SE" altLang="en-US" sz="8000" b="1" dirty="0" err="1" smtClean="0">
                <a:solidFill>
                  <a:srgbClr val="6AAFE3"/>
                </a:solidFill>
                <a:latin typeface="Cabin" charset="0"/>
              </a:rPr>
              <a:t>R</a:t>
            </a:r>
            <a:r>
              <a:rPr lang="sv-SE" altLang="en-US" sz="8000" b="1" dirty="0" err="1" smtClean="0">
                <a:solidFill>
                  <a:srgbClr val="6AAFE3"/>
                </a:solidFill>
                <a:latin typeface="Cabin" charset="0"/>
              </a:rPr>
              <a:t>eflection</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922338" indent="-914400" eaLnBrk="1" hangingPunct="1">
              <a:lnSpc>
                <a:spcPct val="93000"/>
              </a:lnSpc>
              <a:buFont typeface="+mj-lt"/>
              <a:buAutoNum type="arabicPeriod"/>
            </a:pPr>
            <a:r>
              <a:rPr lang="en-US" altLang="en-US" sz="5500" dirty="0">
                <a:latin typeface="Arial" charset="0"/>
                <a:ea typeface="Helvetica;Arial" charset="0"/>
                <a:cs typeface="Helvetica;Arial" charset="0"/>
              </a:rPr>
              <a:t>What was God’s mission for Israel? </a:t>
            </a:r>
          </a:p>
          <a:p>
            <a:pPr marL="922338" indent="-914400" eaLnBrk="1" hangingPunct="1">
              <a:lnSpc>
                <a:spcPct val="93000"/>
              </a:lnSpc>
              <a:buFont typeface="+mj-lt"/>
              <a:buAutoNum type="arabicPeriod"/>
            </a:pPr>
            <a:r>
              <a:rPr lang="en-US" altLang="en-US" sz="5500" dirty="0">
                <a:latin typeface="Arial" charset="0"/>
                <a:ea typeface="Helvetica;Arial" charset="0"/>
                <a:cs typeface="Helvetica;Arial" charset="0"/>
              </a:rPr>
              <a:t>Why did Israel fail to fulfill God’s ideal plan for them? </a:t>
            </a:r>
          </a:p>
          <a:p>
            <a:pPr marL="922338" indent="-914400" eaLnBrk="1" hangingPunct="1">
              <a:lnSpc>
                <a:spcPct val="93000"/>
              </a:lnSpc>
              <a:buFont typeface="+mj-lt"/>
              <a:buAutoNum type="arabicPeriod"/>
            </a:pPr>
            <a:r>
              <a:rPr lang="en-US" altLang="en-US" sz="5500" dirty="0">
                <a:latin typeface="Arial" charset="0"/>
                <a:ea typeface="Helvetica;Arial" charset="0"/>
                <a:cs typeface="Helvetica;Arial" charset="0"/>
              </a:rPr>
              <a:t>What does it mean to be a spiritual Israelite? </a:t>
            </a:r>
          </a:p>
          <a:p>
            <a:pPr marL="922338" indent="-914400" eaLnBrk="1" hangingPunct="1">
              <a:lnSpc>
                <a:spcPct val="93000"/>
              </a:lnSpc>
              <a:buFont typeface="+mj-lt"/>
              <a:buAutoNum type="arabicPeriod"/>
            </a:pPr>
            <a:r>
              <a:rPr lang="en-US" altLang="en-US" sz="5500" dirty="0">
                <a:latin typeface="Arial" charset="0"/>
                <a:ea typeface="Helvetica;Arial" charset="0"/>
                <a:cs typeface="Helvetica;Arial" charset="0"/>
              </a:rPr>
              <a:t>According to the pattern of the sanctuary, where is God ultimately trying to lead us back to? </a:t>
            </a:r>
          </a:p>
          <a:p>
            <a:pPr marL="922338" indent="-914400" eaLnBrk="1" hangingPunct="1">
              <a:lnSpc>
                <a:spcPct val="93000"/>
              </a:lnSpc>
              <a:buFont typeface="+mj-lt"/>
              <a:buAutoNum type="arabicPeriod"/>
            </a:pPr>
            <a:r>
              <a:rPr lang="en-US" altLang="en-US" sz="5500" dirty="0">
                <a:latin typeface="Arial" charset="0"/>
                <a:ea typeface="Helvetica;Arial" charset="0"/>
                <a:cs typeface="Helvetica;Arial" charset="0"/>
              </a:rPr>
              <a:t>Why is it important to understand the sanctuary blueprint? </a:t>
            </a:r>
          </a:p>
          <a:p>
            <a:pPr marL="922338" indent="-914400" eaLnBrk="1" hangingPunct="1">
              <a:lnSpc>
                <a:spcPct val="93000"/>
              </a:lnSpc>
              <a:buFont typeface="+mj-lt"/>
              <a:buAutoNum type="arabicPeriod"/>
            </a:pPr>
            <a:r>
              <a:rPr lang="en-US" altLang="en-US" sz="5500" dirty="0">
                <a:latin typeface="Arial" charset="0"/>
                <a:ea typeface="Helvetica;Arial" charset="0"/>
                <a:cs typeface="Helvetica;Arial" charset="0"/>
              </a:rPr>
              <a:t>What was the purpose of the Reformation? How did Satan seek to stop the Reformation?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993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Before the Fall</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1587" y="2681288"/>
            <a:ext cx="20007927" cy="8857232"/>
          </a:xfrm>
          <a:prstGeom prst="rect">
            <a:avLst/>
          </a:prstGeom>
        </p:spPr>
      </p:pic>
    </p:spTree>
    <p:extLst>
      <p:ext uri="{BB962C8B-B14F-4D97-AF65-F5344CB8AC3E}">
        <p14:creationId xmlns:p14="http://schemas.microsoft.com/office/powerpoint/2010/main" val="178023839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Before the Fall</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a:solidFill>
                  <a:srgbClr val="FFFFFF"/>
                </a:solidFill>
                <a:latin typeface="Arial" charset="0"/>
                <a:ea typeface="Helvetica;Arial" charset="0"/>
                <a:cs typeface="Helvetica;Arial" charset="0"/>
              </a:rPr>
              <a:t>”And the LORD God commanded the man, saying, Of every tree of the garden thou </a:t>
            </a:r>
            <a:r>
              <a:rPr lang="en-US" altLang="en-US" sz="6000" dirty="0" err="1">
                <a:solidFill>
                  <a:srgbClr val="FFFFFF"/>
                </a:solidFill>
                <a:latin typeface="Arial" charset="0"/>
                <a:ea typeface="Helvetica;Arial" charset="0"/>
                <a:cs typeface="Helvetica;Arial" charset="0"/>
              </a:rPr>
              <a:t>mayest</a:t>
            </a:r>
            <a:r>
              <a:rPr lang="en-US" altLang="en-US" sz="6000" dirty="0">
                <a:solidFill>
                  <a:srgbClr val="FFFFFF"/>
                </a:solidFill>
                <a:latin typeface="Arial" charset="0"/>
                <a:ea typeface="Helvetica;Arial" charset="0"/>
                <a:cs typeface="Helvetica;Arial" charset="0"/>
              </a:rPr>
              <a:t> freely eat: 
But of the tree of the knowledge of good and evil, thou shalt not eat of it: for in the day that thou </a:t>
            </a:r>
            <a:r>
              <a:rPr lang="en-US" altLang="en-US" sz="6000" dirty="0" err="1">
                <a:solidFill>
                  <a:srgbClr val="FFFFFF"/>
                </a:solidFill>
                <a:latin typeface="Arial" charset="0"/>
                <a:ea typeface="Helvetica;Arial" charset="0"/>
                <a:cs typeface="Helvetica;Arial" charset="0"/>
              </a:rPr>
              <a:t>eatest</a:t>
            </a:r>
            <a:r>
              <a:rPr lang="en-US" altLang="en-US" sz="6000" dirty="0">
                <a:solidFill>
                  <a:srgbClr val="FFFFFF"/>
                </a:solidFill>
                <a:latin typeface="Arial" charset="0"/>
                <a:ea typeface="Helvetica;Arial" charset="0"/>
                <a:cs typeface="Helvetica;Arial" charset="0"/>
              </a:rPr>
              <a:t> thereof thou shalt surely die.”</a:t>
            </a: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Genesis </a:t>
            </a:r>
            <a:r>
              <a:rPr lang="en-US" altLang="en-US" sz="5000" dirty="0">
                <a:solidFill>
                  <a:srgbClr val="FFFFFF"/>
                </a:solidFill>
                <a:latin typeface="Arial" charset="0"/>
                <a:ea typeface="Helvetica;Arial" charset="0"/>
                <a:cs typeface="Helvetica;Arial" charset="0"/>
              </a:rPr>
              <a:t>2:16</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56532" y="6874040"/>
            <a:ext cx="6570812" cy="4380541"/>
          </a:xfrm>
          <a:prstGeom prst="rect">
            <a:avLst/>
          </a:prstGeom>
        </p:spPr>
      </p:pic>
    </p:spTree>
    <p:extLst>
      <p:ext uri="{BB962C8B-B14F-4D97-AF65-F5344CB8AC3E}">
        <p14:creationId xmlns:p14="http://schemas.microsoft.com/office/powerpoint/2010/main" val="214641076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Before the Fall</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a:solidFill>
                  <a:srgbClr val="FFFFFF"/>
                </a:solidFill>
                <a:latin typeface="Arial" charset="0"/>
                <a:ea typeface="Helvetica;Arial" charset="0"/>
                <a:cs typeface="Helvetica;Arial" charset="0"/>
              </a:rPr>
              <a:t>Truth for this time:</a:t>
            </a:r>
          </a:p>
          <a:p>
            <a:pPr marL="7938" indent="0" eaLnBrk="1" hangingPunct="1">
              <a:lnSpc>
                <a:spcPct val="93000"/>
              </a:lnSpc>
            </a:pPr>
            <a:r>
              <a:rPr lang="en-US" altLang="en-US" sz="6000" dirty="0">
                <a:solidFill>
                  <a:srgbClr val="FFFFFF"/>
                </a:solidFill>
                <a:latin typeface="Arial" charset="0"/>
                <a:ea typeface="Helvetica;Arial" charset="0"/>
                <a:cs typeface="Helvetica;Arial" charset="0"/>
              </a:rPr>
              <a:t>- Free will.</a:t>
            </a:r>
          </a:p>
          <a:p>
            <a:pPr marL="7938" indent="0" eaLnBrk="1" hangingPunct="1">
              <a:lnSpc>
                <a:spcPct val="93000"/>
              </a:lnSpc>
            </a:pPr>
            <a:r>
              <a:rPr lang="en-US" altLang="en-US" sz="6000" dirty="0">
                <a:solidFill>
                  <a:srgbClr val="FFFFFF"/>
                </a:solidFill>
                <a:latin typeface="Arial" charset="0"/>
                <a:ea typeface="Helvetica;Arial" charset="0"/>
                <a:cs typeface="Helvetica;Arial" charset="0"/>
              </a:rPr>
              <a:t>- Great Controversy between good and </a:t>
            </a:r>
            <a:r>
              <a:rPr lang="en-US" altLang="en-US" sz="6000" dirty="0" smtClean="0">
                <a:solidFill>
                  <a:srgbClr val="FFFFFF"/>
                </a:solidFill>
                <a:latin typeface="Arial" charset="0"/>
                <a:ea typeface="Helvetica;Arial" charset="0"/>
                <a:cs typeface="Helvetica;Arial" charset="0"/>
              </a:rPr>
              <a:t>evil.</a:t>
            </a:r>
            <a:endParaRPr lang="en-US" altLang="en-US" sz="6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78206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After</a:t>
            </a:r>
            <a:r>
              <a:rPr lang="sv-SE" altLang="en-US" sz="8000" b="1" dirty="0" smtClean="0">
                <a:solidFill>
                  <a:srgbClr val="6AAFE3"/>
                </a:solidFill>
                <a:latin typeface="Cabin" charset="0"/>
              </a:rPr>
              <a:t> the Fall</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a:solidFill>
                  <a:srgbClr val="FFFFFF"/>
                </a:solidFill>
                <a:latin typeface="Arial" charset="0"/>
                <a:ea typeface="Helvetica;Arial" charset="0"/>
                <a:cs typeface="Helvetica;Arial" charset="0"/>
              </a:rPr>
              <a:t>Sacrificial system</a:t>
            </a:r>
          </a:p>
          <a:p>
            <a:pPr marL="1887538" lvl="1" indent="-857250" eaLnBrk="1" hangingPunct="1">
              <a:lnSpc>
                <a:spcPct val="93000"/>
              </a:lnSpc>
              <a:buFont typeface="Arial" charset="0"/>
              <a:buChar char="•"/>
            </a:pPr>
            <a:r>
              <a:rPr lang="en-US" altLang="en-US" sz="6000" dirty="0">
                <a:solidFill>
                  <a:srgbClr val="FFFFFF"/>
                </a:solidFill>
                <a:latin typeface="Arial" charset="0"/>
                <a:ea typeface="Helvetica;Arial" charset="0"/>
                <a:cs typeface="Helvetica;Arial" charset="0"/>
              </a:rPr>
              <a:t>Cain vs. Abel</a:t>
            </a:r>
          </a:p>
          <a:p>
            <a:pPr marL="1887538" lvl="1" indent="-857250" eaLnBrk="1" hangingPunct="1">
              <a:lnSpc>
                <a:spcPct val="93000"/>
              </a:lnSpc>
              <a:buFont typeface="Arial" charset="0"/>
              <a:buChar char="•"/>
            </a:pPr>
            <a:r>
              <a:rPr lang="en-US" altLang="en-US" sz="6000" dirty="0">
                <a:solidFill>
                  <a:srgbClr val="FFFFFF"/>
                </a:solidFill>
                <a:latin typeface="Arial" charset="0"/>
                <a:ea typeface="Helvetica;Arial" charset="0"/>
                <a:cs typeface="Helvetica;Arial" charset="0"/>
              </a:rPr>
              <a:t>Genesis 4:3-5</a:t>
            </a:r>
          </a:p>
          <a:p>
            <a:pPr marL="865188" indent="-857250" eaLnBrk="1" hangingPunct="1">
              <a:lnSpc>
                <a:spcPct val="93000"/>
              </a:lnSpc>
              <a:buFont typeface="Arial" charset="0"/>
              <a:buChar char="•"/>
            </a:pPr>
            <a:r>
              <a:rPr lang="en-US" altLang="en-US" sz="6000" dirty="0">
                <a:solidFill>
                  <a:srgbClr val="FFFFFF"/>
                </a:solidFill>
                <a:latin typeface="Arial" charset="0"/>
                <a:ea typeface="Helvetica;Arial" charset="0"/>
                <a:cs typeface="Helvetica;Arial" charset="0"/>
              </a:rPr>
              <a:t>Repentance</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1046" y="3291690"/>
            <a:ext cx="11716929" cy="7811286"/>
          </a:xfrm>
          <a:prstGeom prst="rect">
            <a:avLst/>
          </a:prstGeom>
        </p:spPr>
      </p:pic>
    </p:spTree>
    <p:extLst>
      <p:ext uri="{BB962C8B-B14F-4D97-AF65-F5344CB8AC3E}">
        <p14:creationId xmlns:p14="http://schemas.microsoft.com/office/powerpoint/2010/main" val="138612242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18" y="-1854968"/>
            <a:ext cx="24395648" cy="18296737"/>
          </a:xfrm>
          <a:prstGeom prst="rect">
            <a:avLst/>
          </a:prstGeom>
        </p:spPr>
      </p:pic>
      <p:sp>
        <p:nvSpPr>
          <p:cNvPr id="8" name="AutoShape 2"/>
          <p:cNvSpPr>
            <a:spLocks noChangeArrowheads="1"/>
          </p:cNvSpPr>
          <p:nvPr/>
        </p:nvSpPr>
        <p:spPr bwMode="auto">
          <a:xfrm>
            <a:off x="17735822" y="11754544"/>
            <a:ext cx="6774086" cy="1728192"/>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5819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a:solidFill>
                  <a:srgbClr val="6AAFE3"/>
                </a:solidFill>
                <a:latin typeface="Cabin" charset="0"/>
              </a:rPr>
              <a:t>The </a:t>
            </a:r>
            <a:r>
              <a:rPr lang="sv-SE" altLang="en-US" sz="8000" b="1" dirty="0" err="1" smtClean="0">
                <a:solidFill>
                  <a:srgbClr val="6AAFE3"/>
                </a:solidFill>
                <a:latin typeface="Cabin" charset="0"/>
              </a:rPr>
              <a:t>Time</a:t>
            </a:r>
            <a:r>
              <a:rPr lang="sv-SE" altLang="en-US" sz="8000" b="1" dirty="0" smtClean="0">
                <a:solidFill>
                  <a:srgbClr val="6AAFE3"/>
                </a:solidFill>
                <a:latin typeface="Cabin" charset="0"/>
              </a:rPr>
              <a:t> </a:t>
            </a:r>
            <a:r>
              <a:rPr lang="sv-SE" altLang="en-US" sz="8000" b="1" dirty="0" err="1">
                <a:solidFill>
                  <a:srgbClr val="6AAFE3"/>
                </a:solidFill>
                <a:latin typeface="Cabin" charset="0"/>
              </a:rPr>
              <a:t>after</a:t>
            </a:r>
            <a:r>
              <a:rPr lang="sv-SE" altLang="en-US" sz="8000" b="1" dirty="0">
                <a:solidFill>
                  <a:srgbClr val="6AAFE3"/>
                </a:solidFill>
                <a:latin typeface="Cabin" charset="0"/>
              </a:rPr>
              <a:t> the </a:t>
            </a:r>
            <a:r>
              <a:rPr lang="sv-SE" altLang="en-US" sz="8000" b="1" dirty="0" err="1" smtClean="0">
                <a:solidFill>
                  <a:srgbClr val="6AAFE3"/>
                </a:solidFill>
                <a:latin typeface="Cabin" charset="0"/>
              </a:rPr>
              <a:t>Birth</a:t>
            </a:r>
            <a:r>
              <a:rPr lang="sv-SE" altLang="en-US" sz="8000" b="1" dirty="0" smtClean="0">
                <a:solidFill>
                  <a:srgbClr val="6AAFE3"/>
                </a:solidFill>
                <a:latin typeface="Cabin" charset="0"/>
              </a:rPr>
              <a:t> </a:t>
            </a:r>
            <a:r>
              <a:rPr lang="sv-SE" altLang="en-US" sz="8000" b="1" dirty="0" err="1">
                <a:solidFill>
                  <a:srgbClr val="6AAFE3"/>
                </a:solidFill>
                <a:latin typeface="Cabin" charset="0"/>
              </a:rPr>
              <a:t>of</a:t>
            </a:r>
            <a:r>
              <a:rPr lang="sv-SE" altLang="en-US" sz="8000" b="1" dirty="0">
                <a:solidFill>
                  <a:srgbClr val="6AAFE3"/>
                </a:solidFill>
                <a:latin typeface="Cabin" charset="0"/>
              </a:rPr>
              <a:t> Jesus</a:t>
            </a: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“I </a:t>
            </a:r>
            <a:r>
              <a:rPr lang="en-US" altLang="en-US" sz="6000" dirty="0">
                <a:solidFill>
                  <a:srgbClr val="FFFFFF"/>
                </a:solidFill>
                <a:latin typeface="Arial" charset="0"/>
                <a:ea typeface="Helvetica;Arial" charset="0"/>
                <a:cs typeface="Helvetica;Arial" charset="0"/>
              </a:rPr>
              <a:t>am the door: by me if any man enter in, he shall be saved, and shall go in and out, and find pasture. The thief cometh not, but for to steal, and to kill, and to destroy: I am come that they might have life, and that they might have it more abundantly. I am the good shepherd: the good shepherd </a:t>
            </a:r>
            <a:r>
              <a:rPr lang="en-US" altLang="en-US" sz="6000" dirty="0" err="1">
                <a:solidFill>
                  <a:srgbClr val="FFFFFF"/>
                </a:solidFill>
                <a:latin typeface="Arial" charset="0"/>
                <a:ea typeface="Helvetica;Arial" charset="0"/>
                <a:cs typeface="Helvetica;Arial" charset="0"/>
              </a:rPr>
              <a:t>giveth</a:t>
            </a:r>
            <a:r>
              <a:rPr lang="en-US" altLang="en-US" sz="6000" dirty="0">
                <a:solidFill>
                  <a:srgbClr val="FFFFFF"/>
                </a:solidFill>
                <a:latin typeface="Arial" charset="0"/>
                <a:ea typeface="Helvetica;Arial" charset="0"/>
                <a:cs typeface="Helvetica;Arial" charset="0"/>
              </a:rPr>
              <a:t> his life for the sheep</a:t>
            </a:r>
            <a:r>
              <a:rPr lang="en-US" altLang="en-US" sz="60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a:t>
            </a:r>
            <a:r>
              <a:rPr lang="en-US" altLang="en-US" sz="5000" dirty="0">
                <a:solidFill>
                  <a:srgbClr val="FFFFFF"/>
                </a:solidFill>
                <a:latin typeface="Arial" charset="0"/>
                <a:ea typeface="Helvetica;Arial" charset="0"/>
                <a:cs typeface="Helvetica;Arial" charset="0"/>
              </a:rPr>
              <a:t>John </a:t>
            </a:r>
            <a:r>
              <a:rPr lang="en-US" altLang="en-US" sz="5000" dirty="0" smtClean="0">
                <a:solidFill>
                  <a:srgbClr val="FFFFFF"/>
                </a:solidFill>
                <a:latin typeface="Arial" charset="0"/>
                <a:ea typeface="Helvetica;Arial" charset="0"/>
                <a:cs typeface="Helvetica;Arial" charset="0"/>
              </a:rPr>
              <a:t>10:9-11</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84423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1987</TotalTime>
  <Words>1319</Words>
  <Application>Microsoft Macintosh PowerPoint</Application>
  <PresentationFormat>Custom</PresentationFormat>
  <Paragraphs>154</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Cabin</vt:lpstr>
      <vt:lpstr>Calibri</vt:lpstr>
      <vt:lpstr>Calibri Light</vt:lpstr>
      <vt:lpstr>Gill Sans</vt:lpstr>
      <vt:lpstr>Helvetica;Arial</vt:lpstr>
      <vt:lpstr>Times New Roman</vt:lpstr>
      <vt:lpstr>ヒラギノ角ゴ ProN W3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82</cp:revision>
  <cp:lastPrinted>1601-01-01T00:00:00Z</cp:lastPrinted>
  <dcterms:created xsi:type="dcterms:W3CDTF">2015-11-11T12:13:52Z</dcterms:created>
  <dcterms:modified xsi:type="dcterms:W3CDTF">2015-12-09T13:49:22Z</dcterms:modified>
</cp:coreProperties>
</file>