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21"/>
  </p:notes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CE992"/>
    <a:srgbClr val="FFFFCC"/>
    <a:srgbClr val="FAE5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13"/>
  </p:normalViewPr>
  <p:slideViewPr>
    <p:cSldViewPr showGuides="1">
      <p:cViewPr>
        <p:scale>
          <a:sx n="33" d="100"/>
          <a:sy n="33" d="100"/>
        </p:scale>
        <p:origin x="160" y="1264"/>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3648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4979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59299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04446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56006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37336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60305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9755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1757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419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271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9461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5774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6310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33311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1311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3834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91778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12/9/15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73" y="-126776"/>
            <a:ext cx="24442739" cy="14113568"/>
          </a:xfrm>
          <a:prstGeom prst="rect">
            <a:avLst/>
          </a:prstGeom>
        </p:spPr>
      </p:pic>
      <p:sp>
        <p:nvSpPr>
          <p:cNvPr id="15362" name="AutoShape 2"/>
          <p:cNvSpPr>
            <a:spLocks noChangeArrowheads="1"/>
          </p:cNvSpPr>
          <p:nvPr/>
        </p:nvSpPr>
        <p:spPr bwMode="auto">
          <a:xfrm>
            <a:off x="-60326" y="9091613"/>
            <a:ext cx="11675467"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err="1" smtClean="0">
                <a:solidFill>
                  <a:srgbClr val="6AAFE3"/>
                </a:solidFill>
                <a:latin typeface="Cabin" charset="0"/>
              </a:rPr>
              <a:t>Truth</a:t>
            </a:r>
            <a:r>
              <a:rPr lang="sv-SE" altLang="en-US" sz="5000" b="1" dirty="0" smtClean="0">
                <a:solidFill>
                  <a:srgbClr val="6AAFE3"/>
                </a:solidFill>
                <a:latin typeface="Cabin" charset="0"/>
              </a:rPr>
              <a:t> </a:t>
            </a:r>
            <a:r>
              <a:rPr lang="sv-SE" altLang="en-US" sz="5000" b="1" dirty="0" err="1">
                <a:solidFill>
                  <a:srgbClr val="6AAFE3"/>
                </a:solidFill>
                <a:latin typeface="Cabin" charset="0"/>
              </a:rPr>
              <a:t>Cast</a:t>
            </a:r>
            <a:r>
              <a:rPr lang="sv-SE" altLang="en-US" sz="5000" b="1" dirty="0">
                <a:solidFill>
                  <a:srgbClr val="6AAFE3"/>
                </a:solidFill>
                <a:latin typeface="Cabin" charset="0"/>
              </a:rPr>
              <a:t> Down, </a:t>
            </a:r>
            <a:r>
              <a:rPr lang="sv-SE" altLang="en-US" sz="5000" b="1" dirty="0" err="1">
                <a:solidFill>
                  <a:srgbClr val="6AAFE3"/>
                </a:solidFill>
                <a:latin typeface="Cabin" charset="0"/>
              </a:rPr>
              <a:t>but</a:t>
            </a:r>
            <a:r>
              <a:rPr lang="sv-SE" altLang="en-US" sz="5000" b="1" dirty="0">
                <a:solidFill>
                  <a:srgbClr val="6AAFE3"/>
                </a:solidFill>
                <a:latin typeface="Cabin" charset="0"/>
              </a:rPr>
              <a:t> </a:t>
            </a:r>
            <a:r>
              <a:rPr lang="sv-SE" altLang="en-US" sz="5000" b="1" dirty="0" err="1">
                <a:solidFill>
                  <a:srgbClr val="6AAFE3"/>
                </a:solidFill>
                <a:latin typeface="Cabin" charset="0"/>
              </a:rPr>
              <a:t>Restored</a:t>
            </a:r>
            <a:r>
              <a:rPr lang="sv-SE" altLang="en-US" sz="5000" b="1" dirty="0" smtClean="0">
                <a:solidFill>
                  <a:srgbClr val="6AAFE3"/>
                </a:solidFill>
                <a:latin typeface="Cabin" charset="0"/>
              </a:rPr>
              <a:t>! </a:t>
            </a: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
        <p:nvSpPr>
          <p:cNvPr id="5" name="Rectangle 4"/>
          <p:cNvSpPr/>
          <p:nvPr/>
        </p:nvSpPr>
        <p:spPr>
          <a:xfrm>
            <a:off x="20904174" y="13194704"/>
            <a:ext cx="1737722" cy="323165"/>
          </a:xfrm>
          <a:prstGeom prst="rect">
            <a:avLst/>
          </a:prstGeom>
        </p:spPr>
        <p:txBody>
          <a:bodyPr wrap="square">
            <a:spAutoFit/>
          </a:bodyPr>
          <a:lstStyle/>
          <a:p>
            <a:r>
              <a:rPr lang="en-US" sz="1500" dirty="0" err="1"/>
              <a:t>Moonchilde</a:t>
            </a:r>
            <a:r>
              <a:rPr lang="en-US" sz="1500" dirty="0"/>
              <a:t>-Stock</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4</a:t>
            </a:r>
            <a:r>
              <a:rPr lang="sv-SE" altLang="en-US" sz="8000" b="1" dirty="0" smtClean="0">
                <a:solidFill>
                  <a:srgbClr val="6AAFE3"/>
                </a:solidFill>
                <a:latin typeface="Cabin" charset="0"/>
              </a:rPr>
              <a:t>. The Table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Showbread</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1229 – The Bible Forbidden</a:t>
            </a:r>
          </a:p>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1546 – A confirmation and punishment</a:t>
            </a:r>
          </a:p>
          <a:p>
            <a:pPr marL="865188" indent="-857250" eaLnBrk="1" hangingPunct="1">
              <a:lnSpc>
                <a:spcPct val="93000"/>
              </a:lnSpc>
              <a:buFont typeface="Arial" charset="0"/>
              <a:buChar char="•"/>
            </a:pPr>
            <a:r>
              <a:rPr lang="en-US" altLang="en-US" sz="6000" dirty="0">
                <a:latin typeface="Arial" charset="0"/>
                <a:ea typeface="Helvetica;Arial" charset="0"/>
                <a:cs typeface="Helvetica;Arial" charset="0"/>
              </a:rPr>
              <a:t>1713 – Another </a:t>
            </a:r>
            <a:r>
              <a:rPr lang="en-US" altLang="en-US" sz="6000" dirty="0" smtClean="0">
                <a:latin typeface="Arial" charset="0"/>
                <a:ea typeface="Helvetica;Arial" charset="0"/>
                <a:cs typeface="Helvetica;Arial" charset="0"/>
              </a:rPr>
              <a:t>prohibition</a:t>
            </a:r>
          </a:p>
          <a:p>
            <a:pPr marL="7938" indent="0" eaLnBrk="1" hangingPunct="1">
              <a:lnSpc>
                <a:spcPct val="93000"/>
              </a:lnSpc>
            </a:pPr>
            <a:r>
              <a:rPr lang="en-US" altLang="en-US" sz="6000" dirty="0" smtClean="0">
                <a:latin typeface="Arial" charset="0"/>
                <a:ea typeface="Helvetica;Arial" charset="0"/>
                <a:cs typeface="Helvetica;Arial" charset="0"/>
              </a:rPr>
              <a:t>Result: Trust in the priest/Church.</a:t>
            </a: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92686" y="6542554"/>
            <a:ext cx="7279422" cy="4852460"/>
          </a:xfrm>
          <a:prstGeom prst="rect">
            <a:avLst/>
          </a:prstGeom>
        </p:spPr>
      </p:pic>
    </p:spTree>
    <p:extLst>
      <p:ext uri="{BB962C8B-B14F-4D97-AF65-F5344CB8AC3E}">
        <p14:creationId xmlns:p14="http://schemas.microsoft.com/office/powerpoint/2010/main" val="16205555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5. The Candlestick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5721" y="2753544"/>
            <a:ext cx="13976454" cy="9044301"/>
          </a:xfrm>
          <a:prstGeom prst="rect">
            <a:avLst/>
          </a:prstGeom>
        </p:spPr>
      </p:pic>
    </p:spTree>
    <p:extLst>
      <p:ext uri="{BB962C8B-B14F-4D97-AF65-F5344CB8AC3E}">
        <p14:creationId xmlns:p14="http://schemas.microsoft.com/office/powerpoint/2010/main" val="137463273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6</a:t>
            </a:r>
            <a:r>
              <a:rPr lang="sv-SE" altLang="en-US" sz="8000" b="1" dirty="0" smtClean="0">
                <a:solidFill>
                  <a:srgbClr val="6AAFE3"/>
                </a:solidFill>
                <a:latin typeface="Cabin" charset="0"/>
              </a:rPr>
              <a:t>. The Altar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Incense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latin typeface="Arial" charset="0"/>
                <a:ea typeface="Helvetica;Arial" charset="0"/>
                <a:cs typeface="Helvetica;Arial" charset="0"/>
              </a:rPr>
              <a:t>“The poor sinner kneels at his confessor’s feet. He knows he is </a:t>
            </a:r>
            <a:r>
              <a:rPr lang="en-US" altLang="en-US" sz="6000" b="1" dirty="0">
                <a:solidFill>
                  <a:srgbClr val="FCE992"/>
                </a:solidFill>
                <a:latin typeface="Arial" charset="0"/>
                <a:ea typeface="Helvetica;Arial" charset="0"/>
                <a:cs typeface="Helvetica;Arial" charset="0"/>
              </a:rPr>
              <a:t>not speaking to an ordinary man but to another </a:t>
            </a:r>
            <a:r>
              <a:rPr lang="en-US" altLang="en-US" sz="6000" b="1" dirty="0" err="1">
                <a:solidFill>
                  <a:srgbClr val="FCE992"/>
                </a:solidFill>
                <a:latin typeface="Arial" charset="0"/>
                <a:ea typeface="Helvetica;Arial" charset="0"/>
                <a:cs typeface="Helvetica;Arial" charset="0"/>
              </a:rPr>
              <a:t>christ</a:t>
            </a:r>
            <a:r>
              <a:rPr lang="en-US" altLang="en-US" sz="6000" dirty="0">
                <a:latin typeface="Arial" charset="0"/>
                <a:ea typeface="Helvetica;Arial" charset="0"/>
                <a:cs typeface="Helvetica;Arial" charset="0"/>
              </a:rPr>
              <a:t>. He hears the words, ‘I absolve thy sins’ and the hideous load of sins drops from his soul forever” </a:t>
            </a:r>
            <a:endParaRPr lang="en-US" altLang="en-US" sz="6000" dirty="0" smtClean="0">
              <a:latin typeface="Arial" charset="0"/>
              <a:ea typeface="Helvetica;Arial" charset="0"/>
              <a:cs typeface="Helvetica;Arial" charset="0"/>
            </a:endParaRPr>
          </a:p>
          <a:p>
            <a:pPr marL="7938" indent="0" eaLnBrk="1" hangingPunct="1">
              <a:lnSpc>
                <a:spcPct val="93000"/>
              </a:lnSpc>
            </a:pPr>
            <a:r>
              <a:rPr lang="en-US" altLang="en-US" sz="6000" dirty="0" smtClean="0">
                <a:latin typeface="Arial" charset="0"/>
                <a:ea typeface="Helvetica;Arial" charset="0"/>
                <a:cs typeface="Helvetica;Arial" charset="0"/>
              </a:rPr>
              <a:t>- William </a:t>
            </a:r>
            <a:r>
              <a:rPr lang="en-US" altLang="en-US" sz="6000" dirty="0">
                <a:latin typeface="Arial" charset="0"/>
                <a:ea typeface="Helvetica;Arial" charset="0"/>
                <a:cs typeface="Helvetica;Arial" charset="0"/>
              </a:rPr>
              <a:t>Doyle, Shall I Be a Priest, pp. 14, </a:t>
            </a:r>
            <a:r>
              <a:rPr lang="en-US" altLang="en-US" sz="6000" dirty="0" smtClean="0">
                <a:latin typeface="Arial" charset="0"/>
                <a:ea typeface="Helvetica;Arial" charset="0"/>
                <a:cs typeface="Helvetica;Arial" charset="0"/>
              </a:rPr>
              <a:t>15</a:t>
            </a:r>
            <a:endParaRPr lang="en-US" altLang="en-US" sz="6000" dirty="0">
              <a:latin typeface="Arial" charset="0"/>
              <a:ea typeface="Helvetica;Arial" charset="0"/>
              <a:cs typeface="Helvetica;Arial" charset="0"/>
            </a:endParaRPr>
          </a:p>
          <a:p>
            <a:pPr marL="7938" indent="0" eaLnBrk="1" hangingPunct="1">
              <a:lnSpc>
                <a:spcPct val="93000"/>
              </a:lnSpc>
            </a:pP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The Bible says:</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John 16:23:...Verily, verily, I say unto you, </a:t>
            </a:r>
            <a:r>
              <a:rPr lang="en-US" altLang="en-US" sz="6000" b="1" dirty="0">
                <a:solidFill>
                  <a:srgbClr val="FCE992"/>
                </a:solidFill>
                <a:latin typeface="Arial" charset="0"/>
                <a:ea typeface="Helvetica;Arial" charset="0"/>
                <a:cs typeface="Helvetica;Arial" charset="0"/>
              </a:rPr>
              <a:t>Whatsoever ye shall ask the Father in my name</a:t>
            </a:r>
            <a:r>
              <a:rPr lang="en-US" altLang="en-US" sz="6000" dirty="0">
                <a:latin typeface="Arial" charset="0"/>
                <a:ea typeface="Helvetica;Arial" charset="0"/>
                <a:cs typeface="Helvetica;Arial" charset="0"/>
              </a:rPr>
              <a:t>, he will give it you.</a:t>
            </a:r>
            <a:br>
              <a:rPr lang="en-US" altLang="en-US" sz="6000" dirty="0">
                <a:latin typeface="Arial" charset="0"/>
                <a:ea typeface="Helvetica;Arial" charset="0"/>
                <a:cs typeface="Helvetica;Arial" charset="0"/>
              </a:rPr>
            </a:b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52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else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was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smtClean="0">
                <a:latin typeface="Arial" charset="0"/>
                <a:ea typeface="Helvetica;Arial" charset="0"/>
                <a:cs typeface="Helvetica;Arial" charset="0"/>
              </a:rPr>
              <a:t>Daniel 8:11,12 – The place of his sanctuary + truth</a:t>
            </a:r>
          </a:p>
          <a:p>
            <a:pPr marL="7938" indent="0" eaLnBrk="1" hangingPunct="1">
              <a:lnSpc>
                <a:spcPct val="93000"/>
              </a:lnSpc>
            </a:pPr>
            <a:r>
              <a:rPr lang="en-US" altLang="en-US" sz="6000" dirty="0" smtClean="0">
                <a:latin typeface="Arial" charset="0"/>
                <a:ea typeface="Helvetica;Arial" charset="0"/>
                <a:cs typeface="Helvetica;Arial" charset="0"/>
              </a:rPr>
              <a:t>John 17:17 – God’s Word is truth</a:t>
            </a:r>
          </a:p>
          <a:p>
            <a:pPr marL="7938" indent="0" eaLnBrk="1" hangingPunct="1">
              <a:lnSpc>
                <a:spcPct val="93000"/>
              </a:lnSpc>
            </a:pPr>
            <a:r>
              <a:rPr lang="en-US" altLang="en-US" sz="6000" dirty="0" smtClean="0">
                <a:latin typeface="Arial" charset="0"/>
                <a:ea typeface="Helvetica;Arial" charset="0"/>
                <a:cs typeface="Helvetica;Arial" charset="0"/>
              </a:rPr>
              <a:t>John 14:6 – Jesus is the truth</a:t>
            </a:r>
          </a:p>
          <a:p>
            <a:pPr marL="7938" indent="0" eaLnBrk="1" hangingPunct="1">
              <a:lnSpc>
                <a:spcPct val="93000"/>
              </a:lnSpc>
            </a:pPr>
            <a:endParaRPr lang="en-US" altLang="en-US" sz="6000" dirty="0" smtClean="0">
              <a:latin typeface="Arial" charset="0"/>
              <a:ea typeface="Helvetica;Arial" charset="0"/>
              <a:cs typeface="Helvetica;Arial" charset="0"/>
            </a:endParaRPr>
          </a:p>
          <a:p>
            <a:pPr marL="7938" indent="0" eaLnBrk="1" hangingPunct="1">
              <a:lnSpc>
                <a:spcPct val="93000"/>
              </a:lnSpc>
            </a:pPr>
            <a:r>
              <a:rPr lang="en-US" altLang="en-US" sz="6000" dirty="0" smtClean="0">
                <a:latin typeface="Arial" charset="0"/>
                <a:ea typeface="Helvetica;Arial" charset="0"/>
                <a:cs typeface="Helvetica;Arial" charset="0"/>
              </a:rPr>
              <a:t>“And </a:t>
            </a:r>
            <a:r>
              <a:rPr lang="en-US" altLang="en-US" sz="6000" dirty="0">
                <a:latin typeface="Arial" charset="0"/>
                <a:ea typeface="Helvetica;Arial" charset="0"/>
                <a:cs typeface="Helvetica;Arial" charset="0"/>
              </a:rPr>
              <a:t>he opened his mouth in blasphemy against God, to </a:t>
            </a:r>
            <a:r>
              <a:rPr lang="en-US" altLang="en-US" sz="6000" b="1" dirty="0">
                <a:solidFill>
                  <a:srgbClr val="FCE992"/>
                </a:solidFill>
                <a:latin typeface="Arial" charset="0"/>
                <a:ea typeface="Helvetica;Arial" charset="0"/>
                <a:cs typeface="Helvetica;Arial" charset="0"/>
              </a:rPr>
              <a:t>blaspheme his name, and his tabernacle</a:t>
            </a:r>
            <a:r>
              <a:rPr lang="en-US" altLang="en-US" sz="6000" dirty="0">
                <a:latin typeface="Arial" charset="0"/>
                <a:ea typeface="Helvetica;Arial" charset="0"/>
                <a:cs typeface="Helvetica;Arial" charset="0"/>
              </a:rPr>
              <a:t>, and them that dwell in heaven</a:t>
            </a:r>
            <a:r>
              <a:rPr lang="en-US" altLang="en-US" sz="6000" dirty="0" smtClean="0">
                <a:latin typeface="Arial" charset="0"/>
                <a:ea typeface="Helvetica;Arial" charset="0"/>
                <a:cs typeface="Helvetica;Arial" charset="0"/>
              </a:rPr>
              <a:t>.”</a:t>
            </a:r>
          </a:p>
          <a:p>
            <a:pPr marL="7938" indent="0" eaLnBrk="1" hangingPunct="1">
              <a:lnSpc>
                <a:spcPct val="93000"/>
              </a:lnSpc>
            </a:pPr>
            <a:r>
              <a:rPr lang="en-US" altLang="en-US" sz="5000" dirty="0" smtClean="0">
                <a:latin typeface="Arial" charset="0"/>
                <a:ea typeface="Helvetica;Arial" charset="0"/>
                <a:cs typeface="Helvetica;Arial" charset="0"/>
              </a:rPr>
              <a:t>- </a:t>
            </a:r>
            <a:r>
              <a:rPr lang="en-US" altLang="en-US" sz="5000" dirty="0">
                <a:latin typeface="Arial" charset="0"/>
                <a:ea typeface="Helvetica;Arial" charset="0"/>
                <a:cs typeface="Helvetica;Arial" charset="0"/>
              </a:rPr>
              <a:t>Revelation </a:t>
            </a:r>
            <a:r>
              <a:rPr lang="en-US" altLang="en-US" sz="5000" dirty="0" smtClean="0">
                <a:latin typeface="Arial" charset="0"/>
                <a:ea typeface="Helvetica;Arial" charset="0"/>
                <a:cs typeface="Helvetica;Arial" charset="0"/>
              </a:rPr>
              <a:t>13:6</a:t>
            </a:r>
            <a:endParaRPr lang="en-US" altLang="en-US" sz="5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5447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Ten </a:t>
            </a:r>
            <a:r>
              <a:rPr lang="sv-SE" altLang="en-US" sz="8000" b="1" dirty="0" err="1" smtClean="0">
                <a:solidFill>
                  <a:srgbClr val="6AAFE3"/>
                </a:solidFill>
                <a:latin typeface="Cabin" charset="0"/>
              </a:rPr>
              <a:t>Commandments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smtClean="0">
                <a:latin typeface="Arial" charset="0"/>
                <a:ea typeface="Helvetica;Arial" charset="0"/>
                <a:cs typeface="Helvetica;Arial" charset="0"/>
              </a:rPr>
              <a:t>Psalms 119:142 – Your law is the truth</a:t>
            </a:r>
          </a:p>
          <a:p>
            <a:pPr marL="7938" indent="0" eaLnBrk="1" hangingPunct="1">
              <a:lnSpc>
                <a:spcPct val="93000"/>
              </a:lnSpc>
            </a:pPr>
            <a:endParaRPr lang="en-US" altLang="en-US" sz="5000" dirty="0" smtClean="0">
              <a:latin typeface="Arial" charset="0"/>
              <a:ea typeface="Helvetica;Arial" charset="0"/>
              <a:cs typeface="Helvetica;Arial" charset="0"/>
            </a:endParaRPr>
          </a:p>
          <a:p>
            <a:pPr marL="7938" indent="0" eaLnBrk="1" hangingPunct="1">
              <a:lnSpc>
                <a:spcPct val="93000"/>
              </a:lnSpc>
            </a:pPr>
            <a:r>
              <a:rPr lang="en-US" altLang="en-US" sz="6000" dirty="0" smtClean="0">
                <a:latin typeface="Arial" charset="0"/>
                <a:ea typeface="Helvetica;Arial" charset="0"/>
                <a:cs typeface="Helvetica;Arial" charset="0"/>
              </a:rPr>
              <a:t>“And </a:t>
            </a:r>
            <a:r>
              <a:rPr lang="en-US" altLang="en-US" sz="6000" dirty="0">
                <a:latin typeface="Arial" charset="0"/>
                <a:ea typeface="Helvetica;Arial" charset="0"/>
                <a:cs typeface="Helvetica;Arial" charset="0"/>
              </a:rPr>
              <a:t>he shall speak great words against the most High, and shall wear out the saints of the most High, and </a:t>
            </a:r>
            <a:r>
              <a:rPr lang="en-US" altLang="en-US" sz="6000" b="1" dirty="0">
                <a:solidFill>
                  <a:srgbClr val="FCE992"/>
                </a:solidFill>
                <a:latin typeface="Arial" charset="0"/>
                <a:ea typeface="Helvetica;Arial" charset="0"/>
                <a:cs typeface="Helvetica;Arial" charset="0"/>
              </a:rPr>
              <a:t>think to change times and laws</a:t>
            </a:r>
            <a:r>
              <a:rPr lang="en-US" altLang="en-US" sz="6000" dirty="0">
                <a:latin typeface="Arial" charset="0"/>
                <a:ea typeface="Helvetica;Arial" charset="0"/>
                <a:cs typeface="Helvetica;Arial" charset="0"/>
              </a:rPr>
              <a:t>: and they shall be given into his hand until a time and times and the dividing of time</a:t>
            </a:r>
            <a:r>
              <a:rPr lang="en-US" altLang="en-US" sz="6000" dirty="0" smtClean="0">
                <a:latin typeface="Arial" charset="0"/>
                <a:ea typeface="Helvetica;Arial" charset="0"/>
                <a:cs typeface="Helvetica;Arial" charset="0"/>
              </a:rPr>
              <a:t>.”</a:t>
            </a:r>
          </a:p>
          <a:p>
            <a:pPr marL="7938" indent="0" eaLnBrk="1" hangingPunct="1">
              <a:lnSpc>
                <a:spcPct val="93000"/>
              </a:lnSpc>
            </a:pPr>
            <a:r>
              <a:rPr lang="en-US" altLang="en-US" sz="5000" dirty="0" smtClean="0">
                <a:latin typeface="Arial" charset="0"/>
                <a:ea typeface="Helvetica;Arial" charset="0"/>
                <a:cs typeface="Helvetica;Arial" charset="0"/>
              </a:rPr>
              <a:t>- Daniel 7:25</a:t>
            </a:r>
          </a:p>
          <a:p>
            <a:pPr marL="7938" indent="0" eaLnBrk="1" hangingPunct="1">
              <a:lnSpc>
                <a:spcPct val="93000"/>
              </a:lnSpc>
            </a:pPr>
            <a:endParaRPr lang="en-US" altLang="en-US" sz="5000" dirty="0" smtClean="0">
              <a:latin typeface="Arial" charset="0"/>
              <a:ea typeface="Helvetica;Arial" charset="0"/>
              <a:cs typeface="Helvetica;Arial" charset="0"/>
            </a:endParaRPr>
          </a:p>
          <a:p>
            <a:pPr marL="7938" indent="0" eaLnBrk="1" hangingPunct="1">
              <a:lnSpc>
                <a:spcPct val="93000"/>
              </a:lnSpc>
            </a:pP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7954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Ten </a:t>
            </a:r>
            <a:r>
              <a:rPr lang="sv-SE" altLang="en-US" sz="8000" b="1" dirty="0" err="1" smtClean="0">
                <a:solidFill>
                  <a:srgbClr val="6AAFE3"/>
                </a:solidFill>
                <a:latin typeface="Cabin" charset="0"/>
              </a:rPr>
              <a:t>Commandments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latin typeface="Arial" charset="0"/>
                <a:ea typeface="Helvetica;Arial" charset="0"/>
                <a:cs typeface="Helvetica;Arial" charset="0"/>
              </a:rPr>
              <a:t>“The pope has power to change times, to abrogate laws, and to dispense with all things, even the precepts of Christ” </a:t>
            </a:r>
            <a:r>
              <a:rPr lang="en-US" altLang="en-US" sz="6000" dirty="0" smtClean="0">
                <a:latin typeface="Arial" charset="0"/>
                <a:ea typeface="Helvetica;Arial" charset="0"/>
                <a:cs typeface="Helvetica;Arial" charset="0"/>
              </a:rPr>
              <a:t>- </a:t>
            </a:r>
            <a:r>
              <a:rPr lang="en-US" altLang="en-US" sz="6000" dirty="0" err="1" smtClean="0">
                <a:latin typeface="Arial" charset="0"/>
                <a:ea typeface="Helvetica;Arial" charset="0"/>
                <a:cs typeface="Helvetica;Arial" charset="0"/>
              </a:rPr>
              <a:t>Decretal</a:t>
            </a:r>
            <a:r>
              <a:rPr lang="en-US" altLang="en-US" sz="6000" dirty="0">
                <a:latin typeface="Arial" charset="0"/>
                <a:ea typeface="Helvetica;Arial" charset="0"/>
                <a:cs typeface="Helvetica;Arial" charset="0"/>
              </a:rPr>
              <a:t>, de </a:t>
            </a:r>
            <a:r>
              <a:rPr lang="en-US" altLang="en-US" sz="6000" dirty="0" err="1">
                <a:latin typeface="Arial" charset="0"/>
                <a:ea typeface="Helvetica;Arial" charset="0"/>
                <a:cs typeface="Helvetica;Arial" charset="0"/>
              </a:rPr>
              <a:t>Tranlatic</a:t>
            </a:r>
            <a:r>
              <a:rPr lang="en-US" altLang="en-US" sz="6000" dirty="0">
                <a:latin typeface="Arial" charset="0"/>
                <a:ea typeface="Helvetica;Arial" charset="0"/>
                <a:cs typeface="Helvetica;Arial" charset="0"/>
              </a:rPr>
              <a:t> </a:t>
            </a:r>
            <a:r>
              <a:rPr lang="en-US" altLang="en-US" sz="6000" dirty="0" err="1" smtClean="0">
                <a:latin typeface="Arial" charset="0"/>
                <a:ea typeface="Helvetica;Arial" charset="0"/>
                <a:cs typeface="Helvetica;Arial" charset="0"/>
              </a:rPr>
              <a:t>Episcop</a:t>
            </a: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endParaRPr lang="en-US" altLang="en-US" sz="6000" dirty="0" smtClean="0">
              <a:latin typeface="Arial" charset="0"/>
              <a:ea typeface="Helvetica;Arial" charset="0"/>
              <a:cs typeface="Helvetica;Arial" charset="0"/>
            </a:endParaRPr>
          </a:p>
          <a:p>
            <a:pPr marL="7938" indent="0" eaLnBrk="1" hangingPunct="1">
              <a:lnSpc>
                <a:spcPct val="93000"/>
              </a:lnSpc>
            </a:pPr>
            <a:r>
              <a:rPr lang="en-US" altLang="en-US" sz="6000" dirty="0" smtClean="0">
                <a:latin typeface="Arial" charset="0"/>
                <a:ea typeface="Helvetica;Arial" charset="0"/>
                <a:cs typeface="Helvetica;Arial" charset="0"/>
              </a:rPr>
              <a:t>“</a:t>
            </a:r>
            <a:r>
              <a:rPr lang="en-US" altLang="en-US" sz="6000" b="1" dirty="0">
                <a:solidFill>
                  <a:srgbClr val="FCE992"/>
                </a:solidFill>
                <a:latin typeface="Arial" charset="0"/>
                <a:ea typeface="Helvetica;Arial" charset="0"/>
                <a:cs typeface="Helvetica;Arial" charset="0"/>
              </a:rPr>
              <a:t>The Church changed the observance of the Sabbath to Sunday </a:t>
            </a:r>
            <a:r>
              <a:rPr lang="en-US" altLang="en-US" sz="6000" dirty="0">
                <a:latin typeface="Arial" charset="0"/>
                <a:ea typeface="Helvetica;Arial" charset="0"/>
                <a:cs typeface="Helvetica;Arial" charset="0"/>
              </a:rPr>
              <a:t>by right of the divine, infallible authority given to her by her founder, Jesus Christ. The Protestant claiming the Bible to be the only guide of faith has no warrant for observing Sunday” </a:t>
            </a:r>
            <a:endParaRPr lang="en-US" altLang="en-US" sz="6000" dirty="0" smtClean="0">
              <a:latin typeface="Arial" charset="0"/>
              <a:ea typeface="Helvetica;Arial" charset="0"/>
              <a:cs typeface="Helvetica;Arial" charset="0"/>
            </a:endParaRPr>
          </a:p>
          <a:p>
            <a:pPr marL="7938" indent="0" eaLnBrk="1" hangingPunct="1">
              <a:lnSpc>
                <a:spcPct val="93000"/>
              </a:lnSpc>
            </a:pPr>
            <a:r>
              <a:rPr lang="en-US" altLang="en-US" sz="6000" dirty="0" smtClean="0">
                <a:latin typeface="Arial" charset="0"/>
                <a:ea typeface="Helvetica;Arial" charset="0"/>
                <a:cs typeface="Helvetica;Arial" charset="0"/>
              </a:rPr>
              <a:t>- The </a:t>
            </a:r>
            <a:r>
              <a:rPr lang="en-US" altLang="en-US" sz="6000" dirty="0">
                <a:latin typeface="Arial" charset="0"/>
                <a:ea typeface="Helvetica;Arial" charset="0"/>
                <a:cs typeface="Helvetica;Arial" charset="0"/>
              </a:rPr>
              <a:t>Catholic Universe Bulletin, August 14, 1942, p. </a:t>
            </a:r>
            <a:r>
              <a:rPr lang="en-US" altLang="en-US" sz="6000" dirty="0" smtClean="0">
                <a:latin typeface="Arial" charset="0"/>
                <a:ea typeface="Helvetica;Arial" charset="0"/>
                <a:cs typeface="Helvetica;Arial" charset="0"/>
              </a:rPr>
              <a:t>4</a:t>
            </a: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79905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Ten </a:t>
            </a:r>
            <a:r>
              <a:rPr lang="sv-SE" altLang="en-US" sz="8000" b="1" dirty="0" err="1" smtClean="0">
                <a:solidFill>
                  <a:srgbClr val="6AAFE3"/>
                </a:solidFill>
                <a:latin typeface="Cabin" charset="0"/>
              </a:rPr>
              <a:t>Commandments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300" dirty="0">
                <a:latin typeface="Arial" charset="0"/>
                <a:ea typeface="Helvetica;Arial" charset="0"/>
                <a:cs typeface="Helvetica;Arial" charset="0"/>
              </a:rPr>
              <a:t>Exodus </a:t>
            </a:r>
            <a:r>
              <a:rPr lang="en-US" altLang="en-US" sz="5300" dirty="0" smtClean="0">
                <a:latin typeface="Arial" charset="0"/>
                <a:ea typeface="Helvetica;Arial" charset="0"/>
                <a:cs typeface="Helvetica;Arial" charset="0"/>
              </a:rPr>
              <a:t>20:4,5: “</a:t>
            </a:r>
            <a:r>
              <a:rPr lang="en-US" altLang="en-US" sz="5300" b="1" dirty="0" smtClean="0">
                <a:solidFill>
                  <a:srgbClr val="FCE992"/>
                </a:solidFill>
                <a:latin typeface="Arial" charset="0"/>
                <a:ea typeface="Helvetica;Arial" charset="0"/>
                <a:cs typeface="Helvetica;Arial" charset="0"/>
              </a:rPr>
              <a:t>Thou </a:t>
            </a:r>
            <a:r>
              <a:rPr lang="en-US" altLang="en-US" sz="5300" b="1" dirty="0">
                <a:solidFill>
                  <a:srgbClr val="FCE992"/>
                </a:solidFill>
                <a:latin typeface="Arial" charset="0"/>
                <a:ea typeface="Helvetica;Arial" charset="0"/>
                <a:cs typeface="Helvetica;Arial" charset="0"/>
              </a:rPr>
              <a:t>shalt not make unto thee any graven image</a:t>
            </a:r>
            <a:r>
              <a:rPr lang="en-US" altLang="en-US" sz="5300" dirty="0">
                <a:latin typeface="Arial" charset="0"/>
                <a:ea typeface="Helvetica;Arial" charset="0"/>
                <a:cs typeface="Helvetica;Arial" charset="0"/>
              </a:rPr>
              <a:t>, or any likeness of any thing that is in heaven above, or that is in the earth beneath, or that is in the water under the earth: </a:t>
            </a:r>
            <a:r>
              <a:rPr lang="en-US" altLang="en-US" sz="5300" b="1" dirty="0">
                <a:solidFill>
                  <a:srgbClr val="FCE992"/>
                </a:solidFill>
                <a:latin typeface="Arial" charset="0"/>
                <a:ea typeface="Helvetica;Arial" charset="0"/>
                <a:cs typeface="Helvetica;Arial" charset="0"/>
              </a:rPr>
              <a:t>Thou shalt not bow down thyself to them, nor serve them</a:t>
            </a:r>
            <a:r>
              <a:rPr lang="en-US" altLang="en-US" sz="5300" dirty="0">
                <a:latin typeface="Arial" charset="0"/>
                <a:ea typeface="Helvetica;Arial" charset="0"/>
                <a:cs typeface="Helvetica;Arial" charset="0"/>
              </a:rPr>
              <a:t>: for I the Lord thy God am a jealous God</a:t>
            </a:r>
            <a:r>
              <a:rPr lang="en-US" altLang="en-US" sz="5300" dirty="0" smtClean="0">
                <a:latin typeface="Arial" charset="0"/>
                <a:ea typeface="Helvetica;Arial" charset="0"/>
                <a:cs typeface="Helvetica;Arial" charset="0"/>
              </a:rPr>
              <a:t>…”</a:t>
            </a:r>
            <a:r>
              <a:rPr lang="en-US" altLang="en-US" sz="5300" dirty="0">
                <a:latin typeface="Arial" charset="0"/>
                <a:ea typeface="Helvetica;Arial" charset="0"/>
                <a:cs typeface="Helvetica;Arial" charset="0"/>
              </a:rPr>
              <a:t/>
            </a:r>
            <a:br>
              <a:rPr lang="en-US" altLang="en-US" sz="5300" dirty="0">
                <a:latin typeface="Arial" charset="0"/>
                <a:ea typeface="Helvetica;Arial" charset="0"/>
                <a:cs typeface="Helvetica;Arial" charset="0"/>
              </a:rPr>
            </a:br>
            <a:r>
              <a:rPr lang="en-US" altLang="en-US" sz="5300" dirty="0">
                <a:latin typeface="Arial" charset="0"/>
                <a:ea typeface="Helvetica;Arial" charset="0"/>
                <a:cs typeface="Helvetica;Arial" charset="0"/>
              </a:rPr>
              <a:t/>
            </a:r>
            <a:br>
              <a:rPr lang="en-US" altLang="en-US" sz="5300" dirty="0">
                <a:latin typeface="Arial" charset="0"/>
                <a:ea typeface="Helvetica;Arial" charset="0"/>
                <a:cs typeface="Helvetica;Arial" charset="0"/>
              </a:rPr>
            </a:br>
            <a:r>
              <a:rPr lang="en-US" altLang="en-US" sz="5300" dirty="0" smtClean="0">
                <a:latin typeface="Arial" charset="0"/>
                <a:ea typeface="Helvetica;Arial" charset="0"/>
                <a:cs typeface="Helvetica;Arial" charset="0"/>
              </a:rPr>
              <a:t>Exodus 20:8,10: “Remember </a:t>
            </a:r>
            <a:r>
              <a:rPr lang="en-US" altLang="en-US" sz="5300" dirty="0">
                <a:latin typeface="Arial" charset="0"/>
                <a:ea typeface="Helvetica;Arial" charset="0"/>
                <a:cs typeface="Helvetica;Arial" charset="0"/>
              </a:rPr>
              <a:t>the </a:t>
            </a:r>
            <a:r>
              <a:rPr lang="en-US" altLang="en-US" sz="5300" dirty="0" err="1">
                <a:latin typeface="Arial" charset="0"/>
                <a:ea typeface="Helvetica;Arial" charset="0"/>
                <a:cs typeface="Helvetica;Arial" charset="0"/>
              </a:rPr>
              <a:t>sabbath</a:t>
            </a:r>
            <a:r>
              <a:rPr lang="en-US" altLang="en-US" sz="5300" dirty="0">
                <a:latin typeface="Arial" charset="0"/>
                <a:ea typeface="Helvetica;Arial" charset="0"/>
                <a:cs typeface="Helvetica;Arial" charset="0"/>
              </a:rPr>
              <a:t> day, to keep it </a:t>
            </a:r>
            <a:r>
              <a:rPr lang="en-US" altLang="en-US" sz="5300" dirty="0" smtClean="0">
                <a:latin typeface="Arial" charset="0"/>
                <a:ea typeface="Helvetica;Arial" charset="0"/>
                <a:cs typeface="Helvetica;Arial" charset="0"/>
              </a:rPr>
              <a:t>holy…the Seventh Day is the </a:t>
            </a:r>
            <a:r>
              <a:rPr lang="en-US" altLang="en-US" sz="5300" dirty="0" err="1" smtClean="0">
                <a:latin typeface="Arial" charset="0"/>
                <a:ea typeface="Helvetica;Arial" charset="0"/>
                <a:cs typeface="Helvetica;Arial" charset="0"/>
              </a:rPr>
              <a:t>sabbath</a:t>
            </a:r>
            <a:r>
              <a:rPr lang="en-US" altLang="en-US" sz="5300" dirty="0" smtClean="0">
                <a:latin typeface="Arial" charset="0"/>
                <a:ea typeface="Helvetica;Arial" charset="0"/>
                <a:cs typeface="Helvetica;Arial" charset="0"/>
              </a:rPr>
              <a:t> of the Lord thy God…”</a:t>
            </a:r>
            <a:r>
              <a:rPr lang="en-US" altLang="en-US" sz="5300" dirty="0">
                <a:latin typeface="Arial" charset="0"/>
                <a:ea typeface="Helvetica;Arial" charset="0"/>
                <a:cs typeface="Helvetica;Arial" charset="0"/>
              </a:rPr>
              <a:t/>
            </a:r>
            <a:br>
              <a:rPr lang="en-US" altLang="en-US" sz="5300" dirty="0">
                <a:latin typeface="Arial" charset="0"/>
                <a:ea typeface="Helvetica;Arial" charset="0"/>
                <a:cs typeface="Helvetica;Arial" charset="0"/>
              </a:rPr>
            </a:br>
            <a:endParaRPr lang="en-US" altLang="en-US" sz="5300" dirty="0">
              <a:latin typeface="Arial" charset="0"/>
              <a:ea typeface="Helvetica;Arial" charset="0"/>
              <a:cs typeface="Helvetica;Arial" charset="0"/>
            </a:endParaRPr>
          </a:p>
          <a:p>
            <a:pPr marL="7938" indent="0" eaLnBrk="1" hangingPunct="1">
              <a:lnSpc>
                <a:spcPct val="93000"/>
              </a:lnSpc>
            </a:pPr>
            <a:r>
              <a:rPr lang="en-US" altLang="en-US" sz="5300" dirty="0">
                <a:latin typeface="Arial" charset="0"/>
                <a:ea typeface="Helvetica;Arial" charset="0"/>
                <a:cs typeface="Helvetica;Arial" charset="0"/>
              </a:rPr>
              <a:t>Matthew 12:8: </a:t>
            </a:r>
            <a:r>
              <a:rPr lang="en-US" altLang="en-US" sz="5300" dirty="0" smtClean="0">
                <a:latin typeface="Arial" charset="0"/>
                <a:ea typeface="Helvetica;Arial" charset="0"/>
                <a:cs typeface="Helvetica;Arial" charset="0"/>
              </a:rPr>
              <a:t>“For </a:t>
            </a:r>
            <a:r>
              <a:rPr lang="en-US" altLang="en-US" sz="5300" dirty="0">
                <a:latin typeface="Arial" charset="0"/>
                <a:ea typeface="Helvetica;Arial" charset="0"/>
                <a:cs typeface="Helvetica;Arial" charset="0"/>
              </a:rPr>
              <a:t>the Son of man is Lord even of the </a:t>
            </a:r>
            <a:r>
              <a:rPr lang="en-US" altLang="en-US" sz="5300" dirty="0" err="1">
                <a:latin typeface="Arial" charset="0"/>
                <a:ea typeface="Helvetica;Arial" charset="0"/>
                <a:cs typeface="Helvetica;Arial" charset="0"/>
              </a:rPr>
              <a:t>sabbath</a:t>
            </a:r>
            <a:r>
              <a:rPr lang="en-US" altLang="en-US" sz="5300" dirty="0">
                <a:latin typeface="Arial" charset="0"/>
                <a:ea typeface="Helvetica;Arial" charset="0"/>
                <a:cs typeface="Helvetica;Arial" charset="0"/>
              </a:rPr>
              <a:t> day</a:t>
            </a:r>
            <a:r>
              <a:rPr lang="en-US" altLang="en-US" sz="5300" dirty="0" smtClean="0">
                <a:latin typeface="Arial" charset="0"/>
                <a:ea typeface="Helvetica;Arial" charset="0"/>
                <a:cs typeface="Helvetica;Arial" charset="0"/>
              </a:rPr>
              <a:t>.”</a:t>
            </a:r>
            <a:r>
              <a:rPr lang="en-US" altLang="en-US" sz="5300" dirty="0">
                <a:latin typeface="Arial" charset="0"/>
                <a:ea typeface="Helvetica;Arial" charset="0"/>
                <a:cs typeface="Helvetica;Arial" charset="0"/>
              </a:rPr>
              <a:t/>
            </a:r>
            <a:br>
              <a:rPr lang="en-US" altLang="en-US" sz="5300" dirty="0">
                <a:latin typeface="Arial" charset="0"/>
                <a:ea typeface="Helvetica;Arial" charset="0"/>
                <a:cs typeface="Helvetica;Arial" charset="0"/>
              </a:rPr>
            </a:br>
            <a:endParaRPr lang="en-US" altLang="en-US" sz="53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09573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Truth</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Restored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smtClean="0">
                <a:latin typeface="Arial" charset="0"/>
                <a:ea typeface="Helvetica;Arial" charset="0"/>
                <a:cs typeface="Helvetica;Arial" charset="0"/>
              </a:rPr>
              <a:t>1300’s </a:t>
            </a:r>
            <a:r>
              <a:rPr lang="en-US" altLang="en-US" sz="5000" dirty="0">
                <a:latin typeface="Arial" charset="0"/>
                <a:ea typeface="Helvetica;Arial" charset="0"/>
                <a:cs typeface="Helvetica;Arial" charset="0"/>
              </a:rPr>
              <a:t>– John Wycliffe 	– </a:t>
            </a:r>
            <a:r>
              <a:rPr lang="en-US" altLang="en-US" sz="5000" dirty="0" smtClean="0">
                <a:latin typeface="Arial" charset="0"/>
                <a:ea typeface="Helvetica;Arial" charset="0"/>
                <a:cs typeface="Helvetica;Arial" charset="0"/>
              </a:rPr>
              <a:t>The Bible</a:t>
            </a:r>
            <a:endParaRPr lang="en-US" altLang="en-US" sz="5000" dirty="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1500’s – </a:t>
            </a:r>
            <a:r>
              <a:rPr lang="en-US" altLang="en-US" sz="5000" dirty="0">
                <a:latin typeface="Arial" charset="0"/>
                <a:ea typeface="Helvetica;Arial" charset="0"/>
                <a:cs typeface="Helvetica;Arial" charset="0"/>
              </a:rPr>
              <a:t>Martin Luther 	– </a:t>
            </a:r>
            <a:r>
              <a:rPr lang="en-US" altLang="en-US" sz="5000" dirty="0" smtClean="0">
                <a:latin typeface="Arial" charset="0"/>
                <a:ea typeface="Helvetica;Arial" charset="0"/>
                <a:cs typeface="Helvetica;Arial" charset="0"/>
              </a:rPr>
              <a:t>Jesus’ Sacrifice</a:t>
            </a:r>
            <a:endParaRPr lang="en-US" altLang="en-US" sz="5000" dirty="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1500’s – </a:t>
            </a:r>
            <a:r>
              <a:rPr lang="en-US" altLang="en-US" sz="5000" dirty="0">
                <a:latin typeface="Arial" charset="0"/>
                <a:ea typeface="Helvetica;Arial" charset="0"/>
                <a:cs typeface="Helvetica;Arial" charset="0"/>
              </a:rPr>
              <a:t>John Calvin 	– </a:t>
            </a:r>
            <a:r>
              <a:rPr lang="en-US" altLang="en-US" sz="5000" dirty="0" smtClean="0">
                <a:latin typeface="Arial" charset="0"/>
                <a:ea typeface="Helvetica;Arial" charset="0"/>
                <a:cs typeface="Helvetica;Arial" charset="0"/>
              </a:rPr>
              <a:t>Prayer / Direct Access </a:t>
            </a:r>
            <a:endParaRPr lang="en-US" altLang="en-US" sz="5000" dirty="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1600’s – </a:t>
            </a:r>
            <a:r>
              <a:rPr lang="en-US" altLang="en-US" sz="5000" dirty="0">
                <a:latin typeface="Arial" charset="0"/>
                <a:ea typeface="Helvetica;Arial" charset="0"/>
                <a:cs typeface="Helvetica;Arial" charset="0"/>
              </a:rPr>
              <a:t>John Smyth 	– </a:t>
            </a:r>
            <a:r>
              <a:rPr lang="en-US" altLang="en-US" sz="5000" dirty="0" smtClean="0">
                <a:latin typeface="Arial" charset="0"/>
                <a:ea typeface="Helvetica;Arial" charset="0"/>
                <a:cs typeface="Helvetica;Arial" charset="0"/>
              </a:rPr>
              <a:t>Baptism</a:t>
            </a:r>
            <a:endParaRPr lang="en-US" altLang="en-US" sz="5000" dirty="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1700’s – </a:t>
            </a:r>
            <a:r>
              <a:rPr lang="en-US" altLang="en-US" sz="5000" dirty="0">
                <a:latin typeface="Arial" charset="0"/>
                <a:ea typeface="Helvetica;Arial" charset="0"/>
                <a:cs typeface="Helvetica;Arial" charset="0"/>
              </a:rPr>
              <a:t>John Wesley 	– </a:t>
            </a:r>
            <a:r>
              <a:rPr lang="en-US" altLang="en-US" sz="5000" dirty="0" smtClean="0">
                <a:latin typeface="Arial" charset="0"/>
                <a:ea typeface="Helvetica;Arial" charset="0"/>
                <a:cs typeface="Helvetica;Arial" charset="0"/>
              </a:rPr>
              <a:t>Witnessing</a:t>
            </a:r>
            <a:endParaRPr lang="en-US" altLang="en-US" sz="5000" dirty="0">
              <a:latin typeface="Arial" charset="0"/>
              <a:ea typeface="Helvetica;Arial" charset="0"/>
              <a:cs typeface="Helvetica;Arial" charset="0"/>
            </a:endParaRPr>
          </a:p>
          <a:p>
            <a:pPr marL="7938" indent="0" eaLnBrk="1" hangingPunct="1">
              <a:lnSpc>
                <a:spcPct val="93000"/>
              </a:lnSpc>
            </a:pPr>
            <a:endParaRPr lang="en-US" altLang="en-US" sz="5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9"/>
          <p:cNvPicPr/>
          <p:nvPr/>
        </p:nvPicPr>
        <p:blipFill>
          <a:blip r:embed="rId4" cstate="print">
            <a:extLst>
              <a:ext uri="{28A0092B-C50C-407E-A947-70E740481C1C}">
                <a14:useLocalDpi xmlns:a14="http://schemas.microsoft.com/office/drawing/2010/main"/>
              </a:ext>
            </a:extLst>
          </a:blip>
          <a:srcRect/>
          <a:stretch/>
        </p:blipFill>
        <p:spPr>
          <a:xfrm>
            <a:off x="6379940" y="6736582"/>
            <a:ext cx="11769841" cy="4518000"/>
          </a:xfrm>
          <a:prstGeom prst="rect">
            <a:avLst/>
          </a:prstGeom>
          <a:ln>
            <a:noFill/>
          </a:ln>
        </p:spPr>
      </p:pic>
      <p:sp>
        <p:nvSpPr>
          <p:cNvPr id="8" name="CustomShape 4"/>
          <p:cNvSpPr/>
          <p:nvPr/>
        </p:nvSpPr>
        <p:spPr>
          <a:xfrm>
            <a:off x="15109220" y="10420462"/>
            <a:ext cx="6624720" cy="639000"/>
          </a:xfrm>
          <a:prstGeom prst="rect">
            <a:avLst/>
          </a:prstGeom>
          <a:noFill/>
          <a:ln>
            <a:noFill/>
          </a:ln>
        </p:spPr>
        <p:style>
          <a:lnRef idx="0">
            <a:scrgbClr r="0" g="0" b="0"/>
          </a:lnRef>
          <a:fillRef idx="0">
            <a:scrgbClr r="0" g="0" b="0"/>
          </a:fillRef>
          <a:effectRef idx="0">
            <a:scrgbClr r="0" g="0" b="0"/>
          </a:effectRef>
          <a:fontRef idx="minor"/>
        </p:style>
        <p:txBody>
          <a:bodyPr lIns="182880" tIns="91440" rIns="182880" bIns="91440"/>
          <a:lstStyle/>
          <a:p>
            <a:pPr>
              <a:lnSpc>
                <a:spcPct val="100000"/>
              </a:lnSpc>
            </a:pPr>
            <a:r>
              <a:rPr lang="en-US" sz="3000" strike="noStrike" spc="-1">
                <a:solidFill>
                  <a:srgbClr val="FFFFFF"/>
                </a:solidFill>
                <a:uFill>
                  <a:solidFill>
                    <a:srgbClr val="FFFFFF"/>
                  </a:solidFill>
                </a:uFill>
                <a:latin typeface="GillSans"/>
                <a:ea typeface="ヒラギノ角ゴ ProN W3"/>
              </a:rPr>
              <a:t>Photo: Ruk7</a:t>
            </a:r>
            <a:endParaRPr/>
          </a:p>
        </p:txBody>
      </p:sp>
    </p:spTree>
    <p:extLst>
      <p:ext uri="{BB962C8B-B14F-4D97-AF65-F5344CB8AC3E}">
        <p14:creationId xmlns:p14="http://schemas.microsoft.com/office/powerpoint/2010/main" val="3840987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7700" b="1" dirty="0" err="1" smtClean="0">
                <a:solidFill>
                  <a:srgbClr val="6AAFE3"/>
                </a:solidFill>
                <a:latin typeface="Cabin" charset="0"/>
              </a:rPr>
              <a:t>How</a:t>
            </a:r>
            <a:r>
              <a:rPr lang="sv-SE" altLang="en-US" sz="7700" b="1" dirty="0" smtClean="0">
                <a:solidFill>
                  <a:srgbClr val="6AAFE3"/>
                </a:solidFill>
                <a:latin typeface="Cabin" charset="0"/>
              </a:rPr>
              <a:t> Long </a:t>
            </a:r>
            <a:r>
              <a:rPr lang="sv-SE" altLang="en-US" sz="7700" b="1" dirty="0" err="1" smtClean="0">
                <a:solidFill>
                  <a:srgbClr val="6AAFE3"/>
                </a:solidFill>
                <a:latin typeface="Cabin" charset="0"/>
              </a:rPr>
              <a:t>was</a:t>
            </a:r>
            <a:r>
              <a:rPr lang="sv-SE" altLang="en-US" sz="7700" b="1" dirty="0" smtClean="0">
                <a:solidFill>
                  <a:srgbClr val="6AAFE3"/>
                </a:solidFill>
                <a:latin typeface="Cabin" charset="0"/>
              </a:rPr>
              <a:t> the </a:t>
            </a:r>
            <a:r>
              <a:rPr lang="sv-SE" altLang="en-US" sz="7700" b="1" dirty="0" err="1" smtClean="0">
                <a:solidFill>
                  <a:srgbClr val="6AAFE3"/>
                </a:solidFill>
                <a:latin typeface="Cabin" charset="0"/>
              </a:rPr>
              <a:t>Sanctuary</a:t>
            </a:r>
            <a:r>
              <a:rPr lang="sv-SE" altLang="en-US" sz="7700" b="1" dirty="0" smtClean="0">
                <a:solidFill>
                  <a:srgbClr val="6AAFE3"/>
                </a:solidFill>
                <a:latin typeface="Cabin" charset="0"/>
              </a:rPr>
              <a:t> to be </a:t>
            </a:r>
            <a:r>
              <a:rPr lang="sv-SE" altLang="en-US" sz="7700" b="1" dirty="0" err="1">
                <a:solidFill>
                  <a:srgbClr val="6AAFE3"/>
                </a:solidFill>
                <a:latin typeface="Cabin" charset="0"/>
              </a:rPr>
              <a:t>C</a:t>
            </a:r>
            <a:r>
              <a:rPr lang="sv-SE" altLang="en-US" sz="7700" b="1" dirty="0" err="1" smtClean="0">
                <a:solidFill>
                  <a:srgbClr val="6AAFE3"/>
                </a:solidFill>
                <a:latin typeface="Cabin" charset="0"/>
              </a:rPr>
              <a:t>ast</a:t>
            </a:r>
            <a:r>
              <a:rPr lang="sv-SE" altLang="en-US" sz="7700" b="1" dirty="0" smtClean="0">
                <a:solidFill>
                  <a:srgbClr val="6AAFE3"/>
                </a:solidFill>
                <a:latin typeface="Cabin" charset="0"/>
              </a:rPr>
              <a:t> Down?</a:t>
            </a:r>
            <a:endParaRPr lang="sv-SE" altLang="en-US" sz="77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smtClean="0">
                <a:latin typeface="Arial" charset="0"/>
                <a:ea typeface="Helvetica;Arial" charset="0"/>
                <a:cs typeface="Helvetica;Arial" charset="0"/>
              </a:rPr>
              <a:t>“Then </a:t>
            </a:r>
            <a:r>
              <a:rPr lang="en-US" altLang="en-US" sz="6000" dirty="0">
                <a:latin typeface="Arial" charset="0"/>
                <a:ea typeface="Helvetica;Arial" charset="0"/>
                <a:cs typeface="Helvetica;Arial" charset="0"/>
              </a:rPr>
              <a:t>I heard one saint speaking, and another saint said unto that certain saint which </a:t>
            </a:r>
            <a:r>
              <a:rPr lang="en-US" altLang="en-US" sz="6000" dirty="0" err="1">
                <a:latin typeface="Arial" charset="0"/>
                <a:ea typeface="Helvetica;Arial" charset="0"/>
                <a:cs typeface="Helvetica;Arial" charset="0"/>
              </a:rPr>
              <a:t>spake</a:t>
            </a:r>
            <a:r>
              <a:rPr lang="en-US" altLang="en-US" sz="6000" dirty="0">
                <a:latin typeface="Arial" charset="0"/>
                <a:ea typeface="Helvetica;Arial" charset="0"/>
                <a:cs typeface="Helvetica;Arial" charset="0"/>
              </a:rPr>
              <a:t>, </a:t>
            </a:r>
            <a:r>
              <a:rPr lang="en-US" altLang="en-US" sz="6000" b="1" dirty="0">
                <a:solidFill>
                  <a:srgbClr val="FCE992"/>
                </a:solidFill>
                <a:latin typeface="Arial" charset="0"/>
                <a:ea typeface="Helvetica;Arial" charset="0"/>
                <a:cs typeface="Helvetica;Arial" charset="0"/>
              </a:rPr>
              <a:t>How long shall be the vision concerning the daily sacrifice, and the transgression of desolation, to give both the sanctuary and the host to be trodden under foot?</a:t>
            </a:r>
          </a:p>
          <a:p>
            <a:pPr marL="7938" indent="0" eaLnBrk="1" hangingPunct="1">
              <a:lnSpc>
                <a:spcPct val="93000"/>
              </a:lnSpc>
            </a:pPr>
            <a:r>
              <a:rPr lang="en-US" altLang="en-US" sz="6000" dirty="0" smtClean="0">
                <a:latin typeface="Arial" charset="0"/>
                <a:ea typeface="Helvetica;Arial" charset="0"/>
                <a:cs typeface="Helvetica;Arial" charset="0"/>
              </a:rPr>
              <a:t>And </a:t>
            </a:r>
            <a:r>
              <a:rPr lang="en-US" altLang="en-US" sz="6000" dirty="0">
                <a:latin typeface="Arial" charset="0"/>
                <a:ea typeface="Helvetica;Arial" charset="0"/>
                <a:cs typeface="Helvetica;Arial" charset="0"/>
              </a:rPr>
              <a:t>he said unto me, Unto two thousand and three hundred days; then shall the sanctuary be cleansed</a:t>
            </a:r>
            <a:r>
              <a:rPr lang="en-US" altLang="en-US" sz="6000" dirty="0" smtClean="0">
                <a:latin typeface="Arial" charset="0"/>
                <a:ea typeface="Helvetica;Arial" charset="0"/>
                <a:cs typeface="Helvetica;Arial" charset="0"/>
              </a:rPr>
              <a:t>.”</a:t>
            </a:r>
          </a:p>
          <a:p>
            <a:pPr marL="7938" indent="0" eaLnBrk="1" hangingPunct="1">
              <a:lnSpc>
                <a:spcPct val="93000"/>
              </a:lnSpc>
            </a:pPr>
            <a:r>
              <a:rPr lang="en-US" altLang="en-US" sz="5000" dirty="0" smtClean="0">
                <a:latin typeface="Arial" charset="0"/>
                <a:ea typeface="Helvetica;Arial" charset="0"/>
                <a:cs typeface="Helvetica;Arial" charset="0"/>
              </a:rPr>
              <a:t>- </a:t>
            </a:r>
            <a:r>
              <a:rPr lang="en-US" altLang="en-US" sz="5000" dirty="0">
                <a:latin typeface="Arial" charset="0"/>
                <a:ea typeface="Helvetica;Arial" charset="0"/>
                <a:cs typeface="Helvetica;Arial" charset="0"/>
              </a:rPr>
              <a:t>Daniel </a:t>
            </a:r>
            <a:r>
              <a:rPr lang="en-US" altLang="en-US" sz="5000" dirty="0" smtClean="0">
                <a:latin typeface="Arial" charset="0"/>
                <a:ea typeface="Helvetica;Arial" charset="0"/>
                <a:cs typeface="Helvetica;Arial" charset="0"/>
              </a:rPr>
              <a:t>8:13-14</a:t>
            </a: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0513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Last </a:t>
            </a:r>
            <a:r>
              <a:rPr lang="sv-SE" altLang="en-US" sz="8000" b="1" dirty="0" err="1" smtClean="0">
                <a:solidFill>
                  <a:srgbClr val="6AAFE3"/>
                </a:solidFill>
                <a:latin typeface="Cabin" charset="0"/>
              </a:rPr>
              <a:t>Truths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Restored</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smtClean="0">
                <a:latin typeface="Arial" charset="0"/>
                <a:ea typeface="Helvetica;Arial" charset="0"/>
                <a:cs typeface="Helvetica;Arial" charset="0"/>
              </a:rPr>
              <a:t>1800’s – Seventh-Day Adventist Church</a:t>
            </a:r>
          </a:p>
          <a:p>
            <a:pPr marL="7938" indent="0" eaLnBrk="1" hangingPunct="1">
              <a:lnSpc>
                <a:spcPct val="93000"/>
              </a:lnSpc>
            </a:pPr>
            <a:r>
              <a:rPr lang="en-US" altLang="en-US" sz="6000" dirty="0" smtClean="0">
                <a:latin typeface="Arial" charset="0"/>
                <a:ea typeface="Helvetica;Arial" charset="0"/>
                <a:cs typeface="Helvetica;Arial" charset="0"/>
              </a:rPr>
              <a:t>The Law and the Sabbath was restored</a:t>
            </a: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872" y="5168319"/>
            <a:ext cx="9186414" cy="6123569"/>
          </a:xfrm>
          <a:prstGeom prst="rect">
            <a:avLst/>
          </a:prstGeom>
        </p:spPr>
      </p:pic>
    </p:spTree>
    <p:extLst>
      <p:ext uri="{BB962C8B-B14F-4D97-AF65-F5344CB8AC3E}">
        <p14:creationId xmlns:p14="http://schemas.microsoft.com/office/powerpoint/2010/main" val="12213797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Introduction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Daniel 7</a:t>
            </a: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Daniel 8 – The Little horn</a:t>
            </a:r>
          </a:p>
          <a:p>
            <a:pPr marL="7938" indent="0" eaLnBrk="1" hangingPunct="1">
              <a:lnSpc>
                <a:spcPct val="93000"/>
              </a:lnSpc>
            </a:pPr>
            <a:endParaRPr lang="en-US" altLang="en-US" sz="5000" dirty="0" smtClean="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“And </a:t>
            </a:r>
            <a:r>
              <a:rPr lang="en-US" altLang="en-US" sz="5000" dirty="0">
                <a:latin typeface="Arial" charset="0"/>
                <a:ea typeface="Helvetica;Arial" charset="0"/>
                <a:cs typeface="Helvetica;Arial" charset="0"/>
              </a:rPr>
              <a:t>let them make me a sanctuary; that I may dwell among them</a:t>
            </a:r>
            <a:r>
              <a:rPr lang="en-US" altLang="en-US" sz="5000" dirty="0" smtClean="0">
                <a:latin typeface="Arial" charset="0"/>
                <a:ea typeface="Helvetica;Arial" charset="0"/>
                <a:cs typeface="Helvetica;Arial" charset="0"/>
              </a:rPr>
              <a:t>.”</a:t>
            </a:r>
          </a:p>
          <a:p>
            <a:pPr marL="7938" indent="0" eaLnBrk="1" hangingPunct="1">
              <a:lnSpc>
                <a:spcPct val="93000"/>
              </a:lnSpc>
            </a:pPr>
            <a:r>
              <a:rPr lang="en-US" altLang="en-US" sz="5000" dirty="0" smtClean="0">
                <a:latin typeface="Arial" charset="0"/>
                <a:ea typeface="Helvetica;Arial" charset="0"/>
                <a:cs typeface="Helvetica;Arial" charset="0"/>
              </a:rPr>
              <a:t>- Exodus 25:8</a:t>
            </a: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smtClean="0">
                <a:latin typeface="Arial" charset="0"/>
                <a:ea typeface="Helvetica;Arial" charset="0"/>
                <a:cs typeface="Helvetica;Arial" charset="0"/>
              </a:rPr>
              <a:t>“</a:t>
            </a:r>
            <a:r>
              <a:rPr lang="en-US" altLang="en-US" sz="5000" b="1" dirty="0" smtClean="0">
                <a:solidFill>
                  <a:srgbClr val="FCE992"/>
                </a:solidFill>
                <a:latin typeface="Arial" charset="0"/>
                <a:ea typeface="Helvetica;Arial" charset="0"/>
                <a:cs typeface="Helvetica;Arial" charset="0"/>
              </a:rPr>
              <a:t>Thy </a:t>
            </a:r>
            <a:r>
              <a:rPr lang="en-US" altLang="en-US" sz="5000" b="1" dirty="0">
                <a:solidFill>
                  <a:srgbClr val="FCE992"/>
                </a:solidFill>
                <a:latin typeface="Arial" charset="0"/>
                <a:ea typeface="Helvetica;Arial" charset="0"/>
                <a:cs typeface="Helvetica;Arial" charset="0"/>
              </a:rPr>
              <a:t>way, O God, is in the sanctuary</a:t>
            </a:r>
            <a:r>
              <a:rPr lang="en-US" altLang="en-US" sz="5000" dirty="0">
                <a:latin typeface="Arial" charset="0"/>
                <a:ea typeface="Helvetica;Arial" charset="0"/>
                <a:cs typeface="Helvetica;Arial" charset="0"/>
              </a:rPr>
              <a:t>: who is so great a God as our God</a:t>
            </a:r>
            <a:r>
              <a:rPr lang="en-US" altLang="en-US" sz="5000" dirty="0" smtClean="0">
                <a:latin typeface="Arial" charset="0"/>
                <a:ea typeface="Helvetica;Arial" charset="0"/>
                <a:cs typeface="Helvetica;Arial" charset="0"/>
              </a:rPr>
              <a:t>?”</a:t>
            </a:r>
          </a:p>
          <a:p>
            <a:pPr marL="865188" indent="-857250" eaLnBrk="1" hangingPunct="1">
              <a:lnSpc>
                <a:spcPct val="93000"/>
              </a:lnSpc>
              <a:buFontTx/>
              <a:buChar char="-"/>
            </a:pPr>
            <a:r>
              <a:rPr lang="en-US" altLang="en-US" sz="5000" dirty="0" smtClean="0">
                <a:latin typeface="Arial" charset="0"/>
                <a:ea typeface="Helvetica;Arial" charset="0"/>
                <a:cs typeface="Helvetica;Arial" charset="0"/>
              </a:rPr>
              <a:t>Psalms 77:13</a:t>
            </a:r>
            <a:endParaRPr lang="en-US" altLang="en-US" sz="5000" dirty="0">
              <a:latin typeface="Arial" charset="0"/>
              <a:ea typeface="Helvetica;Arial" charset="0"/>
              <a:cs typeface="Helvetica;Arial" charset="0"/>
            </a:endParaRPr>
          </a:p>
          <a:p>
            <a:pPr marL="865188" indent="-857250" eaLnBrk="1" hangingPunct="1">
              <a:lnSpc>
                <a:spcPct val="93000"/>
              </a:lnSpc>
              <a:buFontTx/>
              <a:buChar char="-"/>
            </a:pPr>
            <a:endParaRPr lang="en-US" altLang="en-US" sz="5000" dirty="0" smtClean="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Two services in the Sanctuary</a:t>
            </a: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endParaRPr lang="en-US" altLang="en-US" sz="5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5502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Truth</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“Yea</a:t>
            </a:r>
            <a:r>
              <a:rPr lang="en-US" altLang="en-US" sz="5000" dirty="0">
                <a:solidFill>
                  <a:srgbClr val="FFFFFF"/>
                </a:solidFill>
                <a:latin typeface="Arial" charset="0"/>
                <a:ea typeface="Helvetica;Arial" charset="0"/>
                <a:cs typeface="Helvetica;Arial" charset="0"/>
              </a:rPr>
              <a:t>, he magnified himself even to the prince of the host, and by him </a:t>
            </a:r>
            <a:r>
              <a:rPr lang="en-US" altLang="en-US" sz="5000" b="1" dirty="0">
                <a:solidFill>
                  <a:srgbClr val="FCE992"/>
                </a:solidFill>
                <a:latin typeface="Arial" charset="0"/>
                <a:ea typeface="Helvetica;Arial" charset="0"/>
                <a:cs typeface="Helvetica;Arial" charset="0"/>
              </a:rPr>
              <a:t>the daily sacrifice</a:t>
            </a:r>
            <a:r>
              <a:rPr lang="en-US" altLang="en-US" sz="5000" dirty="0">
                <a:solidFill>
                  <a:srgbClr val="FFFFFF"/>
                </a:solidFill>
                <a:latin typeface="Arial" charset="0"/>
                <a:ea typeface="Helvetica;Arial" charset="0"/>
                <a:cs typeface="Helvetica;Arial" charset="0"/>
              </a:rPr>
              <a:t> </a:t>
            </a:r>
            <a:r>
              <a:rPr lang="en-US" altLang="en-US" sz="5000" b="1" dirty="0">
                <a:solidFill>
                  <a:srgbClr val="FCE992"/>
                </a:solidFill>
                <a:latin typeface="Arial" charset="0"/>
                <a:ea typeface="Helvetica;Arial" charset="0"/>
                <a:cs typeface="Helvetica;Arial" charset="0"/>
              </a:rPr>
              <a:t>was taken away</a:t>
            </a:r>
            <a:r>
              <a:rPr lang="en-US" altLang="en-US" sz="5000" dirty="0">
                <a:solidFill>
                  <a:srgbClr val="FFFFFF"/>
                </a:solidFill>
                <a:latin typeface="Arial" charset="0"/>
                <a:ea typeface="Helvetica;Arial" charset="0"/>
                <a:cs typeface="Helvetica;Arial" charset="0"/>
              </a:rPr>
              <a:t>, and </a:t>
            </a:r>
            <a:r>
              <a:rPr lang="en-US" altLang="en-US" sz="5000" b="1" dirty="0">
                <a:solidFill>
                  <a:srgbClr val="FCE992"/>
                </a:solidFill>
                <a:latin typeface="Arial" charset="0"/>
                <a:ea typeface="Helvetica;Arial" charset="0"/>
                <a:cs typeface="Helvetica;Arial" charset="0"/>
              </a:rPr>
              <a:t>the place of his sanctuary was cast down</a:t>
            </a:r>
            <a:r>
              <a:rPr lang="en-US" altLang="en-US" sz="5000" dirty="0" smtClean="0">
                <a:solidFill>
                  <a:srgbClr val="FFFFFF"/>
                </a:solidFill>
                <a:latin typeface="Arial" charset="0"/>
                <a:ea typeface="Helvetica;Arial" charset="0"/>
                <a:cs typeface="Helvetica;Arial" charset="0"/>
              </a:rPr>
              <a:t>.”</a:t>
            </a:r>
          </a:p>
          <a:p>
            <a:pPr marL="7938" indent="0" eaLnBrk="1" hangingPunct="1">
              <a:lnSpc>
                <a:spcPct val="93000"/>
              </a:lnSpc>
            </a:pPr>
            <a:r>
              <a:rPr lang="en-US" altLang="en-US" sz="4000" dirty="0" smtClean="0">
                <a:solidFill>
                  <a:srgbClr val="FFFFFF"/>
                </a:solidFill>
                <a:latin typeface="Arial" charset="0"/>
                <a:ea typeface="Helvetica;Arial" charset="0"/>
                <a:cs typeface="Helvetica;Arial" charset="0"/>
              </a:rPr>
              <a:t>- Daniel 8:11</a:t>
            </a:r>
          </a:p>
          <a:p>
            <a:pPr marL="7938" indent="0" eaLnBrk="1" hangingPunct="1">
              <a:lnSpc>
                <a:spcPct val="93000"/>
              </a:lnSpc>
            </a:pPr>
            <a:endParaRPr lang="en-US" altLang="en-US" sz="4000" dirty="0" smtClean="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b="1" dirty="0" smtClean="0">
                <a:solidFill>
                  <a:srgbClr val="FCE992"/>
                </a:solidFill>
                <a:latin typeface="Arial" charset="0"/>
                <a:ea typeface="Helvetica;Arial" charset="0"/>
                <a:cs typeface="Helvetica;Arial" charset="0"/>
              </a:rPr>
              <a:t>The word continual</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Bread - Numbers 4:7</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Lamp - Exodus 27:20</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Fire – Leviticus 6:13</a:t>
            </a: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Incense – Exodus 30:7,8</a:t>
            </a:r>
          </a:p>
          <a:p>
            <a:pPr marL="7938" indent="0" eaLnBrk="1" hangingPunct="1">
              <a:lnSpc>
                <a:spcPct val="93000"/>
              </a:lnSpc>
            </a:pPr>
            <a:endParaRPr lang="en-US" altLang="en-US" sz="5000" dirty="0">
              <a:solidFill>
                <a:srgbClr val="FFFFFF"/>
              </a:solidFill>
              <a:latin typeface="Arial" charset="0"/>
              <a:ea typeface="Helvetica;Arial" charset="0"/>
              <a:cs typeface="Helvetica;Arial" charset="0"/>
            </a:endParaRPr>
          </a:p>
          <a:p>
            <a:pPr marL="7938" indent="0" eaLnBrk="1" hangingPunct="1">
              <a:lnSpc>
                <a:spcPct val="93000"/>
              </a:lnSpc>
            </a:pPr>
            <a:r>
              <a:rPr lang="en-US" altLang="en-US" sz="5000" dirty="0" smtClean="0">
                <a:solidFill>
                  <a:srgbClr val="FFFFFF"/>
                </a:solidFill>
                <a:latin typeface="Arial" charset="0"/>
                <a:ea typeface="Helvetica;Arial" charset="0"/>
                <a:cs typeface="Helvetica;Arial" charset="0"/>
              </a:rPr>
              <a:t>What was the priests job?</a:t>
            </a:r>
            <a:endParaRPr lang="en-US" altLang="en-US" sz="5000" dirty="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4107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did</a:t>
            </a:r>
            <a:r>
              <a:rPr lang="sv-SE" altLang="en-US" sz="8000" b="1" dirty="0" smtClean="0">
                <a:solidFill>
                  <a:srgbClr val="6AAFE3"/>
                </a:solidFill>
                <a:latin typeface="Cabin" charset="0"/>
              </a:rPr>
              <a:t> the Little Horn </a:t>
            </a:r>
            <a:r>
              <a:rPr lang="sv-SE" altLang="en-US" sz="8000" b="1" dirty="0" err="1">
                <a:solidFill>
                  <a:srgbClr val="6AAFE3"/>
                </a:solidFill>
                <a:latin typeface="Cabin" charset="0"/>
              </a:rPr>
              <a:t>R</a:t>
            </a:r>
            <a:r>
              <a:rPr lang="sv-SE" altLang="en-US" sz="8000" b="1" dirty="0" err="1" smtClean="0">
                <a:solidFill>
                  <a:srgbClr val="6AAFE3"/>
                </a:solidFill>
                <a:latin typeface="Cabin" charset="0"/>
              </a:rPr>
              <a:t>emove</a:t>
            </a:r>
            <a:r>
              <a:rPr lang="sv-SE" altLang="en-US" sz="8000" b="1" dirty="0" smtClean="0">
                <a:solidFill>
                  <a:srgbClr val="6AAFE3"/>
                </a:solidFill>
                <a:latin typeface="Cabin" charset="0"/>
              </a:rPr>
              <a:t>?</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1150938" indent="-1143000" eaLnBrk="1" hangingPunct="1">
              <a:lnSpc>
                <a:spcPct val="93000"/>
              </a:lnSpc>
              <a:buAutoNum type="arabicPeriod"/>
            </a:pPr>
            <a:r>
              <a:rPr lang="en-US" altLang="en-US" sz="6000" b="1" dirty="0" smtClean="0">
                <a:solidFill>
                  <a:srgbClr val="FCE992"/>
                </a:solidFill>
                <a:latin typeface="Arial" charset="0"/>
                <a:ea typeface="Helvetica;Arial" charset="0"/>
                <a:cs typeface="Helvetica;Arial" charset="0"/>
              </a:rPr>
              <a:t>Christ as our only mediator</a:t>
            </a:r>
          </a:p>
          <a:p>
            <a:pPr marL="7938" indent="0" eaLnBrk="1" hangingPunct="1">
              <a:lnSpc>
                <a:spcPct val="93000"/>
              </a:lnSpc>
            </a:pPr>
            <a:r>
              <a:rPr lang="en-US" altLang="en-US" sz="5000" dirty="0">
                <a:solidFill>
                  <a:srgbClr val="FFFFFF"/>
                </a:solidFill>
                <a:latin typeface="Arial" charset="0"/>
                <a:ea typeface="Helvetica;Arial" charset="0"/>
                <a:cs typeface="Helvetica;Arial" charset="0"/>
              </a:rPr>
              <a:t>“</a:t>
            </a:r>
            <a:r>
              <a:rPr lang="en-US" altLang="en-US" sz="5000" b="1" dirty="0">
                <a:solidFill>
                  <a:srgbClr val="FCE992"/>
                </a:solidFill>
                <a:latin typeface="Arial" charset="0"/>
                <a:ea typeface="Helvetica;Arial" charset="0"/>
                <a:cs typeface="Helvetica;Arial" charset="0"/>
              </a:rPr>
              <a:t>The pope takes the place of Jesus Christ on earth.</a:t>
            </a:r>
            <a:r>
              <a:rPr lang="en-US" altLang="en-US" sz="5000" dirty="0">
                <a:solidFill>
                  <a:srgbClr val="FFFFFF"/>
                </a:solidFill>
                <a:latin typeface="Arial" charset="0"/>
                <a:ea typeface="Helvetica;Arial" charset="0"/>
                <a:cs typeface="Helvetica;Arial" charset="0"/>
              </a:rPr>
              <a:t> ... By divine right the pope has supreme and full power in faith, in morals over each and every pastor and his flock. He is the true vicar, the head of the entire church, the father and teacher of all Christians. He is the infallible ruler, the founder of dogmas, the author of and the judge of councils; the universal ruler of truth, the arbiter of the world, the supreme judge of heaven and earth, </a:t>
            </a:r>
            <a:r>
              <a:rPr lang="en-US" altLang="en-US" sz="5000" b="1" dirty="0">
                <a:solidFill>
                  <a:srgbClr val="FCE992"/>
                </a:solidFill>
                <a:latin typeface="Arial" charset="0"/>
                <a:ea typeface="Helvetica;Arial" charset="0"/>
                <a:cs typeface="Helvetica;Arial" charset="0"/>
              </a:rPr>
              <a:t>the judge of all, being judged by no one, God himself on </a:t>
            </a:r>
            <a:r>
              <a:rPr lang="en-US" altLang="en-US" sz="5000" b="1" dirty="0" smtClean="0">
                <a:solidFill>
                  <a:srgbClr val="FCE992"/>
                </a:solidFill>
                <a:latin typeface="Arial" charset="0"/>
                <a:ea typeface="Helvetica;Arial" charset="0"/>
                <a:cs typeface="Helvetica;Arial" charset="0"/>
              </a:rPr>
              <a:t>earth.</a:t>
            </a:r>
            <a:r>
              <a:rPr lang="en-US" altLang="en-US" sz="5000" dirty="0" smtClean="0">
                <a:solidFill>
                  <a:srgbClr val="FFFFFF"/>
                </a:solidFill>
                <a:latin typeface="Arial" charset="0"/>
                <a:ea typeface="Helvetica;Arial" charset="0"/>
                <a:cs typeface="Helvetica;Arial" charset="0"/>
              </a:rPr>
              <a:t>” </a:t>
            </a:r>
            <a:r>
              <a:rPr lang="en-US" altLang="en-US" sz="5000" dirty="0">
                <a:solidFill>
                  <a:srgbClr val="FFFFFF"/>
                </a:solidFill>
                <a:latin typeface="Arial" charset="0"/>
                <a:ea typeface="Helvetica;Arial" charset="0"/>
                <a:cs typeface="Helvetica;Arial" charset="0"/>
              </a:rPr>
              <a:t/>
            </a:r>
            <a:br>
              <a:rPr lang="en-US" altLang="en-US" sz="5000" dirty="0">
                <a:solidFill>
                  <a:srgbClr val="FFFFFF"/>
                </a:solidFill>
                <a:latin typeface="Arial" charset="0"/>
                <a:ea typeface="Helvetica;Arial" charset="0"/>
                <a:cs typeface="Helvetica;Arial" charset="0"/>
              </a:rPr>
            </a:br>
            <a:r>
              <a:rPr lang="en-US" altLang="en-US" sz="5000" dirty="0" smtClean="0">
                <a:solidFill>
                  <a:srgbClr val="FFFFFF"/>
                </a:solidFill>
                <a:latin typeface="Arial" charset="0"/>
                <a:ea typeface="Helvetica;Arial" charset="0"/>
                <a:cs typeface="Helvetica;Arial" charset="0"/>
              </a:rPr>
              <a:t>- The </a:t>
            </a:r>
            <a:r>
              <a:rPr lang="en-US" altLang="en-US" sz="5000" dirty="0">
                <a:solidFill>
                  <a:srgbClr val="FFFFFF"/>
                </a:solidFill>
                <a:latin typeface="Arial" charset="0"/>
                <a:ea typeface="Helvetica;Arial" charset="0"/>
                <a:cs typeface="Helvetica;Arial" charset="0"/>
              </a:rPr>
              <a:t>New York Catechism </a:t>
            </a:r>
            <a:br>
              <a:rPr lang="en-US" altLang="en-US" sz="5000" dirty="0">
                <a:solidFill>
                  <a:srgbClr val="FFFFFF"/>
                </a:solidFill>
                <a:latin typeface="Arial" charset="0"/>
                <a:ea typeface="Helvetica;Arial" charset="0"/>
                <a:cs typeface="Helvetica;Arial" charset="0"/>
              </a:rPr>
            </a:br>
            <a:endParaRPr lang="en-US" altLang="en-US" sz="5000" dirty="0" smtClean="0">
              <a:solidFill>
                <a:srgbClr val="FFFFFF"/>
              </a:solidFill>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7820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1. Christ the </a:t>
            </a:r>
            <a:r>
              <a:rPr lang="sv-SE" altLang="en-US" sz="8000" b="1" dirty="0" err="1" smtClean="0">
                <a:solidFill>
                  <a:srgbClr val="6AAFE3"/>
                </a:solidFill>
                <a:latin typeface="Cabin" charset="0"/>
              </a:rPr>
              <a:t>Only</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Mediator</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latin typeface="Arial" charset="0"/>
                <a:ea typeface="Helvetica;Arial" charset="0"/>
                <a:cs typeface="Helvetica;Arial" charset="0"/>
              </a:rPr>
              <a:t>“Have no fear when people call me the "Vicar of Christ," when they say to me "Holy Father," or "Your Holiness," or use titles similar to these, which seem even </a:t>
            </a:r>
            <a:r>
              <a:rPr lang="en-US" altLang="en-US" sz="6000" dirty="0" smtClean="0">
                <a:latin typeface="Arial" charset="0"/>
                <a:ea typeface="Helvetica;Arial" charset="0"/>
                <a:cs typeface="Helvetica;Arial" charset="0"/>
              </a:rPr>
              <a:t>inimical [</a:t>
            </a:r>
            <a:r>
              <a:rPr lang="en-US" altLang="en-US" sz="6000" dirty="0">
                <a:latin typeface="Arial" charset="0"/>
                <a:ea typeface="Helvetica;Arial" charset="0"/>
                <a:cs typeface="Helvetica;Arial" charset="0"/>
              </a:rPr>
              <a:t>cause harm] to the Gospel”- Pope John Paul II (1995)</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Cardinal </a:t>
            </a:r>
            <a:r>
              <a:rPr lang="en-US" altLang="en-US" sz="6000" dirty="0" err="1">
                <a:latin typeface="Arial" charset="0"/>
                <a:ea typeface="Helvetica;Arial" charset="0"/>
                <a:cs typeface="Helvetica;Arial" charset="0"/>
              </a:rPr>
              <a:t>Sarto</a:t>
            </a:r>
            <a:r>
              <a:rPr lang="en-US" altLang="en-US" sz="6000" dirty="0">
                <a:latin typeface="Arial" charset="0"/>
                <a:ea typeface="Helvetica;Arial" charset="0"/>
                <a:cs typeface="Helvetica;Arial" charset="0"/>
              </a:rPr>
              <a:t>, who became Pope Pius </a:t>
            </a:r>
            <a:r>
              <a:rPr lang="en-US" altLang="en-US" sz="6000" dirty="0" smtClean="0">
                <a:latin typeface="Arial" charset="0"/>
                <a:ea typeface="Helvetica;Arial" charset="0"/>
                <a:cs typeface="Helvetica;Arial" charset="0"/>
              </a:rPr>
              <a:t>X: </a:t>
            </a: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“The Pope is not only the representative of Jesus Christ, but </a:t>
            </a:r>
            <a:r>
              <a:rPr lang="en-US" altLang="en-US" sz="6000" b="1" dirty="0">
                <a:solidFill>
                  <a:srgbClr val="FCE992"/>
                </a:solidFill>
                <a:latin typeface="Arial" charset="0"/>
                <a:ea typeface="Helvetica;Arial" charset="0"/>
                <a:cs typeface="Helvetica;Arial" charset="0"/>
              </a:rPr>
              <a:t>he is Jesus Christ Himself </a:t>
            </a:r>
            <a:r>
              <a:rPr lang="en-US" altLang="en-US" sz="6000" dirty="0">
                <a:latin typeface="Arial" charset="0"/>
                <a:ea typeface="Helvetica;Arial" charset="0"/>
                <a:cs typeface="Helvetica;Arial" charset="0"/>
              </a:rPr>
              <a:t>hidden under the veil of the flesh. Does the Pope speak? It is Jesus Christ who speaks.”</a:t>
            </a:r>
            <a:br>
              <a:rPr lang="en-US" altLang="en-US" sz="6000" dirty="0">
                <a:latin typeface="Arial" charset="0"/>
                <a:ea typeface="Helvetica;Arial" charset="0"/>
                <a:cs typeface="Helvetica;Arial" charset="0"/>
              </a:rPr>
            </a:br>
            <a:endParaRPr lang="en-US" altLang="en-US" sz="5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63222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1. Christ the </a:t>
            </a:r>
            <a:r>
              <a:rPr lang="sv-SE" altLang="en-US" sz="8000" b="1" dirty="0" err="1" smtClean="0">
                <a:solidFill>
                  <a:srgbClr val="6AAFE3"/>
                </a:solidFill>
                <a:latin typeface="Cabin" charset="0"/>
              </a:rPr>
              <a:t>Only</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Mediator</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6000" dirty="0">
                <a:latin typeface="Arial" charset="0"/>
                <a:ea typeface="Helvetica;Arial" charset="0"/>
                <a:cs typeface="Helvetica;Arial" charset="0"/>
              </a:rPr>
              <a:t>The Bible says:</a:t>
            </a:r>
            <a:br>
              <a:rPr lang="en-US" altLang="en-US" sz="6000" dirty="0">
                <a:latin typeface="Arial" charset="0"/>
                <a:ea typeface="Helvetica;Arial" charset="0"/>
                <a:cs typeface="Helvetica;Arial" charset="0"/>
              </a:rPr>
            </a:br>
            <a:r>
              <a:rPr lang="en-US" altLang="en-US" sz="6000" dirty="0" smtClean="0">
                <a:latin typeface="Arial" charset="0"/>
                <a:ea typeface="Helvetica;Arial" charset="0"/>
                <a:cs typeface="Helvetica;Arial" charset="0"/>
              </a:rPr>
              <a:t>“For </a:t>
            </a:r>
            <a:r>
              <a:rPr lang="en-US" altLang="en-US" sz="6000" dirty="0">
                <a:latin typeface="Arial" charset="0"/>
                <a:ea typeface="Helvetica;Arial" charset="0"/>
                <a:cs typeface="Helvetica;Arial" charset="0"/>
              </a:rPr>
              <a:t>there is one God, and </a:t>
            </a:r>
            <a:r>
              <a:rPr lang="en-US" altLang="en-US" sz="6000" b="1" dirty="0">
                <a:solidFill>
                  <a:srgbClr val="FCE992"/>
                </a:solidFill>
                <a:latin typeface="Arial" charset="0"/>
                <a:ea typeface="Helvetica;Arial" charset="0"/>
                <a:cs typeface="Helvetica;Arial" charset="0"/>
              </a:rPr>
              <a:t>one mediator </a:t>
            </a:r>
            <a:r>
              <a:rPr lang="en-US" altLang="en-US" sz="6000" dirty="0">
                <a:latin typeface="Arial" charset="0"/>
                <a:ea typeface="Helvetica;Arial" charset="0"/>
                <a:cs typeface="Helvetica;Arial" charset="0"/>
              </a:rPr>
              <a:t>between God and men, the man Christ </a:t>
            </a:r>
            <a:r>
              <a:rPr lang="en-US" altLang="en-US" sz="6000" b="1" dirty="0" smtClean="0">
                <a:solidFill>
                  <a:srgbClr val="FCE992"/>
                </a:solidFill>
                <a:latin typeface="Arial" charset="0"/>
                <a:ea typeface="Helvetica;Arial" charset="0"/>
                <a:cs typeface="Helvetica;Arial" charset="0"/>
              </a:rPr>
              <a:t>Jesus</a:t>
            </a:r>
            <a:r>
              <a:rPr lang="en-US" altLang="en-US" sz="6000" dirty="0" smtClean="0">
                <a:latin typeface="Arial" charset="0"/>
                <a:ea typeface="Helvetica;Arial" charset="0"/>
                <a:cs typeface="Helvetica;Arial" charset="0"/>
              </a:rPr>
              <a:t>.”</a:t>
            </a:r>
          </a:p>
          <a:p>
            <a:pPr marL="7938" indent="0" eaLnBrk="1" hangingPunct="1">
              <a:lnSpc>
                <a:spcPct val="93000"/>
              </a:lnSpc>
            </a:pPr>
            <a:r>
              <a:rPr lang="en-US" altLang="en-US" sz="5000" dirty="0" smtClean="0">
                <a:latin typeface="Arial" charset="0"/>
                <a:ea typeface="Helvetica;Arial" charset="0"/>
                <a:cs typeface="Helvetica;Arial" charset="0"/>
              </a:rPr>
              <a:t>- </a:t>
            </a:r>
            <a:r>
              <a:rPr lang="en-US" altLang="en-US" sz="5000" dirty="0">
                <a:latin typeface="Arial" charset="0"/>
                <a:ea typeface="Helvetica;Arial" charset="0"/>
                <a:cs typeface="Helvetica;Arial" charset="0"/>
              </a:rPr>
              <a:t>1 Timothy </a:t>
            </a:r>
            <a:r>
              <a:rPr lang="en-US" altLang="en-US" sz="5000" dirty="0" smtClean="0">
                <a:latin typeface="Arial" charset="0"/>
                <a:ea typeface="Helvetica;Arial" charset="0"/>
                <a:cs typeface="Helvetica;Arial" charset="0"/>
              </a:rPr>
              <a:t>2:5</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57705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2. The Altar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Sacrifice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Sacraments/Penances</a:t>
            </a:r>
          </a:p>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Paying indulgences</a:t>
            </a:r>
          </a:p>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Ceremonies</a:t>
            </a:r>
            <a:endParaRPr lang="en-US" altLang="en-US" sz="6000" dirty="0">
              <a:latin typeface="Arial" charset="0"/>
              <a:ea typeface="Helvetica;Arial" charset="0"/>
              <a:cs typeface="Helvetica;Arial" charset="0"/>
            </a:endParaRPr>
          </a:p>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Martin Luther</a:t>
            </a:r>
          </a:p>
          <a:p>
            <a:pPr marL="865188" indent="-857250" eaLnBrk="1" hangingPunct="1">
              <a:lnSpc>
                <a:spcPct val="93000"/>
              </a:lnSpc>
              <a:buFont typeface="Arial" charset="0"/>
              <a:buChar char="•"/>
            </a:pPr>
            <a:r>
              <a:rPr lang="en-US" altLang="en-US" sz="6000" dirty="0" smtClean="0">
                <a:latin typeface="Arial" charset="0"/>
                <a:ea typeface="Helvetica;Arial" charset="0"/>
                <a:cs typeface="Helvetica;Arial" charset="0"/>
              </a:rPr>
              <a:t>Pilgrim Routes</a:t>
            </a:r>
          </a:p>
          <a:p>
            <a:pPr marL="7938" indent="0" eaLnBrk="1" hangingPunct="1">
              <a:lnSpc>
                <a:spcPct val="93000"/>
              </a:lnSpc>
            </a:pPr>
            <a:r>
              <a:rPr lang="en-US" altLang="en-US" sz="6000" dirty="0">
                <a:latin typeface="Arial" charset="0"/>
                <a:ea typeface="Helvetica;Arial" charset="0"/>
                <a:cs typeface="Helvetica;Arial" charset="0"/>
              </a:rPr>
              <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The Bible says:</a:t>
            </a:r>
            <a:br>
              <a:rPr lang="en-US" altLang="en-US" sz="6000" dirty="0">
                <a:latin typeface="Arial" charset="0"/>
                <a:ea typeface="Helvetica;Arial" charset="0"/>
                <a:cs typeface="Helvetica;Arial" charset="0"/>
              </a:rPr>
            </a:br>
            <a:r>
              <a:rPr lang="en-US" altLang="en-US" sz="6000" dirty="0">
                <a:latin typeface="Arial" charset="0"/>
                <a:ea typeface="Helvetica;Arial" charset="0"/>
                <a:cs typeface="Helvetica;Arial" charset="0"/>
              </a:rPr>
              <a:t>Mark 2:7: Why doth this man thus speak blasphemies? </a:t>
            </a:r>
            <a:r>
              <a:rPr lang="en-US" altLang="en-US" sz="6000" b="1" dirty="0">
                <a:solidFill>
                  <a:srgbClr val="FCE992"/>
                </a:solidFill>
                <a:latin typeface="Arial" charset="0"/>
                <a:ea typeface="Helvetica;Arial" charset="0"/>
                <a:cs typeface="Helvetica;Arial" charset="0"/>
              </a:rPr>
              <a:t>who can forgive sins but God only</a:t>
            </a:r>
            <a:r>
              <a:rPr lang="en-US" altLang="en-US" sz="6000" dirty="0">
                <a:latin typeface="Arial" charset="0"/>
                <a:ea typeface="Helvetica;Arial" charset="0"/>
                <a:cs typeface="Helvetica;Arial" charset="0"/>
              </a:rPr>
              <a:t>?</a:t>
            </a:r>
            <a:endParaRPr lang="en-US" altLang="en-US" sz="6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44845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2. The Altar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Sacrifice</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dirty="0" smtClean="0">
                <a:latin typeface="Arial" charset="0"/>
                <a:ea typeface="Helvetica;Arial" charset="0"/>
                <a:cs typeface="Helvetica;Arial" charset="0"/>
              </a:rPr>
              <a:t>“</a:t>
            </a:r>
            <a:r>
              <a:rPr lang="en-US" altLang="en-US" sz="5000" b="1" dirty="0">
                <a:solidFill>
                  <a:srgbClr val="FCE992"/>
                </a:solidFill>
                <a:latin typeface="Arial" charset="0"/>
                <a:ea typeface="Helvetica;Arial" charset="0"/>
                <a:cs typeface="Helvetica;Arial" charset="0"/>
              </a:rPr>
              <a:t>The priest has the power of the keys, or power of delivering sinners from hell</a:t>
            </a:r>
            <a:r>
              <a:rPr lang="en-US" altLang="en-US" sz="5000" dirty="0">
                <a:latin typeface="Arial" charset="0"/>
                <a:ea typeface="Helvetica;Arial" charset="0"/>
                <a:cs typeface="Helvetica;Arial" charset="0"/>
              </a:rPr>
              <a:t>, of making them worthy of paradise. And </a:t>
            </a:r>
            <a:r>
              <a:rPr lang="en-US" altLang="en-US" sz="5000" b="1" dirty="0">
                <a:solidFill>
                  <a:srgbClr val="FCE992"/>
                </a:solidFill>
                <a:latin typeface="Arial" charset="0"/>
                <a:ea typeface="Helvetica;Arial" charset="0"/>
                <a:cs typeface="Helvetica;Arial" charset="0"/>
              </a:rPr>
              <a:t>God himself is obliged to abide by the judgment of his priests</a:t>
            </a:r>
            <a:r>
              <a:rPr lang="en-US" altLang="en-US" sz="5000" dirty="0">
                <a:latin typeface="Arial" charset="0"/>
                <a:ea typeface="Helvetica;Arial" charset="0"/>
                <a:cs typeface="Helvetica;Arial" charset="0"/>
              </a:rPr>
              <a:t>.” </a:t>
            </a:r>
            <a:endParaRPr lang="en-US" altLang="en-US" sz="5000" dirty="0" smtClean="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 Dignities </a:t>
            </a:r>
            <a:r>
              <a:rPr lang="en-US" altLang="en-US" sz="5000" dirty="0">
                <a:latin typeface="Arial" charset="0"/>
                <a:ea typeface="Helvetica;Arial" charset="0"/>
                <a:cs typeface="Helvetica;Arial" charset="0"/>
              </a:rPr>
              <a:t>and Duties of a Priest, by </a:t>
            </a:r>
            <a:r>
              <a:rPr lang="en-US" altLang="en-US" sz="5000" dirty="0" err="1">
                <a:latin typeface="Arial" charset="0"/>
                <a:ea typeface="Helvetica;Arial" charset="0"/>
                <a:cs typeface="Helvetica;Arial" charset="0"/>
              </a:rPr>
              <a:t>Liguori</a:t>
            </a:r>
            <a:r>
              <a:rPr lang="en-US" altLang="en-US" sz="5000" dirty="0">
                <a:latin typeface="Arial" charset="0"/>
                <a:ea typeface="Helvetica;Arial" charset="0"/>
                <a:cs typeface="Helvetica;Arial" charset="0"/>
              </a:rPr>
              <a:t>, p. 27</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The Bible says:</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Revelation 1:18: I am he that </a:t>
            </a:r>
            <a:r>
              <a:rPr lang="en-US" altLang="en-US" sz="5000" dirty="0" err="1">
                <a:latin typeface="Arial" charset="0"/>
                <a:ea typeface="Helvetica;Arial" charset="0"/>
                <a:cs typeface="Helvetica;Arial" charset="0"/>
              </a:rPr>
              <a:t>liveth</a:t>
            </a:r>
            <a:r>
              <a:rPr lang="en-US" altLang="en-US" sz="5000" dirty="0">
                <a:latin typeface="Arial" charset="0"/>
                <a:ea typeface="Helvetica;Arial" charset="0"/>
                <a:cs typeface="Helvetica;Arial" charset="0"/>
              </a:rPr>
              <a:t>, and was dead; and, behold, I am alive for evermore, Amen; and </a:t>
            </a:r>
            <a:r>
              <a:rPr lang="en-US" altLang="en-US" sz="5000" b="1" dirty="0">
                <a:solidFill>
                  <a:srgbClr val="FCE992"/>
                </a:solidFill>
                <a:latin typeface="Arial" charset="0"/>
                <a:ea typeface="Helvetica;Arial" charset="0"/>
                <a:cs typeface="Helvetica;Arial" charset="0"/>
              </a:rPr>
              <a:t>have the keys of hell and of death</a:t>
            </a:r>
            <a:r>
              <a:rPr lang="en-US" altLang="en-US" sz="5000" dirty="0">
                <a:latin typeface="Arial" charset="0"/>
                <a:ea typeface="Helvetica;Arial" charset="0"/>
                <a:cs typeface="Helvetica;Arial" charset="0"/>
              </a:rPr>
              <a:t>.</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John 5:22: “For the father judges no one, but </a:t>
            </a:r>
            <a:r>
              <a:rPr lang="en-US" altLang="en-US" sz="5000" b="1" dirty="0">
                <a:solidFill>
                  <a:srgbClr val="FCE992"/>
                </a:solidFill>
                <a:latin typeface="Arial" charset="0"/>
                <a:ea typeface="Helvetica;Arial" charset="0"/>
                <a:cs typeface="Helvetica;Arial" charset="0"/>
              </a:rPr>
              <a:t>has committed all judgment to the Son</a:t>
            </a:r>
            <a:r>
              <a:rPr lang="en-US" altLang="en-US" sz="5000" dirty="0">
                <a:latin typeface="Arial" charset="0"/>
                <a:ea typeface="Helvetica;Arial" charset="0"/>
                <a:cs typeface="Helvetica;Arial" charset="0"/>
              </a:rPr>
              <a:t>.”</a:t>
            </a:r>
            <a:endParaRPr lang="en-US" altLang="en-US" sz="5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1046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3</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Laver</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Cast</a:t>
            </a:r>
            <a:r>
              <a:rPr lang="sv-SE" altLang="en-US" sz="8000" b="1" dirty="0" smtClean="0">
                <a:solidFill>
                  <a:srgbClr val="6AAFE3"/>
                </a:solidFill>
                <a:latin typeface="Cabin" charset="0"/>
              </a:rPr>
              <a:t> Down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Child baptism - sprinkling</a:t>
            </a:r>
          </a:p>
          <a:p>
            <a:pPr marL="7938" indent="0" eaLnBrk="1" hangingPunct="1">
              <a:lnSpc>
                <a:spcPct val="93000"/>
              </a:lnSpc>
            </a:pPr>
            <a:endParaRPr lang="en-US" altLang="en-US" sz="5000" dirty="0" smtClean="0">
              <a:latin typeface="Arial" charset="0"/>
              <a:ea typeface="Helvetica;Arial" charset="0"/>
              <a:cs typeface="Helvetica;Arial" charset="0"/>
            </a:endParaRPr>
          </a:p>
          <a:p>
            <a:pPr marL="7938" indent="0" eaLnBrk="1" hangingPunct="1">
              <a:lnSpc>
                <a:spcPct val="93000"/>
              </a:lnSpc>
            </a:pPr>
            <a:r>
              <a:rPr lang="en-US" altLang="en-US" sz="5000" dirty="0" smtClean="0">
                <a:latin typeface="Arial" charset="0"/>
                <a:ea typeface="Helvetica;Arial" charset="0"/>
                <a:cs typeface="Helvetica;Arial" charset="0"/>
              </a:rPr>
              <a:t>“And </a:t>
            </a:r>
            <a:r>
              <a:rPr lang="en-US" altLang="en-US" sz="5000" dirty="0">
                <a:latin typeface="Arial" charset="0"/>
                <a:ea typeface="Helvetica;Arial" charset="0"/>
                <a:cs typeface="Helvetica;Arial" charset="0"/>
              </a:rPr>
              <a:t>John also was baptizing in </a:t>
            </a:r>
            <a:r>
              <a:rPr lang="en-US" altLang="en-US" sz="5000" dirty="0" err="1">
                <a:latin typeface="Arial" charset="0"/>
                <a:ea typeface="Helvetica;Arial" charset="0"/>
                <a:cs typeface="Helvetica;Arial" charset="0"/>
              </a:rPr>
              <a:t>Aenon</a:t>
            </a:r>
            <a:r>
              <a:rPr lang="en-US" altLang="en-US" sz="5000" dirty="0">
                <a:latin typeface="Arial" charset="0"/>
                <a:ea typeface="Helvetica;Arial" charset="0"/>
                <a:cs typeface="Helvetica;Arial" charset="0"/>
              </a:rPr>
              <a:t> near to Salim, because </a:t>
            </a:r>
            <a:r>
              <a:rPr lang="en-US" altLang="en-US" sz="5000" b="1" dirty="0">
                <a:solidFill>
                  <a:srgbClr val="FCE992"/>
                </a:solidFill>
                <a:latin typeface="Arial" charset="0"/>
                <a:ea typeface="Helvetica;Arial" charset="0"/>
                <a:cs typeface="Helvetica;Arial" charset="0"/>
              </a:rPr>
              <a:t>there was much water there</a:t>
            </a:r>
            <a:r>
              <a:rPr lang="en-US" altLang="en-US" sz="5000" dirty="0">
                <a:latin typeface="Arial" charset="0"/>
                <a:ea typeface="Helvetica;Arial" charset="0"/>
                <a:cs typeface="Helvetica;Arial" charset="0"/>
              </a:rPr>
              <a:t>: and they came, and were baptized</a:t>
            </a:r>
            <a:r>
              <a:rPr lang="en-US" altLang="en-US" sz="5000" dirty="0" smtClean="0">
                <a:latin typeface="Arial" charset="0"/>
                <a:ea typeface="Helvetica;Arial" charset="0"/>
                <a:cs typeface="Helvetica;Arial" charset="0"/>
              </a:rPr>
              <a:t>.”</a:t>
            </a:r>
          </a:p>
          <a:p>
            <a:pPr marL="7938" indent="0" eaLnBrk="1" hangingPunct="1">
              <a:lnSpc>
                <a:spcPct val="93000"/>
              </a:lnSpc>
            </a:pPr>
            <a:r>
              <a:rPr lang="en-US" altLang="en-US" sz="4000" dirty="0" smtClean="0">
                <a:latin typeface="Arial" charset="0"/>
                <a:ea typeface="Helvetica;Arial" charset="0"/>
                <a:cs typeface="Helvetica;Arial" charset="0"/>
              </a:rPr>
              <a:t>- </a:t>
            </a:r>
            <a:r>
              <a:rPr lang="en-US" altLang="en-US" sz="4000" dirty="0">
                <a:latin typeface="Arial" charset="0"/>
                <a:ea typeface="Helvetica;Arial" charset="0"/>
                <a:cs typeface="Helvetica;Arial" charset="0"/>
              </a:rPr>
              <a:t>John </a:t>
            </a:r>
            <a:r>
              <a:rPr lang="en-US" altLang="en-US" sz="4000" dirty="0" smtClean="0">
                <a:latin typeface="Arial" charset="0"/>
                <a:ea typeface="Helvetica;Arial" charset="0"/>
                <a:cs typeface="Helvetica;Arial" charset="0"/>
              </a:rPr>
              <a:t>3:23</a:t>
            </a: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a:latin typeface="Arial" charset="0"/>
                <a:ea typeface="Helvetica;Arial" charset="0"/>
                <a:cs typeface="Helvetica;Arial" charset="0"/>
              </a:rPr>
              <a:t/>
            </a:r>
            <a:br>
              <a:rPr lang="en-US" altLang="en-US" sz="5000" dirty="0">
                <a:latin typeface="Arial" charset="0"/>
                <a:ea typeface="Helvetica;Arial" charset="0"/>
                <a:cs typeface="Helvetica;Arial" charset="0"/>
              </a:rPr>
            </a:br>
            <a:r>
              <a:rPr lang="en-US" altLang="en-US" sz="5000" dirty="0" smtClean="0">
                <a:latin typeface="Arial" charset="0"/>
                <a:ea typeface="Helvetica;Arial" charset="0"/>
                <a:cs typeface="Helvetica;Arial" charset="0"/>
              </a:rPr>
              <a:t>“Therefore </a:t>
            </a:r>
            <a:r>
              <a:rPr lang="en-US" altLang="en-US" sz="5000" b="1" dirty="0">
                <a:solidFill>
                  <a:srgbClr val="FCE992"/>
                </a:solidFill>
                <a:latin typeface="Arial" charset="0"/>
                <a:ea typeface="Helvetica;Arial" charset="0"/>
                <a:cs typeface="Helvetica;Arial" charset="0"/>
              </a:rPr>
              <a:t>we are buried with him by baptism into death</a:t>
            </a:r>
            <a:r>
              <a:rPr lang="en-US" altLang="en-US" sz="5000" dirty="0">
                <a:latin typeface="Arial" charset="0"/>
                <a:ea typeface="Helvetica;Arial" charset="0"/>
                <a:cs typeface="Helvetica;Arial" charset="0"/>
              </a:rPr>
              <a:t>: that like as </a:t>
            </a:r>
            <a:r>
              <a:rPr lang="en-US" altLang="en-US" sz="5000" b="1" dirty="0">
                <a:solidFill>
                  <a:srgbClr val="FCE992"/>
                </a:solidFill>
                <a:latin typeface="Arial" charset="0"/>
                <a:ea typeface="Helvetica;Arial" charset="0"/>
                <a:cs typeface="Helvetica;Arial" charset="0"/>
              </a:rPr>
              <a:t>Christ was raised up </a:t>
            </a:r>
            <a:r>
              <a:rPr lang="en-US" altLang="en-US" sz="5000" dirty="0">
                <a:latin typeface="Arial" charset="0"/>
                <a:ea typeface="Helvetica;Arial" charset="0"/>
                <a:cs typeface="Helvetica;Arial" charset="0"/>
              </a:rPr>
              <a:t>from the dead by the glory of the Father, even so we also should walk in </a:t>
            </a:r>
            <a:r>
              <a:rPr lang="en-US" altLang="en-US" sz="5000" b="1" dirty="0">
                <a:solidFill>
                  <a:srgbClr val="FCE992"/>
                </a:solidFill>
                <a:latin typeface="Arial" charset="0"/>
                <a:ea typeface="Helvetica;Arial" charset="0"/>
                <a:cs typeface="Helvetica;Arial" charset="0"/>
              </a:rPr>
              <a:t>newness of life.</a:t>
            </a:r>
          </a:p>
          <a:p>
            <a:pPr marL="7938" indent="0" eaLnBrk="1" hangingPunct="1">
              <a:lnSpc>
                <a:spcPct val="93000"/>
              </a:lnSpc>
            </a:pPr>
            <a:r>
              <a:rPr lang="en-US" altLang="en-US" sz="5000" dirty="0" smtClean="0">
                <a:latin typeface="Arial" charset="0"/>
                <a:ea typeface="Helvetica;Arial" charset="0"/>
                <a:cs typeface="Helvetica;Arial" charset="0"/>
              </a:rPr>
              <a:t>Knowing </a:t>
            </a:r>
            <a:r>
              <a:rPr lang="en-US" altLang="en-US" sz="5000" dirty="0">
                <a:latin typeface="Arial" charset="0"/>
                <a:ea typeface="Helvetica;Arial" charset="0"/>
                <a:cs typeface="Helvetica;Arial" charset="0"/>
              </a:rPr>
              <a:t>this, that our old man is </a:t>
            </a:r>
            <a:r>
              <a:rPr lang="en-US" altLang="en-US" sz="5000" b="1" dirty="0">
                <a:solidFill>
                  <a:srgbClr val="FCE992"/>
                </a:solidFill>
                <a:latin typeface="Arial" charset="0"/>
                <a:ea typeface="Helvetica;Arial" charset="0"/>
                <a:cs typeface="Helvetica;Arial" charset="0"/>
              </a:rPr>
              <a:t>crucified with him</a:t>
            </a:r>
            <a:r>
              <a:rPr lang="en-US" altLang="en-US" sz="5000" dirty="0">
                <a:latin typeface="Arial" charset="0"/>
                <a:ea typeface="Helvetica;Arial" charset="0"/>
                <a:cs typeface="Helvetica;Arial" charset="0"/>
              </a:rPr>
              <a:t>, that the body of sin might be destroyed, that henceforth we should not serve sin</a:t>
            </a:r>
            <a:r>
              <a:rPr lang="en-US" altLang="en-US" sz="5000" dirty="0" smtClean="0">
                <a:latin typeface="Arial" charset="0"/>
                <a:ea typeface="Helvetica;Arial" charset="0"/>
                <a:cs typeface="Helvetica;Arial" charset="0"/>
              </a:rPr>
              <a:t>.</a:t>
            </a:r>
          </a:p>
          <a:p>
            <a:pPr marL="7938" indent="0" eaLnBrk="1" hangingPunct="1">
              <a:lnSpc>
                <a:spcPct val="93000"/>
              </a:lnSpc>
            </a:pPr>
            <a:r>
              <a:rPr lang="en-US" altLang="en-US" sz="4000" dirty="0" smtClean="0">
                <a:latin typeface="Arial" charset="0"/>
                <a:ea typeface="Helvetica;Arial" charset="0"/>
                <a:cs typeface="Helvetica;Arial" charset="0"/>
              </a:rPr>
              <a:t>- </a:t>
            </a:r>
            <a:r>
              <a:rPr lang="en-US" altLang="en-US" sz="4000" dirty="0">
                <a:latin typeface="Arial" charset="0"/>
                <a:ea typeface="Helvetica;Arial" charset="0"/>
                <a:cs typeface="Helvetica;Arial" charset="0"/>
              </a:rPr>
              <a:t>Romans 6:4, </a:t>
            </a:r>
            <a:r>
              <a:rPr lang="en-US" altLang="en-US" sz="4000" dirty="0" smtClean="0">
                <a:latin typeface="Arial" charset="0"/>
                <a:ea typeface="Helvetica;Arial" charset="0"/>
                <a:cs typeface="Helvetica;Arial" charset="0"/>
              </a:rPr>
              <a:t>6</a:t>
            </a:r>
            <a:endParaRPr lang="en-US" altLang="en-US" sz="5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964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1623</TotalTime>
  <Words>894</Words>
  <Application>Microsoft Macintosh PowerPoint</Application>
  <PresentationFormat>Custom</PresentationFormat>
  <Paragraphs>109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Cabin</vt:lpstr>
      <vt:lpstr>Calibri</vt:lpstr>
      <vt:lpstr>Calibri Light</vt:lpstr>
      <vt:lpstr>Gill Sans</vt:lpstr>
      <vt:lpstr>GillSans</vt:lpstr>
      <vt:lpstr>Helvetica;Arial</vt:lpstr>
      <vt:lpstr>Times New Roman</vt:lpstr>
      <vt:lpstr>ヒラギノ角ゴ ProN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108</cp:revision>
  <cp:lastPrinted>1601-01-01T00:00:00Z</cp:lastPrinted>
  <dcterms:created xsi:type="dcterms:W3CDTF">2015-11-11T12:13:52Z</dcterms:created>
  <dcterms:modified xsi:type="dcterms:W3CDTF">2015-12-09T13:41:15Z</dcterms:modified>
</cp:coreProperties>
</file>