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1"/>
  </p:sldMasterIdLst>
  <p:notesMasterIdLst>
    <p:notesMasterId r:id="rId15"/>
  </p:notes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Lst>
  <p:sldSz cx="24382413" cy="13716000"/>
  <p:notesSz cx="6858000" cy="9144000"/>
  <p:defaultTextStyle>
    <a:defPPr>
      <a:defRPr lang="en-GB"/>
    </a:defPPr>
    <a:lvl1pPr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1pPr>
    <a:lvl2pPr marL="1236663" indent="-47466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2pPr>
    <a:lvl3pPr marL="1903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3pPr>
    <a:lvl4pPr marL="2665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4pPr>
    <a:lvl5pPr marL="3427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5pPr>
    <a:lvl6pPr marL="2286000" algn="l" defTabSz="914400" rtl="0" eaLnBrk="1" latinLnBrk="0" hangingPunct="1">
      <a:defRPr sz="6300" kern="1200">
        <a:solidFill>
          <a:schemeClr val="bg1"/>
        </a:solidFill>
        <a:latin typeface="Gill Sans" charset="0"/>
        <a:ea typeface="ヒラギノ角ゴ ProN W3" charset="-128"/>
        <a:cs typeface="ヒラギノ角ゴ ProN W3" charset="-128"/>
      </a:defRPr>
    </a:lvl6pPr>
    <a:lvl7pPr marL="2743200" algn="l" defTabSz="914400" rtl="0" eaLnBrk="1" latinLnBrk="0" hangingPunct="1">
      <a:defRPr sz="6300" kern="1200">
        <a:solidFill>
          <a:schemeClr val="bg1"/>
        </a:solidFill>
        <a:latin typeface="Gill Sans" charset="0"/>
        <a:ea typeface="ヒラギノ角ゴ ProN W3" charset="-128"/>
        <a:cs typeface="ヒラギノ角ゴ ProN W3" charset="-128"/>
      </a:defRPr>
    </a:lvl7pPr>
    <a:lvl8pPr marL="3200400" algn="l" defTabSz="914400" rtl="0" eaLnBrk="1" latinLnBrk="0" hangingPunct="1">
      <a:defRPr sz="6300" kern="1200">
        <a:solidFill>
          <a:schemeClr val="bg1"/>
        </a:solidFill>
        <a:latin typeface="Gill Sans" charset="0"/>
        <a:ea typeface="ヒラギノ角ゴ ProN W3" charset="-128"/>
        <a:cs typeface="ヒラギノ角ゴ ProN W3" charset="-128"/>
      </a:defRPr>
    </a:lvl8pPr>
    <a:lvl9pPr marL="3657600" algn="l" defTabSz="914400" rtl="0" eaLnBrk="1" latinLnBrk="0" hangingPunct="1">
      <a:defRPr sz="6300" kern="1200">
        <a:solidFill>
          <a:schemeClr val="bg1"/>
        </a:solidFill>
        <a:latin typeface="Gill Sans" charset="0"/>
        <a:ea typeface="ヒラギノ角ゴ ProN W3" charset="-128"/>
        <a:cs typeface="ヒラギノ角ゴ ProN W3" charset="-128"/>
      </a:defRPr>
    </a:lvl9pPr>
  </p:defaultTextStyle>
  <p:extLst>
    <p:ext uri="{EFAFB233-063F-42B5-8137-9DF3F51BA10A}">
      <p15:sldGuideLst xmlns:p15="http://schemas.microsoft.com/office/powerpoint/2012/main">
        <p15:guide id="1" orient="horz" pos="1689">
          <p15:clr>
            <a:srgbClr val="A4A3A4"/>
          </p15:clr>
        </p15:guide>
        <p15:guide id="2" pos="1193">
          <p15:clr>
            <a:srgbClr val="A4A3A4"/>
          </p15:clr>
        </p15:guide>
        <p15:guide id="3" orient="horz" pos="7268">
          <p15:clr>
            <a:srgbClr val="A4A3A4"/>
          </p15:clr>
        </p15:guide>
        <p15:guide id="4" pos="14166">
          <p15:clr>
            <a:srgbClr val="A4A3A4"/>
          </p15:clr>
        </p15:guide>
        <p15:guide id="5" pos="1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AE580"/>
    <a:srgbClr val="FCE9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p:restoredTop sz="94613"/>
  </p:normalViewPr>
  <p:slideViewPr>
    <p:cSldViewPr showGuides="1">
      <p:cViewPr>
        <p:scale>
          <a:sx n="28" d="100"/>
          <a:sy n="28" d="100"/>
        </p:scale>
        <p:origin x="208" y="1440"/>
      </p:cViewPr>
      <p:guideLst>
        <p:guide orient="horz" pos="1689"/>
        <p:guide pos="1193"/>
        <p:guide orient="horz" pos="7268"/>
        <p:guide pos="14166"/>
        <p:guide pos="1601"/>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1"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14342" name="Rectangle 6"/>
          <p:cNvSpPr>
            <a:spLocks noGrp="1" noRot="1" noChangeAspect="1" noChangeArrowheads="1"/>
          </p:cNvSpPr>
          <p:nvPr>
            <p:ph type="sldImg"/>
          </p:nvPr>
        </p:nvSpPr>
        <p:spPr bwMode="auto">
          <a:xfrm>
            <a:off x="384175" y="685800"/>
            <a:ext cx="6084888" cy="342423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434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14344"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FEB57D6-9422-FC43-82E1-CE5B18B2F5A5}" type="slidenum">
              <a:rPr lang="en-US" altLang="en-US"/>
              <a:pPr/>
              <a:t>‹#›</a:t>
            </a:fld>
            <a:endParaRPr lang="en-US" altLang="en-US"/>
          </a:p>
        </p:txBody>
      </p:sp>
    </p:spTree>
    <p:extLst>
      <p:ext uri="{BB962C8B-B14F-4D97-AF65-F5344CB8AC3E}">
        <p14:creationId xmlns:p14="http://schemas.microsoft.com/office/powerpoint/2010/main" val="672563970"/>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1pPr>
    <a:lvl2pPr marL="1236663" indent="-47466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2pPr>
    <a:lvl3pPr marL="1903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3pPr>
    <a:lvl4pPr marL="2665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4pPr>
    <a:lvl5pPr marL="3427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5pPr>
    <a:lvl6pPr marL="3809237" algn="l" defTabSz="1523696" rtl="0" eaLnBrk="1" latinLnBrk="0" hangingPunct="1">
      <a:defRPr sz="2000" kern="1200">
        <a:solidFill>
          <a:schemeClr val="tx1"/>
        </a:solidFill>
        <a:latin typeface="+mn-lt"/>
        <a:ea typeface="+mn-ea"/>
        <a:cs typeface="+mn-cs"/>
      </a:defRPr>
    </a:lvl6pPr>
    <a:lvl7pPr marL="4571086" algn="l" defTabSz="1523696" rtl="0" eaLnBrk="1" latinLnBrk="0" hangingPunct="1">
      <a:defRPr sz="2000" kern="1200">
        <a:solidFill>
          <a:schemeClr val="tx1"/>
        </a:solidFill>
        <a:latin typeface="+mn-lt"/>
        <a:ea typeface="+mn-ea"/>
        <a:cs typeface="+mn-cs"/>
      </a:defRPr>
    </a:lvl7pPr>
    <a:lvl8pPr marL="5332933" algn="l" defTabSz="1523696" rtl="0" eaLnBrk="1" latinLnBrk="0" hangingPunct="1">
      <a:defRPr sz="2000" kern="1200">
        <a:solidFill>
          <a:schemeClr val="tx1"/>
        </a:solidFill>
        <a:latin typeface="+mn-lt"/>
        <a:ea typeface="+mn-ea"/>
        <a:cs typeface="+mn-cs"/>
      </a:defRPr>
    </a:lvl8pPr>
    <a:lvl9pPr marL="6094780" algn="l" defTabSz="152369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695FC129-6EA8-BF43-91AD-18A2130BB474}" type="slidenum">
              <a:rPr lang="en-US" altLang="en-US" sz="1200">
                <a:latin typeface="Gill Sans" charset="0"/>
              </a:rPr>
              <a:pPr>
                <a:spcBef>
                  <a:spcPct val="0"/>
                </a:spcBef>
                <a:buClrTx/>
                <a:buFontTx/>
                <a:buNone/>
              </a:pPr>
              <a:t>1</a:t>
            </a:fld>
            <a:endParaRPr lang="en-US" altLang="en-US" sz="1200">
              <a:latin typeface="Gill Sans" charset="0"/>
            </a:endParaRPr>
          </a:p>
        </p:txBody>
      </p:sp>
      <p:sp>
        <p:nvSpPr>
          <p:cNvPr id="17409"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972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10</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87384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11</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47343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37111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72466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54569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79645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96172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7888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56598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33294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26987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9</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92489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sv-SE" smtClean="0"/>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416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2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26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smtClean="0"/>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86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0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sv-SE" smtClean="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24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753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1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73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8070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smtClean="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12/16/15</a:t>
            </a:fld>
            <a:endParaRPr lang="en-US" dirty="0"/>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2351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24382413" cy="13715107"/>
          </a:xfrm>
          <a:prstGeom prst="rect">
            <a:avLst/>
          </a:prstGeom>
        </p:spPr>
      </p:pic>
      <p:sp>
        <p:nvSpPr>
          <p:cNvPr id="15362" name="AutoShape 2"/>
          <p:cNvSpPr>
            <a:spLocks noChangeArrowheads="1"/>
          </p:cNvSpPr>
          <p:nvPr/>
        </p:nvSpPr>
        <p:spPr bwMode="auto">
          <a:xfrm>
            <a:off x="-60325" y="9091613"/>
            <a:ext cx="10811371" cy="2446337"/>
          </a:xfrm>
          <a:prstGeom prst="roundRect">
            <a:avLst>
              <a:gd name="adj" fmla="val 83"/>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363" name="Text Box 3"/>
          <p:cNvSpPr txBox="1">
            <a:spLocks noChangeArrowheads="1"/>
          </p:cNvSpPr>
          <p:nvPr/>
        </p:nvSpPr>
        <p:spPr bwMode="auto">
          <a:xfrm>
            <a:off x="1149350" y="9556750"/>
            <a:ext cx="10969848"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9pPr>
          </a:lstStyle>
          <a:p>
            <a:pPr eaLnBrk="1" hangingPunct="1">
              <a:lnSpc>
                <a:spcPct val="93000"/>
              </a:lnSpc>
              <a:buSzPct val="100000"/>
            </a:pPr>
            <a:r>
              <a:rPr lang="sv-SE" altLang="en-US" sz="5000" b="1" dirty="0" smtClean="0">
                <a:solidFill>
                  <a:srgbClr val="6AAFE3"/>
                </a:solidFill>
                <a:latin typeface="Cabin" charset="0"/>
              </a:rPr>
              <a:t>The Seven Last </a:t>
            </a:r>
            <a:r>
              <a:rPr lang="sv-SE" altLang="en-US" sz="5000" b="1" dirty="0" err="1" smtClean="0">
                <a:solidFill>
                  <a:srgbClr val="6AAFE3"/>
                </a:solidFill>
                <a:latin typeface="Cabin" charset="0"/>
              </a:rPr>
              <a:t>Plagues</a:t>
            </a:r>
            <a:endParaRPr lang="sv-SE" altLang="en-US" sz="5000" b="1" dirty="0" smtClean="0">
              <a:solidFill>
                <a:srgbClr val="6AAFE3"/>
              </a:solidFill>
              <a:latin typeface="Cabin" charset="0"/>
            </a:endParaRPr>
          </a:p>
          <a:p>
            <a:pPr eaLnBrk="1" hangingPunct="1">
              <a:lnSpc>
                <a:spcPct val="93000"/>
              </a:lnSpc>
              <a:buSzPct val="100000"/>
            </a:pPr>
            <a:r>
              <a:rPr lang="sv-SE" altLang="en-US" sz="5000" dirty="0" smtClean="0">
                <a:solidFill>
                  <a:srgbClr val="6AAFE3"/>
                </a:solidFill>
                <a:latin typeface="Cabin" charset="0"/>
              </a:rPr>
              <a:t>Christian </a:t>
            </a:r>
            <a:r>
              <a:rPr lang="sv-SE" altLang="en-US" sz="5000" dirty="0" err="1" smtClean="0">
                <a:solidFill>
                  <a:srgbClr val="6AAFE3"/>
                </a:solidFill>
                <a:latin typeface="Cabin" charset="0"/>
              </a:rPr>
              <a:t>Hjortland</a:t>
            </a:r>
            <a:r>
              <a:rPr lang="sv-SE" altLang="en-US" sz="5000" dirty="0">
                <a:solidFill>
                  <a:srgbClr val="6AAFE3"/>
                </a:solidFill>
                <a:latin typeface="Cabin" charset="0"/>
              </a:rPr>
              <a:t/>
            </a:r>
            <a:br>
              <a:rPr lang="sv-SE" altLang="en-US" sz="5000" dirty="0">
                <a:solidFill>
                  <a:srgbClr val="6AAFE3"/>
                </a:solidFill>
                <a:latin typeface="Cabin" charset="0"/>
              </a:rPr>
            </a:br>
            <a:endParaRPr lang="sv-SE" altLang="en-US" sz="5000" dirty="0">
              <a:solidFill>
                <a:srgbClr val="6AAFE3"/>
              </a:solidFill>
              <a:latin typeface="Cabin"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The 6th </a:t>
            </a:r>
            <a:r>
              <a:rPr lang="sv-SE" altLang="en-US" sz="8000" b="1" dirty="0" err="1">
                <a:solidFill>
                  <a:srgbClr val="6AAFE3"/>
                </a:solidFill>
                <a:latin typeface="Cabin" charset="0"/>
              </a:rPr>
              <a:t>Plague</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400" dirty="0">
                <a:latin typeface="Arial" charset="0"/>
                <a:ea typeface="Arial" charset="0"/>
                <a:cs typeface="Arial" charset="0"/>
              </a:rPr>
              <a:t>“The power of the Holy Ghost must be upon us, and </a:t>
            </a:r>
            <a:r>
              <a:rPr lang="en-US" sz="5400" b="1" dirty="0">
                <a:solidFill>
                  <a:srgbClr val="FAE580"/>
                </a:solidFill>
                <a:latin typeface="Arial" charset="0"/>
                <a:ea typeface="Arial" charset="0"/>
                <a:cs typeface="Arial" charset="0"/>
              </a:rPr>
              <a:t>the Captain of the Lord's host will stand at the head of the angels of heaven to direct the battle</a:t>
            </a:r>
            <a:r>
              <a:rPr lang="en-US" sz="5400" dirty="0">
                <a:latin typeface="Arial" charset="0"/>
                <a:ea typeface="Arial" charset="0"/>
                <a:cs typeface="Arial" charset="0"/>
              </a:rPr>
              <a:t>. Solemn events before us are yet to transpire. Trumpet after trumpet is to be sounded, vial after vial poured out one after another upon the inhabitants of the earth. Scenes of stupendous interest are right upon us (Letter 112, 1890).  {7BC 982.7}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13822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The </a:t>
            </a:r>
            <a:r>
              <a:rPr lang="sv-SE" altLang="en-US" sz="8000" b="1" dirty="0" smtClean="0">
                <a:solidFill>
                  <a:srgbClr val="6AAFE3"/>
                </a:solidFill>
                <a:latin typeface="Cabin" charset="0"/>
              </a:rPr>
              <a:t>7th </a:t>
            </a:r>
            <a:r>
              <a:rPr lang="sv-SE" altLang="en-US" sz="8000" b="1" dirty="0" err="1">
                <a:solidFill>
                  <a:srgbClr val="6AAFE3"/>
                </a:solidFill>
                <a:latin typeface="Cabin" charset="0"/>
              </a:rPr>
              <a:t>Plague</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a:buFont typeface="Arial" charset="0"/>
              <a:buChar char="•"/>
            </a:pPr>
            <a:r>
              <a:rPr lang="en-US" sz="5000" dirty="0" smtClean="0">
                <a:latin typeface="Arial" charset="0"/>
                <a:ea typeface="Arial" charset="0"/>
                <a:cs typeface="Arial" charset="0"/>
              </a:rPr>
              <a:t>All the air</a:t>
            </a:r>
          </a:p>
          <a:p>
            <a:pPr marL="693738" indent="-685800">
              <a:buFont typeface="Arial" charset="0"/>
              <a:buChar char="•"/>
            </a:pPr>
            <a:r>
              <a:rPr lang="en-US" sz="5000" dirty="0" smtClean="0">
                <a:latin typeface="Arial" charset="0"/>
                <a:ea typeface="Arial" charset="0"/>
                <a:cs typeface="Arial" charset="0"/>
              </a:rPr>
              <a:t>Temple in heaven</a:t>
            </a:r>
          </a:p>
          <a:p>
            <a:pPr marL="693738" indent="-685800">
              <a:buFont typeface="Arial" charset="0"/>
              <a:buChar char="•"/>
            </a:pPr>
            <a:r>
              <a:rPr lang="en-US" sz="5000" dirty="0" smtClean="0">
                <a:latin typeface="Arial" charset="0"/>
                <a:ea typeface="Arial" charset="0"/>
                <a:cs typeface="Arial" charset="0"/>
              </a:rPr>
              <a:t>It is done</a:t>
            </a:r>
          </a:p>
          <a:p>
            <a:pPr marL="693738" indent="-685800">
              <a:buFont typeface="Arial" charset="0"/>
              <a:buChar char="•"/>
            </a:pPr>
            <a:r>
              <a:rPr lang="en-US" sz="5000" dirty="0" smtClean="0">
                <a:latin typeface="Arial" charset="0"/>
                <a:ea typeface="Arial" charset="0"/>
                <a:cs typeface="Arial" charset="0"/>
              </a:rPr>
              <a:t>Dressage</a:t>
            </a:r>
          </a:p>
          <a:p>
            <a:pPr marL="7938" indent="0"/>
            <a:r>
              <a:rPr lang="en-US" sz="5000" dirty="0">
                <a:latin typeface="Arial" charset="0"/>
                <a:ea typeface="Arial" charset="0"/>
                <a:cs typeface="Arial" charset="0"/>
              </a:rPr>
              <a:t>“We need to study the pouring out of the seventh vial. The powers of evil will not yield up the conflict without a struggle. But </a:t>
            </a:r>
            <a:r>
              <a:rPr lang="en-US" sz="5000" b="1" dirty="0">
                <a:solidFill>
                  <a:srgbClr val="FAE580"/>
                </a:solidFill>
                <a:latin typeface="Arial" charset="0"/>
                <a:ea typeface="Arial" charset="0"/>
                <a:cs typeface="Arial" charset="0"/>
              </a:rPr>
              <a:t>Providence has a part to act</a:t>
            </a:r>
            <a:r>
              <a:rPr lang="en-US" sz="5000" dirty="0">
                <a:latin typeface="Arial" charset="0"/>
                <a:ea typeface="Arial" charset="0"/>
                <a:cs typeface="Arial" charset="0"/>
              </a:rPr>
              <a:t> in the battle of Armageddon. </a:t>
            </a:r>
            <a:r>
              <a:rPr lang="en-US" sz="5000" b="1" dirty="0">
                <a:solidFill>
                  <a:srgbClr val="FAE580"/>
                </a:solidFill>
                <a:latin typeface="Arial" charset="0"/>
                <a:ea typeface="Arial" charset="0"/>
                <a:cs typeface="Arial" charset="0"/>
              </a:rPr>
              <a:t>When the earth is lighted with the glory of the angel of Revelation eighteen, the religious elements, good and evil, will awake from slumber, and the armies of the living God will take the field</a:t>
            </a:r>
            <a:r>
              <a:rPr lang="en-US" sz="5000" dirty="0">
                <a:solidFill>
                  <a:srgbClr val="FAE580"/>
                </a:solidFill>
                <a:latin typeface="Arial" charset="0"/>
                <a:ea typeface="Arial" charset="0"/>
                <a:cs typeface="Arial" charset="0"/>
              </a:rPr>
              <a:t> (MS 175, 1899).  {7BC 983.2}</a:t>
            </a:r>
          </a:p>
          <a:p>
            <a:pPr marL="7938" indent="0"/>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47896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Sanctuary</a:t>
            </a:r>
            <a:r>
              <a:rPr lang="sv-SE" altLang="en-US" sz="8000" b="1" dirty="0" smtClean="0">
                <a:solidFill>
                  <a:srgbClr val="6AAFE3"/>
                </a:solidFill>
                <a:latin typeface="Cabin" charset="0"/>
              </a:rPr>
              <a:t> in relation to the </a:t>
            </a:r>
            <a:r>
              <a:rPr lang="sv-SE" altLang="en-US" sz="8000" b="1" dirty="0" err="1" smtClean="0">
                <a:solidFill>
                  <a:srgbClr val="6AAFE3"/>
                </a:solidFill>
                <a:latin typeface="Cabin" charset="0"/>
              </a:rPr>
              <a:t>Plagues</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922338" lvl="0" indent="-914400">
              <a:buAutoNum type="arabicPeriod"/>
            </a:pPr>
            <a:r>
              <a:rPr lang="en-US" sz="5000" dirty="0" smtClean="0">
                <a:latin typeface="Arial" charset="0"/>
                <a:ea typeface="Arial" charset="0"/>
                <a:cs typeface="Arial" charset="0"/>
              </a:rPr>
              <a:t>Sores </a:t>
            </a:r>
            <a:r>
              <a:rPr lang="en-US" sz="5000" dirty="0">
                <a:latin typeface="Arial" charset="0"/>
                <a:ea typeface="Arial" charset="0"/>
                <a:cs typeface="Arial" charset="0"/>
              </a:rPr>
              <a:t>upon those who had the mark of the beast, and worshipped him. (</a:t>
            </a:r>
            <a:r>
              <a:rPr lang="en-US" sz="5000" dirty="0" smtClean="0">
                <a:latin typeface="Arial" charset="0"/>
                <a:ea typeface="Arial" charset="0"/>
                <a:cs typeface="Arial" charset="0"/>
              </a:rPr>
              <a:t>16:2)</a:t>
            </a:r>
            <a:r>
              <a:rPr lang="en-US" sz="5000" dirty="0">
                <a:latin typeface="Arial" charset="0"/>
                <a:ea typeface="Arial" charset="0"/>
                <a:cs typeface="Arial" charset="0"/>
              </a:rPr>
              <a:t> </a:t>
            </a:r>
            <a:r>
              <a:rPr lang="en-US" sz="5000" dirty="0" smtClean="0">
                <a:latin typeface="Arial" charset="0"/>
                <a:ea typeface="Arial" charset="0"/>
                <a:cs typeface="Arial" charset="0"/>
              </a:rPr>
              <a:t>- Ark </a:t>
            </a:r>
            <a:r>
              <a:rPr lang="en-US" sz="5000" dirty="0">
                <a:latin typeface="Arial" charset="0"/>
                <a:ea typeface="Arial" charset="0"/>
                <a:cs typeface="Arial" charset="0"/>
              </a:rPr>
              <a:t>of the </a:t>
            </a:r>
            <a:r>
              <a:rPr lang="en-US" sz="5000" dirty="0" smtClean="0">
                <a:latin typeface="Arial" charset="0"/>
                <a:ea typeface="Arial" charset="0"/>
                <a:cs typeface="Arial" charset="0"/>
              </a:rPr>
              <a:t>Covenant</a:t>
            </a:r>
            <a:endParaRPr lang="en-US" sz="5000" dirty="0">
              <a:latin typeface="Arial" charset="0"/>
              <a:ea typeface="Arial" charset="0"/>
              <a:cs typeface="Arial" charset="0"/>
            </a:endParaRPr>
          </a:p>
          <a:p>
            <a:pPr marL="922338" indent="-914400">
              <a:buAutoNum type="arabicPeriod"/>
            </a:pPr>
            <a:r>
              <a:rPr lang="en-US" sz="5000" dirty="0" smtClean="0">
                <a:latin typeface="Arial" charset="0"/>
                <a:ea typeface="Arial" charset="0"/>
                <a:cs typeface="Arial" charset="0"/>
              </a:rPr>
              <a:t>Sea </a:t>
            </a:r>
            <a:r>
              <a:rPr lang="en-US" sz="5000" dirty="0">
                <a:latin typeface="Arial" charset="0"/>
                <a:ea typeface="Arial" charset="0"/>
                <a:cs typeface="Arial" charset="0"/>
              </a:rPr>
              <a:t>became blood (</a:t>
            </a:r>
            <a:r>
              <a:rPr lang="en-US" sz="5000" dirty="0" smtClean="0">
                <a:latin typeface="Arial" charset="0"/>
                <a:ea typeface="Arial" charset="0"/>
                <a:cs typeface="Arial" charset="0"/>
              </a:rPr>
              <a:t>16:3, 1 </a:t>
            </a:r>
            <a:r>
              <a:rPr lang="en-US" sz="5000" dirty="0" err="1">
                <a:latin typeface="Arial" charset="0"/>
                <a:ea typeface="Arial" charset="0"/>
                <a:cs typeface="Arial" charset="0"/>
              </a:rPr>
              <a:t>C</a:t>
            </a:r>
            <a:r>
              <a:rPr lang="en-US" sz="5000" dirty="0" err="1" smtClean="0">
                <a:latin typeface="Arial" charset="0"/>
                <a:ea typeface="Arial" charset="0"/>
                <a:cs typeface="Arial" charset="0"/>
              </a:rPr>
              <a:t>or</a:t>
            </a:r>
            <a:r>
              <a:rPr lang="en-US" sz="5000" dirty="0" smtClean="0">
                <a:latin typeface="Arial" charset="0"/>
                <a:ea typeface="Arial" charset="0"/>
                <a:cs typeface="Arial" charset="0"/>
              </a:rPr>
              <a:t> 10:2)</a:t>
            </a:r>
            <a:r>
              <a:rPr lang="en-US" sz="5000" dirty="0">
                <a:latin typeface="Arial" charset="0"/>
                <a:ea typeface="Arial" charset="0"/>
                <a:cs typeface="Arial" charset="0"/>
              </a:rPr>
              <a:t> </a:t>
            </a:r>
            <a:r>
              <a:rPr lang="en-US" sz="5000" dirty="0" smtClean="0">
                <a:latin typeface="Arial" charset="0"/>
                <a:ea typeface="Arial" charset="0"/>
                <a:cs typeface="Arial" charset="0"/>
              </a:rPr>
              <a:t>– The laver</a:t>
            </a:r>
          </a:p>
          <a:p>
            <a:pPr marL="922338" indent="-914400">
              <a:buAutoNum type="arabicPeriod"/>
            </a:pPr>
            <a:r>
              <a:rPr lang="en-US" sz="5000" dirty="0" smtClean="0">
                <a:latin typeface="Arial" charset="0"/>
                <a:ea typeface="Arial" charset="0"/>
                <a:cs typeface="Arial" charset="0"/>
              </a:rPr>
              <a:t>Rivers </a:t>
            </a:r>
            <a:r>
              <a:rPr lang="en-US" sz="5000" dirty="0">
                <a:latin typeface="Arial" charset="0"/>
                <a:ea typeface="Arial" charset="0"/>
                <a:cs typeface="Arial" charset="0"/>
              </a:rPr>
              <a:t>and springs of water became blood. (</a:t>
            </a:r>
            <a:r>
              <a:rPr lang="en-US" sz="5000" dirty="0" smtClean="0">
                <a:latin typeface="Arial" charset="0"/>
                <a:ea typeface="Arial" charset="0"/>
                <a:cs typeface="Arial" charset="0"/>
              </a:rPr>
              <a:t>16:4-6) - Drink offering</a:t>
            </a:r>
            <a:endParaRPr lang="en-US" sz="5000" dirty="0">
              <a:latin typeface="Arial" charset="0"/>
              <a:ea typeface="Arial" charset="0"/>
              <a:cs typeface="Arial" charset="0"/>
            </a:endParaRPr>
          </a:p>
          <a:p>
            <a:pPr marL="922338" indent="-914400">
              <a:buAutoNum type="arabicPeriod"/>
            </a:pPr>
            <a:r>
              <a:rPr lang="en-US" sz="5000" dirty="0" smtClean="0">
                <a:latin typeface="Arial" charset="0"/>
                <a:ea typeface="Arial" charset="0"/>
                <a:cs typeface="Arial" charset="0"/>
              </a:rPr>
              <a:t>The </a:t>
            </a:r>
            <a:r>
              <a:rPr lang="en-US" sz="5000" dirty="0">
                <a:latin typeface="Arial" charset="0"/>
                <a:ea typeface="Arial" charset="0"/>
                <a:cs typeface="Arial" charset="0"/>
              </a:rPr>
              <a:t>sun became </a:t>
            </a:r>
            <a:r>
              <a:rPr lang="en-US" sz="5000" dirty="0" smtClean="0">
                <a:latin typeface="Arial" charset="0"/>
                <a:ea typeface="Arial" charset="0"/>
                <a:cs typeface="Arial" charset="0"/>
              </a:rPr>
              <a:t>hot </a:t>
            </a:r>
            <a:r>
              <a:rPr lang="en-US" sz="5000" dirty="0">
                <a:latin typeface="Arial" charset="0"/>
                <a:ea typeface="Arial" charset="0"/>
                <a:cs typeface="Arial" charset="0"/>
              </a:rPr>
              <a:t>like </a:t>
            </a:r>
            <a:r>
              <a:rPr lang="en-US" sz="5000" dirty="0" smtClean="0">
                <a:latin typeface="Arial" charset="0"/>
                <a:ea typeface="Arial" charset="0"/>
                <a:cs typeface="Arial" charset="0"/>
              </a:rPr>
              <a:t>fire. </a:t>
            </a:r>
            <a:r>
              <a:rPr lang="en-US" sz="5000" dirty="0">
                <a:latin typeface="Arial" charset="0"/>
                <a:ea typeface="Arial" charset="0"/>
                <a:cs typeface="Arial" charset="0"/>
              </a:rPr>
              <a:t>(</a:t>
            </a:r>
            <a:r>
              <a:rPr lang="en-US" sz="5000" dirty="0" smtClean="0">
                <a:latin typeface="Arial" charset="0"/>
                <a:ea typeface="Arial" charset="0"/>
                <a:cs typeface="Arial" charset="0"/>
              </a:rPr>
              <a:t>16:7-9) - Burnt offering</a:t>
            </a:r>
          </a:p>
          <a:p>
            <a:pPr marL="922338" indent="-914400">
              <a:buAutoNum type="arabicPeriod"/>
            </a:pPr>
            <a:r>
              <a:rPr lang="en-US" sz="5000" dirty="0" smtClean="0">
                <a:latin typeface="Arial" charset="0"/>
                <a:ea typeface="Arial" charset="0"/>
                <a:cs typeface="Arial" charset="0"/>
              </a:rPr>
              <a:t>The </a:t>
            </a:r>
            <a:r>
              <a:rPr lang="en-US" sz="5000" dirty="0">
                <a:latin typeface="Arial" charset="0"/>
                <a:ea typeface="Arial" charset="0"/>
                <a:cs typeface="Arial" charset="0"/>
              </a:rPr>
              <a:t>kingdom of the beast </a:t>
            </a:r>
            <a:r>
              <a:rPr lang="en-US" sz="5000" dirty="0" smtClean="0">
                <a:latin typeface="Arial" charset="0"/>
                <a:ea typeface="Arial" charset="0"/>
                <a:cs typeface="Arial" charset="0"/>
              </a:rPr>
              <a:t>became full </a:t>
            </a:r>
            <a:r>
              <a:rPr lang="en-US" sz="5000" dirty="0">
                <a:latin typeface="Arial" charset="0"/>
                <a:ea typeface="Arial" charset="0"/>
                <a:cs typeface="Arial" charset="0"/>
              </a:rPr>
              <a:t>of darkness. (</a:t>
            </a:r>
            <a:r>
              <a:rPr lang="en-US" sz="5000" dirty="0" smtClean="0">
                <a:latin typeface="Arial" charset="0"/>
                <a:ea typeface="Arial" charset="0"/>
                <a:cs typeface="Arial" charset="0"/>
              </a:rPr>
              <a:t>16:10-11) </a:t>
            </a:r>
            <a:br>
              <a:rPr lang="en-US" sz="5000" dirty="0" smtClean="0">
                <a:latin typeface="Arial" charset="0"/>
                <a:ea typeface="Arial" charset="0"/>
                <a:cs typeface="Arial" charset="0"/>
              </a:rPr>
            </a:br>
            <a:r>
              <a:rPr lang="en-US" sz="5000" dirty="0" smtClean="0">
                <a:latin typeface="Arial" charset="0"/>
                <a:ea typeface="Arial" charset="0"/>
                <a:cs typeface="Arial" charset="0"/>
              </a:rPr>
              <a:t>- Candlestick</a:t>
            </a:r>
            <a:r>
              <a:rPr lang="en-US" sz="5000" dirty="0">
                <a:latin typeface="Arial" charset="0"/>
                <a:ea typeface="Arial" charset="0"/>
                <a:cs typeface="Arial" charset="0"/>
              </a:rPr>
              <a:t>. </a:t>
            </a:r>
            <a:endParaRPr lang="en-US" sz="5000" dirty="0" smtClean="0">
              <a:latin typeface="Arial" charset="0"/>
              <a:ea typeface="Arial" charset="0"/>
              <a:cs typeface="Arial" charset="0"/>
            </a:endParaRPr>
          </a:p>
          <a:p>
            <a:pPr marL="922338" indent="-914400">
              <a:buAutoNum type="arabicPeriod"/>
            </a:pPr>
            <a:r>
              <a:rPr lang="en-US" sz="5000" dirty="0" smtClean="0">
                <a:latin typeface="Arial" charset="0"/>
                <a:ea typeface="Arial" charset="0"/>
                <a:cs typeface="Arial" charset="0"/>
              </a:rPr>
              <a:t>Euphrates </a:t>
            </a:r>
            <a:r>
              <a:rPr lang="en-US" sz="5000" dirty="0">
                <a:latin typeface="Arial" charset="0"/>
                <a:ea typeface="Arial" charset="0"/>
                <a:cs typeface="Arial" charset="0"/>
              </a:rPr>
              <a:t>dries up, and three unclean spirits gathers the world to battle (</a:t>
            </a:r>
            <a:r>
              <a:rPr lang="en-US" sz="5000" dirty="0" smtClean="0">
                <a:latin typeface="Arial" charset="0"/>
                <a:ea typeface="Arial" charset="0"/>
                <a:cs typeface="Arial" charset="0"/>
              </a:rPr>
              <a:t>16:12-16)</a:t>
            </a:r>
            <a:r>
              <a:rPr lang="en-US" sz="5000" dirty="0">
                <a:latin typeface="Arial" charset="0"/>
                <a:ea typeface="Arial" charset="0"/>
                <a:cs typeface="Arial" charset="0"/>
              </a:rPr>
              <a:t> </a:t>
            </a:r>
            <a:r>
              <a:rPr lang="en-US" sz="5000" dirty="0" smtClean="0">
                <a:latin typeface="Arial" charset="0"/>
                <a:ea typeface="Arial" charset="0"/>
                <a:cs typeface="Arial" charset="0"/>
              </a:rPr>
              <a:t>- Altar </a:t>
            </a:r>
            <a:r>
              <a:rPr lang="en-US" sz="5000" dirty="0">
                <a:latin typeface="Arial" charset="0"/>
                <a:ea typeface="Arial" charset="0"/>
                <a:cs typeface="Arial" charset="0"/>
              </a:rPr>
              <a:t>of </a:t>
            </a:r>
            <a:r>
              <a:rPr lang="en-US" sz="5000" dirty="0" smtClean="0">
                <a:latin typeface="Arial" charset="0"/>
                <a:ea typeface="Arial" charset="0"/>
                <a:cs typeface="Arial" charset="0"/>
              </a:rPr>
              <a:t>Incense</a:t>
            </a:r>
            <a:endParaRPr lang="en-US" sz="5000" dirty="0">
              <a:latin typeface="Arial" charset="0"/>
              <a:ea typeface="Arial" charset="0"/>
              <a:cs typeface="Arial" charset="0"/>
            </a:endParaRPr>
          </a:p>
          <a:p>
            <a:pPr marL="922338" indent="-914400">
              <a:buAutoNum type="arabicPeriod"/>
            </a:pPr>
            <a:r>
              <a:rPr lang="en-US" sz="5000" dirty="0" smtClean="0">
                <a:latin typeface="Arial" charset="0"/>
                <a:ea typeface="Arial" charset="0"/>
                <a:cs typeface="Arial" charset="0"/>
              </a:rPr>
              <a:t>Great </a:t>
            </a:r>
            <a:r>
              <a:rPr lang="en-US" sz="5000" dirty="0">
                <a:latin typeface="Arial" charset="0"/>
                <a:ea typeface="Arial" charset="0"/>
                <a:cs typeface="Arial" charset="0"/>
              </a:rPr>
              <a:t>hail fell from heaven (</a:t>
            </a:r>
            <a:r>
              <a:rPr lang="en-US" sz="5000" dirty="0" smtClean="0">
                <a:latin typeface="Arial" charset="0"/>
                <a:ea typeface="Arial" charset="0"/>
                <a:cs typeface="Arial" charset="0"/>
              </a:rPr>
              <a:t>16:17, John 6:58) - Showbread.</a:t>
            </a:r>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26729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73229" y="1042991"/>
            <a:ext cx="15739142" cy="10491551"/>
          </a:xfrm>
          <a:prstGeom prst="rect">
            <a:avLst/>
          </a:prstGeom>
        </p:spPr>
      </p:pic>
    </p:spTree>
    <p:extLst>
      <p:ext uri="{BB962C8B-B14F-4D97-AF65-F5344CB8AC3E}">
        <p14:creationId xmlns:p14="http://schemas.microsoft.com/office/powerpoint/2010/main" val="64312547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A </a:t>
            </a:r>
            <a:r>
              <a:rPr lang="sv-SE" altLang="en-US" sz="8000" b="1" dirty="0" err="1" smtClean="0">
                <a:solidFill>
                  <a:srgbClr val="6AAFE3"/>
                </a:solidFill>
                <a:latin typeface="Cabin" charset="0"/>
              </a:rPr>
              <a:t>big</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time</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trouble</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a:buFont typeface="Arial" charset="0"/>
              <a:buChar char="•"/>
            </a:pPr>
            <a:r>
              <a:rPr lang="en-US" sz="5500" dirty="0" smtClean="0">
                <a:latin typeface="Arial" charset="0"/>
                <a:ea typeface="Arial" charset="0"/>
                <a:cs typeface="Arial" charset="0"/>
              </a:rPr>
              <a:t>Daniel 12:1</a:t>
            </a:r>
          </a:p>
          <a:p>
            <a:pPr marL="693738" indent="-685800">
              <a:buFont typeface="Arial" charset="0"/>
              <a:buChar char="•"/>
            </a:pPr>
            <a:r>
              <a:rPr lang="en-US" sz="5500" dirty="0" smtClean="0">
                <a:latin typeface="Arial" charset="0"/>
                <a:ea typeface="Arial" charset="0"/>
                <a:cs typeface="Arial" charset="0"/>
              </a:rPr>
              <a:t>The Remnant accused</a:t>
            </a:r>
          </a:p>
          <a:p>
            <a:pPr marL="693738" indent="-685800">
              <a:buFont typeface="Arial" charset="0"/>
              <a:buChar char="•"/>
            </a:pPr>
            <a:r>
              <a:rPr lang="en-US" sz="5500" dirty="0" smtClean="0">
                <a:latin typeface="Arial" charset="0"/>
                <a:ea typeface="Arial" charset="0"/>
                <a:cs typeface="Arial" charset="0"/>
              </a:rPr>
              <a:t>Revelation 15</a:t>
            </a:r>
            <a:endParaRPr lang="en-US" sz="5500" dirty="0">
              <a:latin typeface="Arial" charset="0"/>
              <a:ea typeface="Arial" charset="0"/>
              <a:cs typeface="Arial" charset="0"/>
            </a:endParaRPr>
          </a:p>
          <a:p>
            <a:pPr marL="693738" indent="-685800">
              <a:buFont typeface="Arial" charset="0"/>
              <a:buChar char="•"/>
            </a:pPr>
            <a:r>
              <a:rPr lang="en-US" sz="5500" dirty="0" smtClean="0">
                <a:latin typeface="Arial" charset="0"/>
                <a:ea typeface="Arial" charset="0"/>
                <a:cs typeface="Arial" charset="0"/>
              </a:rPr>
              <a:t>The Song of Moses</a:t>
            </a:r>
          </a:p>
          <a:p>
            <a:pPr marL="693738" indent="-685800">
              <a:buFont typeface="Arial" charset="0"/>
              <a:buChar char="•"/>
            </a:pPr>
            <a:r>
              <a:rPr lang="en-US" sz="5500" dirty="0" smtClean="0">
                <a:latin typeface="Arial" charset="0"/>
                <a:ea typeface="Arial" charset="0"/>
                <a:cs typeface="Arial" charset="0"/>
              </a:rPr>
              <a:t>The Work in the Sanctuary</a:t>
            </a:r>
            <a:r>
              <a:rPr lang="en-US" sz="5500" dirty="0">
                <a:latin typeface="Arial" charset="0"/>
                <a:ea typeface="Arial" charset="0"/>
                <a:cs typeface="Arial" charset="0"/>
              </a:rPr>
              <a:t> </a:t>
            </a:r>
            <a:r>
              <a:rPr lang="en-US" sz="5500" dirty="0" smtClean="0">
                <a:latin typeface="Arial" charset="0"/>
                <a:ea typeface="Arial" charset="0"/>
                <a:cs typeface="Arial" charset="0"/>
              </a:rPr>
              <a:t/>
            </a:r>
            <a:br>
              <a:rPr lang="en-US" sz="5500" dirty="0" smtClean="0">
                <a:latin typeface="Arial" charset="0"/>
                <a:ea typeface="Arial" charset="0"/>
                <a:cs typeface="Arial" charset="0"/>
              </a:rPr>
            </a:br>
            <a:r>
              <a:rPr lang="en-US" sz="5500" dirty="0" smtClean="0">
                <a:latin typeface="Arial" charset="0"/>
                <a:ea typeface="Arial" charset="0"/>
                <a:cs typeface="Arial" charset="0"/>
              </a:rPr>
              <a:t>(EW 280, Rev 22:11)</a:t>
            </a:r>
          </a:p>
          <a:p>
            <a:pPr marL="693738" indent="-685800">
              <a:buFont typeface="Arial" charset="0"/>
              <a:buChar char="•"/>
            </a:pPr>
            <a:r>
              <a:rPr lang="en-US" sz="5500" dirty="0" smtClean="0">
                <a:latin typeface="Arial" charset="0"/>
                <a:ea typeface="Arial" charset="0"/>
                <a:cs typeface="Arial" charset="0"/>
              </a:rPr>
              <a:t>Revelation 16</a:t>
            </a:r>
          </a:p>
          <a:p>
            <a:pPr marL="1716088" lvl="1" indent="-685800">
              <a:buFont typeface="Arial" charset="0"/>
              <a:buChar char="•"/>
            </a:pPr>
            <a:r>
              <a:rPr lang="en-US" sz="5500" dirty="0" smtClean="0">
                <a:latin typeface="Arial" charset="0"/>
                <a:ea typeface="Arial" charset="0"/>
                <a:cs typeface="Arial" charset="0"/>
              </a:rPr>
              <a:t>7</a:t>
            </a:r>
          </a:p>
          <a:p>
            <a:pPr marL="1716088" lvl="1" indent="-685800">
              <a:buFont typeface="Arial" charset="0"/>
              <a:buChar char="•"/>
            </a:pPr>
            <a:r>
              <a:rPr lang="en-US" sz="5500" dirty="0" smtClean="0">
                <a:latin typeface="Arial" charset="0"/>
                <a:ea typeface="Arial" charset="0"/>
                <a:cs typeface="Arial" charset="0"/>
              </a:rPr>
              <a:t>Are the plagues symbolic?</a:t>
            </a:r>
            <a:endParaRPr lang="en-US" sz="55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941041" y="3867898"/>
            <a:ext cx="8403293" cy="6302470"/>
          </a:xfrm>
          <a:prstGeom prst="rect">
            <a:avLst/>
          </a:prstGeom>
        </p:spPr>
      </p:pic>
    </p:spTree>
    <p:extLst>
      <p:ext uri="{BB962C8B-B14F-4D97-AF65-F5344CB8AC3E}">
        <p14:creationId xmlns:p14="http://schemas.microsoft.com/office/powerpoint/2010/main" val="72808398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first</a:t>
            </a:r>
            <a:r>
              <a:rPr lang="sv-SE" altLang="en-US" sz="8000" b="1" dirty="0" smtClean="0">
                <a:solidFill>
                  <a:srgbClr val="6AAFE3"/>
                </a:solidFill>
                <a:latin typeface="Cabin" charset="0"/>
              </a:rPr>
              <a:t> </a:t>
            </a:r>
            <a:r>
              <a:rPr lang="sv-SE" altLang="en-US" sz="8000" b="1" dirty="0">
                <a:solidFill>
                  <a:srgbClr val="6AAFE3"/>
                </a:solidFill>
                <a:latin typeface="Cabin" charset="0"/>
              </a:rPr>
              <a:t>T</a:t>
            </a:r>
            <a:r>
              <a:rPr lang="sv-SE" altLang="en-US" sz="8000" b="1" dirty="0" smtClean="0">
                <a:solidFill>
                  <a:srgbClr val="6AAFE3"/>
                </a:solidFill>
                <a:latin typeface="Cabin" charset="0"/>
              </a:rPr>
              <a:t>hree </a:t>
            </a:r>
            <a:r>
              <a:rPr lang="sv-SE" altLang="en-US" sz="8000" b="1" dirty="0" err="1" smtClean="0">
                <a:solidFill>
                  <a:srgbClr val="6AAFE3"/>
                </a:solidFill>
                <a:latin typeface="Cabin" charset="0"/>
              </a:rPr>
              <a:t>Plagues</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a:buFont typeface="Arial" charset="0"/>
              <a:buChar char="•"/>
            </a:pPr>
            <a:r>
              <a:rPr lang="en-US" sz="5300" dirty="0" smtClean="0">
                <a:latin typeface="Arial" charset="0"/>
                <a:ea typeface="Arial" charset="0"/>
                <a:cs typeface="Arial" charset="0"/>
              </a:rPr>
              <a:t>Two groups</a:t>
            </a:r>
          </a:p>
          <a:p>
            <a:pPr marL="693738" indent="-685800">
              <a:buFont typeface="Arial" charset="0"/>
              <a:buChar char="•"/>
            </a:pPr>
            <a:r>
              <a:rPr lang="en-US" sz="5300" dirty="0" smtClean="0">
                <a:latin typeface="Arial" charset="0"/>
                <a:ea typeface="Arial" charset="0"/>
                <a:cs typeface="Arial" charset="0"/>
              </a:rPr>
              <a:t>Romans 14:11, Philippians 2:10</a:t>
            </a:r>
          </a:p>
          <a:p>
            <a:pPr marL="693738" indent="-685800">
              <a:buFont typeface="Arial" charset="0"/>
              <a:buChar char="•"/>
            </a:pPr>
            <a:r>
              <a:rPr lang="en-US" sz="5300" dirty="0" smtClean="0">
                <a:latin typeface="Arial" charset="0"/>
                <a:ea typeface="Arial" charset="0"/>
                <a:cs typeface="Arial" charset="0"/>
              </a:rPr>
              <a:t>The Difference</a:t>
            </a:r>
          </a:p>
          <a:p>
            <a:pPr marL="7938" indent="0"/>
            <a:endParaRPr lang="en-US" sz="5300" dirty="0">
              <a:latin typeface="Arial" charset="0"/>
              <a:ea typeface="Arial" charset="0"/>
              <a:cs typeface="Arial" charset="0"/>
            </a:endParaRPr>
          </a:p>
          <a:p>
            <a:pPr marL="7938" indent="0"/>
            <a:r>
              <a:rPr lang="en-US" sz="5300" b="1" dirty="0" smtClean="0">
                <a:solidFill>
                  <a:srgbClr val="FAE580"/>
                </a:solidFill>
                <a:latin typeface="Arial" charset="0"/>
                <a:ea typeface="Arial" charset="0"/>
                <a:cs typeface="Arial" charset="0"/>
              </a:rPr>
              <a:t>1</a:t>
            </a:r>
            <a:r>
              <a:rPr lang="en-US" sz="5300" b="1" baseline="30000" dirty="0" smtClean="0">
                <a:solidFill>
                  <a:srgbClr val="FAE580"/>
                </a:solidFill>
                <a:latin typeface="Arial" charset="0"/>
                <a:ea typeface="Arial" charset="0"/>
                <a:cs typeface="Arial" charset="0"/>
              </a:rPr>
              <a:t>st</a:t>
            </a:r>
            <a:r>
              <a:rPr lang="en-US" sz="5300" b="1" dirty="0" smtClean="0">
                <a:solidFill>
                  <a:srgbClr val="FAE580"/>
                </a:solidFill>
                <a:latin typeface="Arial" charset="0"/>
                <a:ea typeface="Arial" charset="0"/>
                <a:cs typeface="Arial" charset="0"/>
              </a:rPr>
              <a:t> Plague – Wounds</a:t>
            </a:r>
          </a:p>
          <a:p>
            <a:pPr marL="7938" indent="0"/>
            <a:r>
              <a:rPr lang="en-US" sz="5300" dirty="0" smtClean="0">
                <a:latin typeface="Arial" charset="0"/>
                <a:ea typeface="Arial" charset="0"/>
                <a:cs typeface="Arial" charset="0"/>
              </a:rPr>
              <a:t>Not universal (GC 628)</a:t>
            </a:r>
            <a:endParaRPr lang="en-US" sz="5300" b="1" dirty="0" smtClean="0">
              <a:latin typeface="Arial" charset="0"/>
              <a:ea typeface="Arial" charset="0"/>
              <a:cs typeface="Arial" charset="0"/>
            </a:endParaRPr>
          </a:p>
          <a:p>
            <a:pPr marL="7938" indent="0"/>
            <a:r>
              <a:rPr lang="en-US" sz="5300" b="1" dirty="0" smtClean="0">
                <a:solidFill>
                  <a:srgbClr val="FAE580"/>
                </a:solidFill>
                <a:latin typeface="Arial" charset="0"/>
                <a:ea typeface="Arial" charset="0"/>
                <a:cs typeface="Arial" charset="0"/>
              </a:rPr>
              <a:t>2</a:t>
            </a:r>
            <a:r>
              <a:rPr lang="en-US" sz="5300" b="1" baseline="30000" dirty="0" smtClean="0">
                <a:solidFill>
                  <a:srgbClr val="FAE580"/>
                </a:solidFill>
                <a:latin typeface="Arial" charset="0"/>
                <a:ea typeface="Arial" charset="0"/>
                <a:cs typeface="Arial" charset="0"/>
              </a:rPr>
              <a:t>nd</a:t>
            </a:r>
            <a:r>
              <a:rPr lang="en-US" sz="5300" b="1" dirty="0" smtClean="0">
                <a:solidFill>
                  <a:srgbClr val="FAE580"/>
                </a:solidFill>
                <a:latin typeface="Arial" charset="0"/>
                <a:ea typeface="Arial" charset="0"/>
                <a:cs typeface="Arial" charset="0"/>
              </a:rPr>
              <a:t> Plague – Sea as blood</a:t>
            </a:r>
          </a:p>
          <a:p>
            <a:pPr marL="7938" indent="0"/>
            <a:r>
              <a:rPr lang="en-US" sz="5300" b="1" dirty="0" smtClean="0">
                <a:solidFill>
                  <a:srgbClr val="FAE580"/>
                </a:solidFill>
                <a:latin typeface="Arial" charset="0"/>
                <a:ea typeface="Arial" charset="0"/>
                <a:cs typeface="Arial" charset="0"/>
              </a:rPr>
              <a:t>3</a:t>
            </a:r>
            <a:r>
              <a:rPr lang="en-US" sz="5300" b="1" baseline="30000" dirty="0" smtClean="0">
                <a:solidFill>
                  <a:srgbClr val="FAE580"/>
                </a:solidFill>
                <a:latin typeface="Arial" charset="0"/>
                <a:ea typeface="Arial" charset="0"/>
                <a:cs typeface="Arial" charset="0"/>
              </a:rPr>
              <a:t>rd</a:t>
            </a:r>
            <a:r>
              <a:rPr lang="en-US" sz="5300" b="1" dirty="0" smtClean="0">
                <a:solidFill>
                  <a:srgbClr val="FAE580"/>
                </a:solidFill>
                <a:latin typeface="Arial" charset="0"/>
                <a:ea typeface="Arial" charset="0"/>
                <a:cs typeface="Arial" charset="0"/>
              </a:rPr>
              <a:t> Plague – Rivers and fountains of waters became blood</a:t>
            </a:r>
          </a:p>
          <a:p>
            <a:pPr marL="7938" indent="0"/>
            <a:r>
              <a:rPr lang="en-US" sz="5300" dirty="0" smtClean="0">
                <a:latin typeface="Arial" charset="0"/>
                <a:ea typeface="Arial" charset="0"/>
                <a:cs typeface="Arial" charset="0"/>
              </a:rPr>
              <a:t>Exodus 7:19,21,24</a:t>
            </a:r>
          </a:p>
          <a:p>
            <a:pPr marL="7938" indent="0"/>
            <a:r>
              <a:rPr lang="en-US" sz="5300" dirty="0" smtClean="0">
                <a:latin typeface="Arial" charset="0"/>
                <a:ea typeface="Arial" charset="0"/>
                <a:cs typeface="Arial" charset="0"/>
              </a:rPr>
              <a:t>Statement of defense</a:t>
            </a:r>
          </a:p>
          <a:p>
            <a:pPr marL="7938" indent="0"/>
            <a:endParaRPr lang="en-US" sz="53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375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Plagues</a:t>
            </a:r>
            <a:r>
              <a:rPr lang="sv-SE" altLang="en-US" sz="8000" b="1" dirty="0" smtClean="0">
                <a:solidFill>
                  <a:srgbClr val="6AAFE3"/>
                </a:solidFill>
                <a:latin typeface="Cabin" charset="0"/>
              </a:rPr>
              <a:t> 4-5</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a:r>
              <a:rPr lang="en-US" sz="6000" b="1" dirty="0" smtClean="0">
                <a:solidFill>
                  <a:srgbClr val="FAE580"/>
                </a:solidFill>
                <a:latin typeface="Arial" charset="0"/>
                <a:ea typeface="Arial" charset="0"/>
                <a:cs typeface="Arial" charset="0"/>
              </a:rPr>
              <a:t>4</a:t>
            </a:r>
            <a:r>
              <a:rPr lang="en-US" sz="6000" b="1" baseline="30000" dirty="0" smtClean="0">
                <a:solidFill>
                  <a:srgbClr val="FAE580"/>
                </a:solidFill>
                <a:latin typeface="Arial" charset="0"/>
                <a:ea typeface="Arial" charset="0"/>
                <a:cs typeface="Arial" charset="0"/>
              </a:rPr>
              <a:t>th</a:t>
            </a:r>
            <a:r>
              <a:rPr lang="en-US" sz="6000" b="1" dirty="0" smtClean="0">
                <a:solidFill>
                  <a:srgbClr val="FAE580"/>
                </a:solidFill>
                <a:latin typeface="Arial" charset="0"/>
                <a:ea typeface="Arial" charset="0"/>
                <a:cs typeface="Arial" charset="0"/>
              </a:rPr>
              <a:t> Plague – Heat and drought</a:t>
            </a:r>
          </a:p>
          <a:p>
            <a:pPr marL="693738" indent="-685800">
              <a:buFont typeface="Arial" charset="0"/>
              <a:buChar char="•"/>
            </a:pPr>
            <a:r>
              <a:rPr lang="en-US" sz="6000" dirty="0" smtClean="0">
                <a:latin typeface="Arial" charset="0"/>
                <a:ea typeface="Arial" charset="0"/>
                <a:cs typeface="Arial" charset="0"/>
              </a:rPr>
              <a:t>Amos 8:11-12</a:t>
            </a:r>
          </a:p>
          <a:p>
            <a:pPr marL="693738" indent="-685800">
              <a:buFont typeface="Arial" charset="0"/>
              <a:buChar char="•"/>
            </a:pPr>
            <a:r>
              <a:rPr lang="en-US" sz="6000" dirty="0" smtClean="0">
                <a:latin typeface="Arial" charset="0"/>
                <a:ea typeface="Arial" charset="0"/>
                <a:cs typeface="Arial" charset="0"/>
              </a:rPr>
              <a:t>An important observation</a:t>
            </a:r>
          </a:p>
          <a:p>
            <a:pPr marL="693738" indent="-685800">
              <a:buFont typeface="Arial" charset="0"/>
              <a:buChar char="•"/>
            </a:pPr>
            <a:r>
              <a:rPr lang="en-US" sz="6000" dirty="0" smtClean="0">
                <a:latin typeface="Arial" charset="0"/>
                <a:ea typeface="Arial" charset="0"/>
                <a:cs typeface="Arial" charset="0"/>
              </a:rPr>
              <a:t>What is the result of the judgments? Isaiah 26:9-10</a:t>
            </a:r>
          </a:p>
          <a:p>
            <a:pPr marL="7938" indent="0"/>
            <a:r>
              <a:rPr lang="en-US" sz="6000" b="1" dirty="0" smtClean="0">
                <a:solidFill>
                  <a:srgbClr val="FAE580"/>
                </a:solidFill>
                <a:latin typeface="Arial" charset="0"/>
                <a:ea typeface="Arial" charset="0"/>
                <a:cs typeface="Arial" charset="0"/>
              </a:rPr>
              <a:t>5</a:t>
            </a:r>
            <a:r>
              <a:rPr lang="en-US" sz="6000" b="1" baseline="30000" dirty="0" smtClean="0">
                <a:solidFill>
                  <a:srgbClr val="FAE580"/>
                </a:solidFill>
                <a:latin typeface="Arial" charset="0"/>
                <a:ea typeface="Arial" charset="0"/>
                <a:cs typeface="Arial" charset="0"/>
              </a:rPr>
              <a:t>th</a:t>
            </a:r>
            <a:r>
              <a:rPr lang="en-US" sz="6000" b="1" dirty="0" smtClean="0">
                <a:solidFill>
                  <a:srgbClr val="FAE580"/>
                </a:solidFill>
                <a:latin typeface="Arial" charset="0"/>
                <a:ea typeface="Arial" charset="0"/>
                <a:cs typeface="Arial" charset="0"/>
              </a:rPr>
              <a:t> Plague – darkness</a:t>
            </a:r>
          </a:p>
          <a:p>
            <a:pPr marL="693738" indent="-685800">
              <a:buFont typeface="Arial" charset="0"/>
              <a:buChar char="•"/>
            </a:pPr>
            <a:r>
              <a:rPr lang="en-US" sz="6000" dirty="0" smtClean="0">
                <a:latin typeface="Arial" charset="0"/>
                <a:ea typeface="Arial" charset="0"/>
                <a:cs typeface="Arial" charset="0"/>
              </a:rPr>
              <a:t>A confirmation</a:t>
            </a:r>
          </a:p>
          <a:p>
            <a:pPr marL="7938" indent="0"/>
            <a:endParaRPr lang="en-US" sz="6000" dirty="0" smtClean="0">
              <a:latin typeface="Arial" charset="0"/>
              <a:ea typeface="Arial" charset="0"/>
              <a:cs typeface="Arial" charset="0"/>
            </a:endParaRPr>
          </a:p>
          <a:p>
            <a:pPr marL="7938" indent="0"/>
            <a:endParaRPr lang="en-US" sz="6000" dirty="0" smtClean="0">
              <a:latin typeface="Arial" charset="0"/>
              <a:ea typeface="Arial" charset="0"/>
              <a:cs typeface="Arial" charset="0"/>
            </a:endParaRPr>
          </a:p>
          <a:p>
            <a:pPr marL="7938" indent="0"/>
            <a:endParaRPr lang="en-US" sz="6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76064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6th </a:t>
            </a:r>
            <a:r>
              <a:rPr lang="sv-SE" altLang="en-US" sz="8000" b="1" dirty="0" err="1" smtClean="0">
                <a:solidFill>
                  <a:srgbClr val="6AAFE3"/>
                </a:solidFill>
                <a:latin typeface="Cabin" charset="0"/>
              </a:rPr>
              <a:t>Plague</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a:r>
              <a:rPr lang="en-US" sz="6000" dirty="0" smtClean="0">
                <a:latin typeface="Arial" charset="0"/>
                <a:ea typeface="Arial" charset="0"/>
                <a:cs typeface="Arial" charset="0"/>
              </a:rPr>
              <a:t>1</a:t>
            </a:r>
            <a:r>
              <a:rPr lang="en-US" sz="6000" baseline="30000" dirty="0" smtClean="0">
                <a:latin typeface="Arial" charset="0"/>
                <a:ea typeface="Arial" charset="0"/>
                <a:cs typeface="Arial" charset="0"/>
              </a:rPr>
              <a:t>st</a:t>
            </a:r>
            <a:r>
              <a:rPr lang="en-US" sz="6000" dirty="0" smtClean="0">
                <a:latin typeface="Arial" charset="0"/>
                <a:ea typeface="Arial" charset="0"/>
                <a:cs typeface="Arial" charset="0"/>
              </a:rPr>
              <a:t> interpretation – Political/military conflict</a:t>
            </a:r>
          </a:p>
          <a:p>
            <a:pPr marL="865188" indent="-857250">
              <a:buFont typeface="Arial" charset="0"/>
              <a:buChar char="•"/>
            </a:pPr>
            <a:r>
              <a:rPr lang="en-US" sz="6000" dirty="0" smtClean="0">
                <a:latin typeface="Arial" charset="0"/>
                <a:ea typeface="Arial" charset="0"/>
                <a:cs typeface="Arial" charset="0"/>
              </a:rPr>
              <a:t>Literal</a:t>
            </a:r>
          </a:p>
          <a:p>
            <a:pPr marL="7938" indent="0"/>
            <a:r>
              <a:rPr lang="en-US" sz="6000" dirty="0" smtClean="0">
                <a:latin typeface="Arial" charset="0"/>
                <a:ea typeface="Arial" charset="0"/>
                <a:cs typeface="Arial" charset="0"/>
              </a:rPr>
              <a:t>2</a:t>
            </a:r>
            <a:r>
              <a:rPr lang="en-US" sz="6000" baseline="30000" dirty="0" smtClean="0">
                <a:latin typeface="Arial" charset="0"/>
                <a:ea typeface="Arial" charset="0"/>
                <a:cs typeface="Arial" charset="0"/>
              </a:rPr>
              <a:t>nd</a:t>
            </a:r>
            <a:r>
              <a:rPr lang="en-US" sz="6000" dirty="0" smtClean="0">
                <a:latin typeface="Arial" charset="0"/>
                <a:ea typeface="Arial" charset="0"/>
                <a:cs typeface="Arial" charset="0"/>
              </a:rPr>
              <a:t> interpretation – Religious conflict</a:t>
            </a:r>
          </a:p>
          <a:p>
            <a:pPr marL="865188" indent="-857250">
              <a:buFont typeface="Arial" charset="0"/>
              <a:buChar char="•"/>
            </a:pPr>
            <a:r>
              <a:rPr lang="en-US" sz="6000" dirty="0" smtClean="0">
                <a:latin typeface="Arial" charset="0"/>
                <a:ea typeface="Arial" charset="0"/>
                <a:cs typeface="Arial" charset="0"/>
              </a:rPr>
              <a:t>Symbolical</a:t>
            </a:r>
          </a:p>
          <a:p>
            <a:pPr marL="865188" indent="-857250">
              <a:buFont typeface="Arial" charset="0"/>
              <a:buChar char="•"/>
            </a:pPr>
            <a:r>
              <a:rPr lang="en-US" sz="6000" dirty="0" smtClean="0">
                <a:latin typeface="Arial" charset="0"/>
                <a:ea typeface="Arial" charset="0"/>
                <a:cs typeface="Arial" charset="0"/>
              </a:rPr>
              <a:t>Withdrawal of support from Babylon /Rev 16:18-19, 17:15-18</a:t>
            </a:r>
          </a:p>
          <a:p>
            <a:pPr marL="7938" indent="0"/>
            <a:endParaRPr lang="en-US" sz="6000" dirty="0" smtClean="0">
              <a:latin typeface="Arial" charset="0"/>
              <a:ea typeface="Arial" charset="0"/>
              <a:cs typeface="Arial" charset="0"/>
            </a:endParaRPr>
          </a:p>
          <a:p>
            <a:pPr marL="7938" indent="0"/>
            <a:endParaRPr lang="en-US" sz="6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04297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Three </a:t>
            </a:r>
            <a:r>
              <a:rPr lang="sv-SE" altLang="en-US" sz="8000" b="1" dirty="0" err="1">
                <a:solidFill>
                  <a:srgbClr val="6AAFE3"/>
                </a:solidFill>
                <a:latin typeface="Cabin" charset="0"/>
              </a:rPr>
              <a:t>U</a:t>
            </a:r>
            <a:r>
              <a:rPr lang="sv-SE" altLang="en-US" sz="8000" b="1" dirty="0" err="1" smtClean="0">
                <a:solidFill>
                  <a:srgbClr val="6AAFE3"/>
                </a:solidFill>
                <a:latin typeface="Cabin" charset="0"/>
              </a:rPr>
              <a:t>nclean</a:t>
            </a:r>
            <a:r>
              <a:rPr lang="sv-SE" altLang="en-US" sz="8000" b="1" dirty="0" smtClean="0">
                <a:solidFill>
                  <a:srgbClr val="6AAFE3"/>
                </a:solidFill>
                <a:latin typeface="Cabin" charset="0"/>
              </a:rPr>
              <a:t> </a:t>
            </a:r>
            <a:r>
              <a:rPr lang="sv-SE" altLang="en-US" sz="8000" b="1" dirty="0" err="1">
                <a:solidFill>
                  <a:srgbClr val="6AAFE3"/>
                </a:solidFill>
                <a:latin typeface="Cabin" charset="0"/>
              </a:rPr>
              <a:t>S</a:t>
            </a:r>
            <a:r>
              <a:rPr lang="sv-SE" altLang="en-US" sz="8000" b="1" dirty="0" err="1" smtClean="0">
                <a:solidFill>
                  <a:srgbClr val="6AAFE3"/>
                </a:solidFill>
                <a:latin typeface="Cabin" charset="0"/>
              </a:rPr>
              <a:t>pirits</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a:r>
              <a:rPr lang="en-US" sz="5500" dirty="0">
                <a:latin typeface="Arial" charset="0"/>
                <a:ea typeface="Arial" charset="0"/>
                <a:cs typeface="Arial" charset="0"/>
              </a:rPr>
              <a:t>“Through the two great errors, the immortality of the soul and Sunday sacredness, Satan will bring the people under his deceptions. While the former lays the foundation of spiritualism, the latter creates a bond of sympathy with </a:t>
            </a:r>
            <a:r>
              <a:rPr lang="en-US" sz="5500" b="1" dirty="0">
                <a:solidFill>
                  <a:srgbClr val="FAE580"/>
                </a:solidFill>
                <a:latin typeface="Arial" charset="0"/>
                <a:ea typeface="Arial" charset="0"/>
                <a:cs typeface="Arial" charset="0"/>
              </a:rPr>
              <a:t>Rome</a:t>
            </a:r>
            <a:r>
              <a:rPr lang="en-US" sz="5500" b="1" dirty="0">
                <a:latin typeface="Arial" charset="0"/>
                <a:ea typeface="Arial" charset="0"/>
                <a:cs typeface="Arial" charset="0"/>
              </a:rPr>
              <a:t>.</a:t>
            </a:r>
            <a:r>
              <a:rPr lang="en-US" sz="5500" dirty="0">
                <a:latin typeface="Arial" charset="0"/>
                <a:ea typeface="Arial" charset="0"/>
                <a:cs typeface="Arial" charset="0"/>
              </a:rPr>
              <a:t> The </a:t>
            </a:r>
            <a:r>
              <a:rPr lang="en-US" sz="5500" b="1" dirty="0">
                <a:solidFill>
                  <a:srgbClr val="FAE580"/>
                </a:solidFill>
                <a:latin typeface="Arial" charset="0"/>
                <a:ea typeface="Arial" charset="0"/>
                <a:cs typeface="Arial" charset="0"/>
              </a:rPr>
              <a:t>Protestants</a:t>
            </a:r>
            <a:r>
              <a:rPr lang="en-US" sz="5500" dirty="0">
                <a:solidFill>
                  <a:srgbClr val="FAE580"/>
                </a:solidFill>
                <a:latin typeface="Arial" charset="0"/>
                <a:ea typeface="Arial" charset="0"/>
                <a:cs typeface="Arial" charset="0"/>
              </a:rPr>
              <a:t> </a:t>
            </a:r>
            <a:r>
              <a:rPr lang="en-US" sz="5500" dirty="0">
                <a:latin typeface="Arial" charset="0"/>
                <a:ea typeface="Arial" charset="0"/>
                <a:cs typeface="Arial" charset="0"/>
              </a:rPr>
              <a:t>of the United States will be foremost in stretching their hands across the gulf to grasp the hand of </a:t>
            </a:r>
            <a:r>
              <a:rPr lang="en-US" sz="5500" b="1" dirty="0">
                <a:solidFill>
                  <a:srgbClr val="FAE580"/>
                </a:solidFill>
                <a:latin typeface="Arial" charset="0"/>
                <a:ea typeface="Arial" charset="0"/>
                <a:cs typeface="Arial" charset="0"/>
              </a:rPr>
              <a:t>spiritualism</a:t>
            </a:r>
            <a:r>
              <a:rPr lang="en-US" sz="5500" dirty="0">
                <a:latin typeface="Arial" charset="0"/>
                <a:ea typeface="Arial" charset="0"/>
                <a:cs typeface="Arial" charset="0"/>
              </a:rPr>
              <a:t>; they will reach over the abyss to clasp hands with </a:t>
            </a:r>
            <a:r>
              <a:rPr lang="en-US" sz="5500" dirty="0">
                <a:solidFill>
                  <a:srgbClr val="FAE580"/>
                </a:solidFill>
                <a:latin typeface="Arial" charset="0"/>
                <a:ea typeface="Arial" charset="0"/>
                <a:cs typeface="Arial" charset="0"/>
              </a:rPr>
              <a:t>the </a:t>
            </a:r>
            <a:r>
              <a:rPr lang="en-US" sz="5500" b="1" dirty="0">
                <a:solidFill>
                  <a:srgbClr val="FAE580"/>
                </a:solidFill>
                <a:latin typeface="Arial" charset="0"/>
                <a:ea typeface="Arial" charset="0"/>
                <a:cs typeface="Arial" charset="0"/>
              </a:rPr>
              <a:t>Roman power</a:t>
            </a:r>
            <a:r>
              <a:rPr lang="en-US" sz="5500" dirty="0">
                <a:latin typeface="Arial" charset="0"/>
                <a:ea typeface="Arial" charset="0"/>
                <a:cs typeface="Arial" charset="0"/>
              </a:rPr>
              <a:t>; and under the influence of this </a:t>
            </a:r>
            <a:r>
              <a:rPr lang="en-US" sz="5500" b="1" dirty="0">
                <a:solidFill>
                  <a:srgbClr val="FAE580"/>
                </a:solidFill>
                <a:latin typeface="Arial" charset="0"/>
                <a:ea typeface="Arial" charset="0"/>
                <a:cs typeface="Arial" charset="0"/>
              </a:rPr>
              <a:t>threefold union</a:t>
            </a:r>
            <a:r>
              <a:rPr lang="en-US" sz="5500" dirty="0">
                <a:latin typeface="Arial" charset="0"/>
                <a:ea typeface="Arial" charset="0"/>
                <a:cs typeface="Arial" charset="0"/>
              </a:rPr>
              <a:t>, this country will follow in the steps of Rome in trampling on the rights of conscience.  {GC 588.1}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71554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Similarities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between</a:t>
            </a:r>
            <a:r>
              <a:rPr lang="sv-SE" altLang="en-US" sz="8000" b="1" dirty="0" smtClean="0">
                <a:solidFill>
                  <a:srgbClr val="6AAFE3"/>
                </a:solidFill>
                <a:latin typeface="Cabin" charset="0"/>
              </a:rPr>
              <a:t> the </a:t>
            </a:r>
            <a:r>
              <a:rPr lang="sv-SE" altLang="en-US" sz="8000" b="1" dirty="0" err="1" smtClean="0">
                <a:solidFill>
                  <a:srgbClr val="6AAFE3"/>
                </a:solidFill>
                <a:latin typeface="Cabin" charset="0"/>
              </a:rPr>
              <a:t>two</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views</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3700" dirty="0">
                <a:latin typeface="Arial" charset="0"/>
                <a:ea typeface="Arial" charset="0"/>
                <a:cs typeface="Arial" charset="0"/>
              </a:rPr>
              <a:t>1. That it is the last great battle of earth’s history and that it is still future.</a:t>
            </a:r>
          </a:p>
          <a:p>
            <a:r>
              <a:rPr lang="en-US" sz="3700" dirty="0">
                <a:latin typeface="Arial" charset="0"/>
                <a:ea typeface="Arial" charset="0"/>
                <a:cs typeface="Arial" charset="0"/>
              </a:rPr>
              <a:t>2. That it is “the battle of that great day of God” (v. 14).</a:t>
            </a:r>
          </a:p>
          <a:p>
            <a:r>
              <a:rPr lang="en-US" sz="3700" dirty="0">
                <a:latin typeface="Arial" charset="0"/>
                <a:ea typeface="Arial" charset="0"/>
                <a:cs typeface="Arial" charset="0"/>
              </a:rPr>
              <a:t>3. That “the great river Euphrates” is symbolic of human beings. (Rev 17:15)</a:t>
            </a:r>
          </a:p>
          <a:p>
            <a:r>
              <a:rPr lang="en-US" sz="3700" dirty="0">
                <a:latin typeface="Arial" charset="0"/>
                <a:ea typeface="Arial" charset="0"/>
                <a:cs typeface="Arial" charset="0"/>
              </a:rPr>
              <a:t>4. That the three “unclean spirits” (v. 13) represent the papacy, apostate Protestantism, and </a:t>
            </a:r>
            <a:r>
              <a:rPr lang="en-US" sz="3700" dirty="0" err="1">
                <a:latin typeface="Arial" charset="0"/>
                <a:ea typeface="Arial" charset="0"/>
                <a:cs typeface="Arial" charset="0"/>
              </a:rPr>
              <a:t>spiritism</a:t>
            </a:r>
            <a:r>
              <a:rPr lang="en-US" sz="3700" dirty="0">
                <a:latin typeface="Arial" charset="0"/>
                <a:ea typeface="Arial" charset="0"/>
                <a:cs typeface="Arial" charset="0"/>
              </a:rPr>
              <a:t> (or paganism).</a:t>
            </a:r>
          </a:p>
          <a:p>
            <a:r>
              <a:rPr lang="en-US" sz="3700" dirty="0">
                <a:latin typeface="Arial" charset="0"/>
                <a:ea typeface="Arial" charset="0"/>
                <a:cs typeface="Arial" charset="0"/>
              </a:rPr>
              <a:t>5. That these three “spirits” constitute the agencies that will summon the nations to battle.</a:t>
            </a:r>
          </a:p>
          <a:p>
            <a:r>
              <a:rPr lang="en-US" sz="3700" dirty="0">
                <a:latin typeface="Arial" charset="0"/>
                <a:ea typeface="Arial" charset="0"/>
                <a:cs typeface="Arial" charset="0"/>
              </a:rPr>
              <a:t>6. That the gathering agencies—“three unclean spirits”—are religious in nature and that the forces gathered are political and military.</a:t>
            </a:r>
          </a:p>
          <a:p>
            <a:r>
              <a:rPr lang="en-US" sz="3700" dirty="0">
                <a:latin typeface="Arial" charset="0"/>
                <a:ea typeface="Arial" charset="0"/>
                <a:cs typeface="Arial" charset="0"/>
              </a:rPr>
              <a:t>7. That preparations for the battle take place under the sixth plague, but that the battle itself is fought under the seventh plague.</a:t>
            </a:r>
          </a:p>
          <a:p>
            <a:r>
              <a:rPr lang="en-US" sz="3700" dirty="0">
                <a:latin typeface="Arial" charset="0"/>
                <a:ea typeface="Arial" charset="0"/>
                <a:cs typeface="Arial" charset="0"/>
              </a:rPr>
              <a:t>8. That in one phase it will be a real battle between real people employing real weapons.</a:t>
            </a:r>
          </a:p>
          <a:p>
            <a:r>
              <a:rPr lang="en-US" sz="3700" dirty="0">
                <a:latin typeface="Arial" charset="0"/>
                <a:ea typeface="Arial" charset="0"/>
                <a:cs typeface="Arial" charset="0"/>
              </a:rPr>
              <a:t>9. That there will be bloodshed on an unprecedented scale.</a:t>
            </a:r>
          </a:p>
          <a:p>
            <a:r>
              <a:rPr lang="en-US" sz="3700" dirty="0">
                <a:latin typeface="Arial" charset="0"/>
                <a:ea typeface="Arial" charset="0"/>
                <a:cs typeface="Arial" charset="0"/>
              </a:rPr>
              <a:t>10. That all the nations of earth will be involved.</a:t>
            </a:r>
          </a:p>
          <a:p>
            <a:r>
              <a:rPr lang="en-US" sz="3700" dirty="0">
                <a:latin typeface="Arial" charset="0"/>
                <a:ea typeface="Arial" charset="0"/>
                <a:cs typeface="Arial" charset="0"/>
              </a:rPr>
              <a:t>11. That eventually Christ and the armies of heaven intervene and bring the battle to a close.</a:t>
            </a:r>
          </a:p>
          <a:p>
            <a:r>
              <a:rPr lang="en-US" sz="3700" dirty="0">
                <a:latin typeface="Arial" charset="0"/>
                <a:ea typeface="Arial" charset="0"/>
                <a:cs typeface="Arial" charset="0"/>
              </a:rPr>
              <a:t>12. That the living saints witness the battle, but not as direct participants.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4929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The 6th </a:t>
            </a:r>
            <a:r>
              <a:rPr lang="sv-SE" altLang="en-US" sz="8000" b="1" dirty="0" err="1">
                <a:solidFill>
                  <a:srgbClr val="6AAFE3"/>
                </a:solidFill>
                <a:latin typeface="Cabin" charset="0"/>
              </a:rPr>
              <a:t>Plague</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a:buFont typeface="Arial" charset="0"/>
              <a:buChar char="•"/>
            </a:pPr>
            <a:r>
              <a:rPr lang="en-US" sz="5500" dirty="0" smtClean="0">
                <a:latin typeface="Arial" charset="0"/>
                <a:ea typeface="Arial" charset="0"/>
                <a:cs typeface="Arial" charset="0"/>
              </a:rPr>
              <a:t>Differences</a:t>
            </a:r>
          </a:p>
          <a:p>
            <a:pPr marL="693738" indent="-685800">
              <a:buFont typeface="Arial" charset="0"/>
              <a:buChar char="•"/>
            </a:pPr>
            <a:r>
              <a:rPr lang="en-US" sz="5500" dirty="0" smtClean="0">
                <a:latin typeface="Arial" charset="0"/>
                <a:ea typeface="Arial" charset="0"/>
                <a:cs typeface="Arial" charset="0"/>
              </a:rPr>
              <a:t>Will some of God’s saints die?</a:t>
            </a:r>
            <a:br>
              <a:rPr lang="en-US" sz="5500" dirty="0" smtClean="0">
                <a:latin typeface="Arial" charset="0"/>
                <a:ea typeface="Arial" charset="0"/>
                <a:cs typeface="Arial" charset="0"/>
              </a:rPr>
            </a:br>
            <a:r>
              <a:rPr lang="en-US" sz="5500" dirty="0">
                <a:latin typeface="Arial" charset="0"/>
                <a:ea typeface="Arial" charset="0"/>
                <a:cs typeface="Arial" charset="0"/>
              </a:rPr>
              <a:t>“The people of God will not be free from suffering; but while persecuted and distressed, while they endure privation and suffer for want of food</a:t>
            </a:r>
            <a:r>
              <a:rPr lang="en-US" sz="5500" b="1" dirty="0">
                <a:latin typeface="Arial" charset="0"/>
                <a:ea typeface="Arial" charset="0"/>
                <a:cs typeface="Arial" charset="0"/>
              </a:rPr>
              <a:t> </a:t>
            </a:r>
            <a:r>
              <a:rPr lang="en-US" sz="5500" b="1" dirty="0">
                <a:solidFill>
                  <a:srgbClr val="FAE580"/>
                </a:solidFill>
                <a:latin typeface="Arial" charset="0"/>
                <a:ea typeface="Arial" charset="0"/>
                <a:cs typeface="Arial" charset="0"/>
              </a:rPr>
              <a:t>they will not be left to perish</a:t>
            </a:r>
            <a:r>
              <a:rPr lang="en-US" sz="5500" dirty="0">
                <a:latin typeface="Arial" charset="0"/>
                <a:ea typeface="Arial" charset="0"/>
                <a:cs typeface="Arial" charset="0"/>
              </a:rPr>
              <a:t>. {GC 629.2} </a:t>
            </a:r>
            <a:endParaRPr lang="en-US" sz="5500" dirty="0" smtClean="0">
              <a:latin typeface="Arial" charset="0"/>
              <a:ea typeface="Arial" charset="0"/>
              <a:cs typeface="Arial" charset="0"/>
            </a:endParaRPr>
          </a:p>
          <a:p>
            <a:pPr marL="693738" indent="-685800">
              <a:buFont typeface="Arial" charset="0"/>
              <a:buChar char="•"/>
            </a:pPr>
            <a:r>
              <a:rPr lang="en-US" sz="5500" dirty="0" smtClean="0">
                <a:latin typeface="Arial" charset="0"/>
                <a:ea typeface="Arial" charset="0"/>
                <a:cs typeface="Arial" charset="0"/>
              </a:rPr>
              <a:t>“He gathered”</a:t>
            </a:r>
          </a:p>
          <a:p>
            <a:pPr marL="693738" indent="-685800">
              <a:buFont typeface="Arial" charset="0"/>
              <a:buChar char="•"/>
            </a:pPr>
            <a:r>
              <a:rPr lang="en-US" sz="5500" dirty="0" smtClean="0">
                <a:latin typeface="Arial" charset="0"/>
                <a:ea typeface="Arial" charset="0"/>
                <a:cs typeface="Arial" charset="0"/>
              </a:rPr>
              <a:t>Place</a:t>
            </a:r>
          </a:p>
          <a:p>
            <a:pPr marL="693738" indent="-685800">
              <a:buFont typeface="Arial" charset="0"/>
              <a:buChar char="•"/>
            </a:pPr>
            <a:r>
              <a:rPr lang="en-US" sz="5500" dirty="0" smtClean="0">
                <a:latin typeface="Arial" charset="0"/>
                <a:ea typeface="Arial" charset="0"/>
                <a:cs typeface="Arial" charset="0"/>
              </a:rPr>
              <a:t>Armageddon (Megiddo, or </a:t>
            </a:r>
            <a:r>
              <a:rPr lang="en-US" sz="5500" dirty="0" err="1" smtClean="0">
                <a:latin typeface="Arial" charset="0"/>
                <a:ea typeface="Arial" charset="0"/>
                <a:cs typeface="Arial" charset="0"/>
              </a:rPr>
              <a:t>Mageddon</a:t>
            </a:r>
            <a:r>
              <a:rPr lang="en-US" sz="5500" dirty="0" smtClean="0">
                <a:latin typeface="Arial" charset="0"/>
                <a:ea typeface="Arial" charset="0"/>
                <a:cs typeface="Arial" charset="0"/>
              </a:rPr>
              <a:t> -from </a:t>
            </a:r>
            <a:r>
              <a:rPr lang="en-US" sz="5500" dirty="0" err="1" smtClean="0">
                <a:latin typeface="Arial" charset="0"/>
                <a:ea typeface="Arial" charset="0"/>
                <a:cs typeface="Arial" charset="0"/>
              </a:rPr>
              <a:t>mo’ed</a:t>
            </a:r>
            <a:r>
              <a:rPr lang="en-US" sz="5500" dirty="0" smtClean="0">
                <a:latin typeface="Arial" charset="0"/>
                <a:ea typeface="Arial" charset="0"/>
                <a:cs typeface="Arial" charset="0"/>
              </a:rPr>
              <a:t>, Is 14:13) </a:t>
            </a:r>
            <a:endParaRPr lang="en-US" sz="55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24218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The 6th </a:t>
            </a:r>
            <a:r>
              <a:rPr lang="sv-SE" altLang="en-US" sz="8000" b="1" dirty="0" err="1">
                <a:solidFill>
                  <a:srgbClr val="6AAFE3"/>
                </a:solidFill>
                <a:latin typeface="Cabin" charset="0"/>
              </a:rPr>
              <a:t>Plague</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a:r>
              <a:rPr lang="en-US" sz="5000" dirty="0">
                <a:latin typeface="Arial" charset="0"/>
                <a:ea typeface="Arial" charset="0"/>
                <a:cs typeface="Arial" charset="0"/>
              </a:rPr>
              <a:t>“</a:t>
            </a:r>
            <a:r>
              <a:rPr lang="en-US" sz="5000" b="1" dirty="0">
                <a:solidFill>
                  <a:srgbClr val="FAE580"/>
                </a:solidFill>
                <a:latin typeface="Arial" charset="0"/>
                <a:ea typeface="Arial" charset="0"/>
                <a:cs typeface="Arial" charset="0"/>
              </a:rPr>
              <a:t>Deadly instruments of warfare will be invented</a:t>
            </a:r>
            <a:r>
              <a:rPr lang="en-US" sz="5000" dirty="0">
                <a:latin typeface="Arial" charset="0"/>
                <a:ea typeface="Arial" charset="0"/>
                <a:cs typeface="Arial" charset="0"/>
              </a:rPr>
              <a:t>. Vessels, with their living cargo, will be entombed in the great deep. </a:t>
            </a:r>
            <a:r>
              <a:rPr lang="en-US" sz="5000" b="1" dirty="0">
                <a:solidFill>
                  <a:srgbClr val="FAE580"/>
                </a:solidFill>
                <a:latin typeface="Arial" charset="0"/>
                <a:ea typeface="Arial" charset="0"/>
                <a:cs typeface="Arial" charset="0"/>
              </a:rPr>
              <a:t>All who have not the spirit of truth will unite under the leadership of satanic agencies. But they are to be kept under control till the time shall come for the great battle of Armageddon</a:t>
            </a:r>
            <a:r>
              <a:rPr lang="en-US" sz="5000" b="1" dirty="0">
                <a:latin typeface="Arial" charset="0"/>
                <a:ea typeface="Arial" charset="0"/>
                <a:cs typeface="Arial" charset="0"/>
              </a:rPr>
              <a:t>.</a:t>
            </a:r>
            <a:r>
              <a:rPr lang="en-US" sz="5000" dirty="0">
                <a:latin typeface="Arial" charset="0"/>
                <a:ea typeface="Arial" charset="0"/>
                <a:cs typeface="Arial" charset="0"/>
              </a:rPr>
              <a:t>  {7BC 967.8</a:t>
            </a:r>
            <a:r>
              <a:rPr lang="en-US" sz="5000" dirty="0" smtClean="0">
                <a:latin typeface="Arial" charset="0"/>
                <a:ea typeface="Arial" charset="0"/>
                <a:cs typeface="Arial" charset="0"/>
              </a:rPr>
              <a:t>}</a:t>
            </a:r>
            <a:br>
              <a:rPr lang="en-US" sz="5000" dirty="0" smtClean="0">
                <a:latin typeface="Arial" charset="0"/>
                <a:ea typeface="Arial" charset="0"/>
                <a:cs typeface="Arial" charset="0"/>
              </a:rPr>
            </a:br>
            <a:endParaRPr lang="en-US" sz="5000" dirty="0" smtClean="0">
              <a:latin typeface="Arial" charset="0"/>
              <a:ea typeface="Arial" charset="0"/>
              <a:cs typeface="Arial" charset="0"/>
            </a:endParaRPr>
          </a:p>
          <a:p>
            <a:pPr marL="7938" indent="0"/>
            <a:r>
              <a:rPr lang="en-US" sz="5000" dirty="0" smtClean="0">
                <a:latin typeface="Arial" charset="0"/>
                <a:ea typeface="Arial" charset="0"/>
                <a:cs typeface="Arial" charset="0"/>
              </a:rPr>
              <a:t>“The battle of Armageddon is soon to be fought. He on whose vesture is written the name, King of kings and Lord of lords, leads forth the armies of heaven on white horses, clothed in fine linen, clean and white (</a:t>
            </a:r>
            <a:r>
              <a:rPr lang="en-US" sz="5000" dirty="0">
                <a:latin typeface="Arial" charset="0"/>
                <a:ea typeface="Arial" charset="0"/>
                <a:cs typeface="Arial" charset="0"/>
              </a:rPr>
              <a:t>MS 172, 1899).  {7BC 982.5}  </a:t>
            </a:r>
          </a:p>
          <a:p>
            <a:pPr marL="7938" indent="0"/>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2811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7885</TotalTime>
  <Words>841</Words>
  <Application>Microsoft Macintosh PowerPoint</Application>
  <PresentationFormat>Custom</PresentationFormat>
  <Paragraphs>89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Cabin</vt:lpstr>
      <vt:lpstr>Calibri</vt:lpstr>
      <vt:lpstr>Calibri Light</vt:lpstr>
      <vt:lpstr>Gill Sans</vt:lpstr>
      <vt:lpstr>Times New Roman</vt:lpstr>
      <vt:lpstr>ヒラギノ角ゴ ProN W3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 H</dc:creator>
  <cp:keywords/>
  <dc:description/>
  <cp:lastModifiedBy>C H</cp:lastModifiedBy>
  <cp:revision>209</cp:revision>
  <cp:lastPrinted>1601-01-01T00:00:00Z</cp:lastPrinted>
  <dcterms:created xsi:type="dcterms:W3CDTF">2015-11-11T12:13:52Z</dcterms:created>
  <dcterms:modified xsi:type="dcterms:W3CDTF">2015-12-16T14:34:18Z</dcterms:modified>
</cp:coreProperties>
</file>