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4"/>
  </p:notesMasterIdLst>
  <p:sldIdLst>
    <p:sldId id="256" r:id="rId2"/>
    <p:sldId id="272" r:id="rId3"/>
    <p:sldId id="273" r:id="rId4"/>
    <p:sldId id="282" r:id="rId5"/>
    <p:sldId id="274" r:id="rId6"/>
    <p:sldId id="275" r:id="rId7"/>
    <p:sldId id="276" r:id="rId8"/>
    <p:sldId id="277" r:id="rId9"/>
    <p:sldId id="278" r:id="rId10"/>
    <p:sldId id="279" r:id="rId11"/>
    <p:sldId id="280" r:id="rId12"/>
    <p:sldId id="281" r:id="rId13"/>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13"/>
  </p:normalViewPr>
  <p:slideViewPr>
    <p:cSldViewPr showGuides="1">
      <p:cViewPr>
        <p:scale>
          <a:sx n="28" d="100"/>
          <a:sy n="28" d="100"/>
        </p:scale>
        <p:origin x="144" y="1440"/>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3876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4083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9158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45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4569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3376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1720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1033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3683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8858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12734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12/16/15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2413" cy="13715107"/>
          </a:xfrm>
          <a:prstGeom prst="rect">
            <a:avLst/>
          </a:prstGeom>
        </p:spPr>
      </p:pic>
      <p:sp>
        <p:nvSpPr>
          <p:cNvPr id="15362" name="AutoShape 2"/>
          <p:cNvSpPr>
            <a:spLocks noChangeArrowheads="1"/>
          </p:cNvSpPr>
          <p:nvPr/>
        </p:nvSpPr>
        <p:spPr bwMode="auto">
          <a:xfrm>
            <a:off x="-60325" y="9091613"/>
            <a:ext cx="10811371"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The Mark </a:t>
            </a:r>
            <a:r>
              <a:rPr lang="sv-SE" altLang="en-US" sz="5000" b="1" dirty="0" err="1" smtClean="0">
                <a:solidFill>
                  <a:srgbClr val="6AAFE3"/>
                </a:solidFill>
                <a:latin typeface="Cabin" charset="0"/>
              </a:rPr>
              <a:t>of</a:t>
            </a:r>
            <a:r>
              <a:rPr lang="sv-SE" altLang="en-US" sz="5000" b="1" dirty="0" smtClean="0">
                <a:solidFill>
                  <a:srgbClr val="6AAFE3"/>
                </a:solidFill>
                <a:latin typeface="Cabin" charset="0"/>
              </a:rPr>
              <a:t> the Beast</a:t>
            </a: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pastors and </a:t>
            </a:r>
            <a:r>
              <a:rPr lang="sv-SE" altLang="en-US" sz="8000" b="1" dirty="0" err="1" smtClean="0">
                <a:solidFill>
                  <a:srgbClr val="6AAFE3"/>
                </a:solidFill>
                <a:latin typeface="Cabin" charset="0"/>
              </a:rPr>
              <a:t>preachers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say</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000" b="1" dirty="0">
                <a:latin typeface="Arial" charset="0"/>
                <a:ea typeface="Arial" charset="0"/>
                <a:cs typeface="Arial" charset="0"/>
              </a:rPr>
              <a:t>Episcopal:</a:t>
            </a:r>
            <a:r>
              <a:rPr lang="en-US" sz="4000" dirty="0">
                <a:latin typeface="Arial" charset="0"/>
                <a:ea typeface="Arial" charset="0"/>
                <a:cs typeface="Arial" charset="0"/>
              </a:rPr>
              <a:t> "Sunday (</a:t>
            </a:r>
            <a:r>
              <a:rPr lang="en-US" sz="4000" i="1" dirty="0">
                <a:latin typeface="Arial" charset="0"/>
                <a:ea typeface="Arial" charset="0"/>
                <a:cs typeface="Arial" charset="0"/>
              </a:rPr>
              <a:t>Dies Solis</a:t>
            </a:r>
            <a:r>
              <a:rPr lang="en-US" sz="4000" dirty="0">
                <a:latin typeface="Arial" charset="0"/>
                <a:ea typeface="Arial" charset="0"/>
                <a:cs typeface="Arial" charset="0"/>
              </a:rPr>
              <a:t>, of the Roman calendar, 'day of the sun', because dedicated to the sun), the first day of the week, was adopted by the early Christians as a day of worship. </a:t>
            </a:r>
            <a:r>
              <a:rPr lang="en-US" sz="4000" dirty="0">
                <a:solidFill>
                  <a:srgbClr val="FAE580"/>
                </a:solidFill>
                <a:latin typeface="Arial" charset="0"/>
                <a:ea typeface="Arial" charset="0"/>
                <a:cs typeface="Arial" charset="0"/>
              </a:rPr>
              <a:t>... </a:t>
            </a:r>
            <a:r>
              <a:rPr lang="en-US" sz="4000" b="1" dirty="0">
                <a:solidFill>
                  <a:srgbClr val="FAE580"/>
                </a:solidFill>
                <a:latin typeface="Arial" charset="0"/>
                <a:ea typeface="Arial" charset="0"/>
                <a:cs typeface="Arial" charset="0"/>
              </a:rPr>
              <a:t>No regulations for its observance are laid down in the New Testament, nor, indeed, is its observance even enjoined</a:t>
            </a:r>
            <a:r>
              <a:rPr lang="en-US" sz="4000" dirty="0">
                <a:latin typeface="Arial" charset="0"/>
                <a:ea typeface="Arial" charset="0"/>
                <a:cs typeface="Arial" charset="0"/>
              </a:rPr>
              <a:t>." "Sunday," </a:t>
            </a:r>
            <a:r>
              <a:rPr lang="en-US" sz="4000" i="1" dirty="0">
                <a:latin typeface="Arial" charset="0"/>
                <a:ea typeface="Arial" charset="0"/>
                <a:cs typeface="Arial" charset="0"/>
              </a:rPr>
              <a:t>A Religious Encyclopedia</a:t>
            </a:r>
            <a:r>
              <a:rPr lang="en-US" sz="4000" dirty="0">
                <a:latin typeface="Arial" charset="0"/>
                <a:ea typeface="Arial" charset="0"/>
                <a:cs typeface="Arial" charset="0"/>
              </a:rPr>
              <a:t>, Vol. 3, (New York, Funk and </a:t>
            </a:r>
            <a:r>
              <a:rPr lang="en-US" sz="4000" dirty="0" err="1">
                <a:latin typeface="Arial" charset="0"/>
                <a:ea typeface="Arial" charset="0"/>
                <a:cs typeface="Arial" charset="0"/>
              </a:rPr>
              <a:t>Wagnalls</a:t>
            </a:r>
            <a:r>
              <a:rPr lang="en-US" sz="4000" dirty="0">
                <a:latin typeface="Arial" charset="0"/>
                <a:ea typeface="Arial" charset="0"/>
                <a:cs typeface="Arial" charset="0"/>
              </a:rPr>
              <a:t>, 1883) p. 2259.</a:t>
            </a:r>
            <a:br>
              <a:rPr lang="en-US" sz="4000" dirty="0">
                <a:latin typeface="Arial" charset="0"/>
                <a:ea typeface="Arial" charset="0"/>
                <a:cs typeface="Arial" charset="0"/>
              </a:rPr>
            </a:b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Lutheran</a:t>
            </a:r>
            <a:r>
              <a:rPr lang="en-US" sz="4000" b="1" dirty="0">
                <a:solidFill>
                  <a:srgbClr val="FAE580"/>
                </a:solidFill>
                <a:latin typeface="Arial" charset="0"/>
                <a:ea typeface="Arial" charset="0"/>
                <a:cs typeface="Arial" charset="0"/>
              </a:rPr>
              <a:t>:</a:t>
            </a:r>
            <a:r>
              <a:rPr lang="en-US" sz="4000" dirty="0">
                <a:solidFill>
                  <a:srgbClr val="FAE580"/>
                </a:solidFill>
                <a:latin typeface="Arial" charset="0"/>
                <a:ea typeface="Arial" charset="0"/>
                <a:cs typeface="Arial" charset="0"/>
              </a:rPr>
              <a:t> "</a:t>
            </a:r>
            <a:r>
              <a:rPr lang="en-US" sz="4000" b="1" dirty="0">
                <a:solidFill>
                  <a:srgbClr val="FAE580"/>
                </a:solidFill>
                <a:latin typeface="Arial" charset="0"/>
                <a:ea typeface="Arial" charset="0"/>
                <a:cs typeface="Arial" charset="0"/>
              </a:rPr>
              <a:t>The observance of the Lord's day [Sunday] is founded not on any command of God, but on the authority of the church</a:t>
            </a:r>
            <a:r>
              <a:rPr lang="en-US" sz="4000" dirty="0">
                <a:latin typeface="Arial" charset="0"/>
                <a:ea typeface="Arial" charset="0"/>
                <a:cs typeface="Arial" charset="0"/>
              </a:rPr>
              <a:t>." Augsburg Confession of Faith, quoted in </a:t>
            </a:r>
            <a:r>
              <a:rPr lang="en-US" sz="4000" i="1" dirty="0">
                <a:latin typeface="Arial" charset="0"/>
                <a:ea typeface="Arial" charset="0"/>
                <a:cs typeface="Arial" charset="0"/>
              </a:rPr>
              <a:t>Catholic Sabbath Manual</a:t>
            </a:r>
            <a:r>
              <a:rPr lang="en-US" sz="4000" dirty="0">
                <a:latin typeface="Arial" charset="0"/>
                <a:ea typeface="Arial" charset="0"/>
                <a:cs typeface="Arial" charset="0"/>
              </a:rPr>
              <a:t>, Part 2, Chapter 1, Section 10.</a:t>
            </a:r>
            <a:br>
              <a:rPr lang="en-US" sz="4000" dirty="0">
                <a:latin typeface="Arial" charset="0"/>
                <a:ea typeface="Arial" charset="0"/>
                <a:cs typeface="Arial" charset="0"/>
              </a:rPr>
            </a:b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Methodist:</a:t>
            </a:r>
            <a:r>
              <a:rPr lang="en-US" sz="4000" dirty="0">
                <a:latin typeface="Arial" charset="0"/>
                <a:ea typeface="Arial" charset="0"/>
                <a:cs typeface="Arial" charset="0"/>
              </a:rPr>
              <a:t> "Take the matter of Sunday. There are indications in the New Testament as to how the church came to keep the first day of the week as its day of worship, but </a:t>
            </a:r>
            <a:r>
              <a:rPr lang="en-US" sz="4000" b="1" dirty="0">
                <a:solidFill>
                  <a:srgbClr val="FAE580"/>
                </a:solidFill>
                <a:latin typeface="Arial" charset="0"/>
                <a:ea typeface="Arial" charset="0"/>
                <a:cs typeface="Arial" charset="0"/>
              </a:rPr>
              <a:t>there is no passage telling Christians to keep that day, or to transfer the Jewish Sabbath to that day</a:t>
            </a:r>
            <a:r>
              <a:rPr lang="en-US" sz="4000" b="1" dirty="0">
                <a:latin typeface="Arial" charset="0"/>
                <a:ea typeface="Arial" charset="0"/>
                <a:cs typeface="Arial" charset="0"/>
              </a:rPr>
              <a:t>.</a:t>
            </a:r>
            <a:r>
              <a:rPr lang="en-US" sz="4000" dirty="0">
                <a:latin typeface="Arial" charset="0"/>
                <a:ea typeface="Arial" charset="0"/>
                <a:cs typeface="Arial" charset="0"/>
              </a:rPr>
              <a:t>" Harris Franklin </a:t>
            </a:r>
            <a:r>
              <a:rPr lang="en-US" sz="4000" dirty="0" err="1">
                <a:latin typeface="Arial" charset="0"/>
                <a:ea typeface="Arial" charset="0"/>
                <a:cs typeface="Arial" charset="0"/>
              </a:rPr>
              <a:t>Rall</a:t>
            </a:r>
            <a:r>
              <a:rPr lang="en-US" sz="4000" dirty="0">
                <a:latin typeface="Arial" charset="0"/>
                <a:ea typeface="Arial" charset="0"/>
                <a:cs typeface="Arial" charset="0"/>
              </a:rPr>
              <a:t>, </a:t>
            </a:r>
            <a:r>
              <a:rPr lang="en-US" sz="4000" i="1" dirty="0">
                <a:latin typeface="Arial" charset="0"/>
                <a:ea typeface="Arial" charset="0"/>
                <a:cs typeface="Arial" charset="0"/>
              </a:rPr>
              <a:t>Christian Advocate</a:t>
            </a:r>
            <a:r>
              <a:rPr lang="en-US" sz="4000" dirty="0">
                <a:latin typeface="Arial" charset="0"/>
                <a:ea typeface="Arial" charset="0"/>
                <a:cs typeface="Arial" charset="0"/>
              </a:rPr>
              <a:t>, July 2, 1942.</a:t>
            </a:r>
            <a:br>
              <a:rPr lang="en-US" sz="4000" dirty="0">
                <a:latin typeface="Arial" charset="0"/>
                <a:ea typeface="Arial" charset="0"/>
                <a:cs typeface="Arial" charset="0"/>
              </a:rPr>
            </a:br>
            <a:endParaRPr lang="en-US" sz="4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43240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pastors and </a:t>
            </a:r>
            <a:r>
              <a:rPr lang="sv-SE" altLang="en-US" sz="8000" b="1" dirty="0" err="1" smtClean="0">
                <a:solidFill>
                  <a:srgbClr val="6AAFE3"/>
                </a:solidFill>
                <a:latin typeface="Cabin" charset="0"/>
              </a:rPr>
              <a:t>preachers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say</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000" b="1" dirty="0">
                <a:latin typeface="Arial" charset="0"/>
                <a:ea typeface="Arial" charset="0"/>
                <a:cs typeface="Arial" charset="0"/>
              </a:rPr>
              <a:t>Moody Bible Institute:</a:t>
            </a:r>
            <a:r>
              <a:rPr lang="en-US" sz="4000" dirty="0">
                <a:latin typeface="Arial" charset="0"/>
                <a:ea typeface="Arial" charset="0"/>
                <a:cs typeface="Arial" charset="0"/>
              </a:rPr>
              <a:t> "The Sabbath was binding in Eden, and it has been in force ever since. </a:t>
            </a:r>
            <a:r>
              <a:rPr lang="en-US" sz="4000" b="1" dirty="0">
                <a:latin typeface="Arial" charset="0"/>
                <a:ea typeface="Arial" charset="0"/>
                <a:cs typeface="Arial" charset="0"/>
              </a:rPr>
              <a:t>This fourth commandment begins with the word 'remember,' showing that the Sabbath already existed when God wrote the law on the tables of stone at Sinai.</a:t>
            </a:r>
            <a:r>
              <a:rPr lang="en-US" sz="4000" dirty="0">
                <a:latin typeface="Arial" charset="0"/>
                <a:ea typeface="Arial" charset="0"/>
                <a:cs typeface="Arial" charset="0"/>
              </a:rPr>
              <a:t> How can men claim that this one commandment has been done away with when they will admit that the other nine are still binding?" D. L. Moody, </a:t>
            </a:r>
            <a:r>
              <a:rPr lang="en-US" sz="4000" i="1" dirty="0">
                <a:latin typeface="Arial" charset="0"/>
                <a:ea typeface="Arial" charset="0"/>
                <a:cs typeface="Arial" charset="0"/>
              </a:rPr>
              <a:t>Weighed and Wanting</a:t>
            </a:r>
            <a:r>
              <a:rPr lang="en-US" sz="4000" dirty="0">
                <a:latin typeface="Arial" charset="0"/>
                <a:ea typeface="Arial" charset="0"/>
                <a:cs typeface="Arial" charset="0"/>
              </a:rPr>
              <a:t>, p. 47</a:t>
            </a:r>
            <a:r>
              <a:rPr lang="en-US" sz="4000" dirty="0" smtClean="0">
                <a:latin typeface="Arial" charset="0"/>
                <a:ea typeface="Arial" charset="0"/>
                <a:cs typeface="Arial" charset="0"/>
              </a:rPr>
              <a:t>.</a:t>
            </a: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Presbyterian:</a:t>
            </a:r>
            <a:r>
              <a:rPr lang="en-US" sz="4000" dirty="0">
                <a:latin typeface="Arial" charset="0"/>
                <a:ea typeface="Arial" charset="0"/>
                <a:cs typeface="Arial" charset="0"/>
              </a:rPr>
              <a:t> "Until, therefore, it can be shown that the whole moral law has been repealed, the Sabbath will stand. ... </a:t>
            </a:r>
            <a:r>
              <a:rPr lang="en-US" sz="4000" b="1" dirty="0">
                <a:solidFill>
                  <a:srgbClr val="FAE580"/>
                </a:solidFill>
                <a:latin typeface="Arial" charset="0"/>
                <a:ea typeface="Arial" charset="0"/>
                <a:cs typeface="Arial" charset="0"/>
              </a:rPr>
              <a:t>The teaching of Christ confirms the perpetuity of the Sabbath</a:t>
            </a:r>
            <a:r>
              <a:rPr lang="en-US" sz="4000" dirty="0">
                <a:latin typeface="Arial" charset="0"/>
                <a:ea typeface="Arial" charset="0"/>
                <a:cs typeface="Arial" charset="0"/>
              </a:rPr>
              <a:t>." T. C. Blake, D.D., </a:t>
            </a:r>
            <a:r>
              <a:rPr lang="en-US" sz="4000" i="1" dirty="0">
                <a:latin typeface="Arial" charset="0"/>
                <a:ea typeface="Arial" charset="0"/>
                <a:cs typeface="Arial" charset="0"/>
              </a:rPr>
              <a:t>Theology Condensed</a:t>
            </a:r>
            <a:r>
              <a:rPr lang="en-US" sz="4000" dirty="0">
                <a:latin typeface="Arial" charset="0"/>
                <a:ea typeface="Arial" charset="0"/>
                <a:cs typeface="Arial" charset="0"/>
              </a:rPr>
              <a:t>, pp. 474, 475</a:t>
            </a:r>
            <a:r>
              <a:rPr lang="en-US" sz="4000" dirty="0" smtClean="0">
                <a:latin typeface="Arial" charset="0"/>
                <a:ea typeface="Arial" charset="0"/>
                <a:cs typeface="Arial" charset="0"/>
              </a:rPr>
              <a:t>.</a:t>
            </a: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Pentecostal:</a:t>
            </a:r>
            <a:r>
              <a:rPr lang="en-US" sz="4000" dirty="0">
                <a:latin typeface="Arial" charset="0"/>
                <a:ea typeface="Arial" charset="0"/>
                <a:cs typeface="Arial" charset="0"/>
              </a:rPr>
              <a:t> "</a:t>
            </a:r>
            <a:r>
              <a:rPr lang="en-US" sz="4000" dirty="0">
                <a:solidFill>
                  <a:srgbClr val="FAE580"/>
                </a:solidFill>
                <a:latin typeface="Arial" charset="0"/>
                <a:ea typeface="Arial" charset="0"/>
                <a:cs typeface="Arial" charset="0"/>
              </a:rPr>
              <a:t>'</a:t>
            </a:r>
            <a:r>
              <a:rPr lang="en-US" sz="4000" b="1" dirty="0">
                <a:solidFill>
                  <a:srgbClr val="FAE580"/>
                </a:solidFill>
                <a:latin typeface="Arial" charset="0"/>
                <a:ea typeface="Arial" charset="0"/>
                <a:cs typeface="Arial" charset="0"/>
              </a:rPr>
              <a:t>Why do we worship on Sunday? Doesn't the Bible teach us that Saturday should be the Lord's Day?</a:t>
            </a:r>
            <a:r>
              <a:rPr lang="en-US" sz="4000" b="1" dirty="0">
                <a:latin typeface="Arial" charset="0"/>
                <a:ea typeface="Arial" charset="0"/>
                <a:cs typeface="Arial" charset="0"/>
              </a:rPr>
              <a:t>'</a:t>
            </a:r>
            <a:r>
              <a:rPr lang="en-US" sz="4000" dirty="0">
                <a:latin typeface="Arial" charset="0"/>
                <a:ea typeface="Arial" charset="0"/>
                <a:cs typeface="Arial" charset="0"/>
              </a:rPr>
              <a:t> ... Apparently we will have to seek the answer </a:t>
            </a:r>
            <a:r>
              <a:rPr lang="en-US" sz="4000" dirty="0">
                <a:solidFill>
                  <a:srgbClr val="FAE580"/>
                </a:solidFill>
                <a:latin typeface="Arial" charset="0"/>
                <a:ea typeface="Arial" charset="0"/>
                <a:cs typeface="Arial" charset="0"/>
              </a:rPr>
              <a:t>from </a:t>
            </a:r>
            <a:r>
              <a:rPr lang="en-US" sz="4000" b="1" dirty="0">
                <a:solidFill>
                  <a:srgbClr val="FAE580"/>
                </a:solidFill>
                <a:latin typeface="Arial" charset="0"/>
                <a:ea typeface="Arial" charset="0"/>
                <a:cs typeface="Arial" charset="0"/>
              </a:rPr>
              <a:t>some other source than the New Testament</a:t>
            </a:r>
            <a:r>
              <a:rPr lang="en-US" sz="4000" dirty="0">
                <a:latin typeface="Arial" charset="0"/>
                <a:ea typeface="Arial" charset="0"/>
                <a:cs typeface="Arial" charset="0"/>
              </a:rPr>
              <a:t>." David A. Womack, "Is Sunday the Lord's Day?" </a:t>
            </a:r>
            <a:r>
              <a:rPr lang="en-US" sz="4000" i="1" dirty="0">
                <a:latin typeface="Arial" charset="0"/>
                <a:ea typeface="Arial" charset="0"/>
                <a:cs typeface="Arial" charset="0"/>
              </a:rPr>
              <a:t>The Pentecostal Evangel</a:t>
            </a:r>
            <a:r>
              <a:rPr lang="en-US" sz="4000" dirty="0">
                <a:latin typeface="Arial" charset="0"/>
                <a:ea typeface="Arial" charset="0"/>
                <a:cs typeface="Arial" charset="0"/>
              </a:rPr>
              <a:t>, Aug. 9, 1959, No. 2361, p. 3.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6238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541588" y="1556601"/>
            <a:ext cx="18168073" cy="9981349"/>
          </a:xfrm>
          <a:prstGeom prst="rect">
            <a:avLst/>
          </a:prstGeom>
        </p:spPr>
      </p:pic>
    </p:spTree>
    <p:extLst>
      <p:ext uri="{BB962C8B-B14F-4D97-AF65-F5344CB8AC3E}">
        <p14:creationId xmlns:p14="http://schemas.microsoft.com/office/powerpoint/2010/main" val="20364839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Number</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his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Name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Revelation 13:3, 18 – 666</a:t>
            </a: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Title</a:t>
            </a:r>
          </a:p>
          <a:p>
            <a:pPr marL="693738" indent="-685800" eaLnBrk="1" hangingPunct="1">
              <a:lnSpc>
                <a:spcPct val="93000"/>
              </a:lnSpc>
              <a:buFont typeface="Arial" charset="0"/>
              <a:buChar char="•"/>
            </a:pPr>
            <a:endParaRPr lang="en-US" altLang="en-US" sz="5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5056" y="4667250"/>
            <a:ext cx="9503437" cy="2307193"/>
          </a:xfrm>
          <a:prstGeom prst="rect">
            <a:avLst/>
          </a:prstGeom>
        </p:spPr>
      </p:pic>
      <p:sp>
        <p:nvSpPr>
          <p:cNvPr id="3" name="TextBox 2"/>
          <p:cNvSpPr txBox="1"/>
          <p:nvPr/>
        </p:nvSpPr>
        <p:spPr>
          <a:xfrm>
            <a:off x="12540118" y="7114381"/>
            <a:ext cx="9973469" cy="630942"/>
          </a:xfrm>
          <a:prstGeom prst="rect">
            <a:avLst/>
          </a:prstGeom>
          <a:noFill/>
        </p:spPr>
        <p:txBody>
          <a:bodyPr wrap="square" rtlCol="0">
            <a:spAutoFit/>
          </a:bodyPr>
          <a:lstStyle/>
          <a:p>
            <a:r>
              <a:rPr lang="en-US" sz="3500" i="1" dirty="0" smtClean="0">
                <a:latin typeface="Arial" charset="0"/>
                <a:ea typeface="Arial" charset="0"/>
                <a:cs typeface="Arial" charset="0"/>
              </a:rPr>
              <a:t>Douay-Rheims version includes this footnote</a:t>
            </a:r>
            <a:endParaRPr lang="en-US" sz="3500" i="1" dirty="0">
              <a:latin typeface="Arial" charset="0"/>
              <a:ea typeface="Arial" charset="0"/>
              <a:cs typeface="Arial"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588" y="5774384"/>
            <a:ext cx="6555783" cy="5328592"/>
          </a:xfrm>
          <a:prstGeom prst="rect">
            <a:avLst/>
          </a:prstGeom>
        </p:spPr>
      </p:pic>
    </p:spTree>
    <p:extLst>
      <p:ext uri="{BB962C8B-B14F-4D97-AF65-F5344CB8AC3E}">
        <p14:creationId xmlns:p14="http://schemas.microsoft.com/office/powerpoint/2010/main" val="7775007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God’s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Seal</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b="1" dirty="0">
                <a:latin typeface="Arial" charset="0"/>
                <a:ea typeface="Arial" charset="0"/>
                <a:cs typeface="Arial" charset="0"/>
              </a:rPr>
              <a:t>Ezekiel 20:12:</a:t>
            </a:r>
            <a:r>
              <a:rPr lang="en-US" sz="5400" dirty="0">
                <a:latin typeface="Arial" charset="0"/>
                <a:ea typeface="Arial" charset="0"/>
                <a:cs typeface="Arial" charset="0"/>
              </a:rPr>
              <a:t> Moreover also I gave them my </a:t>
            </a:r>
            <a:r>
              <a:rPr lang="en-US" sz="5400" b="1" dirty="0" err="1">
                <a:solidFill>
                  <a:srgbClr val="FAE580"/>
                </a:solidFill>
                <a:latin typeface="Arial" charset="0"/>
                <a:ea typeface="Arial" charset="0"/>
                <a:cs typeface="Arial" charset="0"/>
              </a:rPr>
              <a:t>sabbaths</a:t>
            </a:r>
            <a:r>
              <a:rPr lang="en-US" sz="5400" dirty="0">
                <a:latin typeface="Arial" charset="0"/>
                <a:ea typeface="Arial" charset="0"/>
                <a:cs typeface="Arial" charset="0"/>
              </a:rPr>
              <a:t>, to be a </a:t>
            </a:r>
            <a:r>
              <a:rPr lang="en-US" sz="5400" b="1" dirty="0">
                <a:solidFill>
                  <a:srgbClr val="FAE580"/>
                </a:solidFill>
                <a:latin typeface="Arial" charset="0"/>
                <a:ea typeface="Arial" charset="0"/>
                <a:cs typeface="Arial" charset="0"/>
              </a:rPr>
              <a:t>sign</a:t>
            </a:r>
            <a:r>
              <a:rPr lang="en-US" sz="5400" dirty="0">
                <a:latin typeface="Arial" charset="0"/>
                <a:ea typeface="Arial" charset="0"/>
                <a:cs typeface="Arial" charset="0"/>
              </a:rPr>
              <a:t> between me and them, that they might know that I </a:t>
            </a:r>
            <a:r>
              <a:rPr lang="en-US" sz="5400" i="1" dirty="0">
                <a:latin typeface="Arial" charset="0"/>
                <a:ea typeface="Arial" charset="0"/>
                <a:cs typeface="Arial" charset="0"/>
              </a:rPr>
              <a:t>am</a:t>
            </a:r>
            <a:r>
              <a:rPr lang="en-US" sz="5400" dirty="0">
                <a:latin typeface="Arial" charset="0"/>
                <a:ea typeface="Arial" charset="0"/>
                <a:cs typeface="Arial" charset="0"/>
              </a:rPr>
              <a:t> the </a:t>
            </a:r>
            <a:r>
              <a:rPr lang="en-US" sz="5400" cap="small" dirty="0">
                <a:latin typeface="Arial" charset="0"/>
                <a:ea typeface="Arial" charset="0"/>
                <a:cs typeface="Arial" charset="0"/>
              </a:rPr>
              <a:t>Lord</a:t>
            </a:r>
            <a:r>
              <a:rPr lang="en-US" sz="5400" dirty="0">
                <a:latin typeface="Arial" charset="0"/>
                <a:ea typeface="Arial" charset="0"/>
                <a:cs typeface="Arial" charset="0"/>
              </a:rPr>
              <a:t> that </a:t>
            </a:r>
            <a:r>
              <a:rPr lang="en-US" sz="5400" b="1" dirty="0">
                <a:solidFill>
                  <a:srgbClr val="FAE580"/>
                </a:solidFill>
                <a:latin typeface="Arial" charset="0"/>
                <a:ea typeface="Arial" charset="0"/>
                <a:cs typeface="Arial" charset="0"/>
              </a:rPr>
              <a:t>sanctify</a:t>
            </a:r>
            <a:r>
              <a:rPr lang="en-US" sz="5400" dirty="0">
                <a:latin typeface="Arial" charset="0"/>
                <a:ea typeface="Arial" charset="0"/>
                <a:cs typeface="Arial" charset="0"/>
              </a:rPr>
              <a:t> them. </a:t>
            </a:r>
          </a:p>
          <a:p>
            <a:r>
              <a:rPr lang="en-US" sz="5400" dirty="0">
                <a:latin typeface="Arial" charset="0"/>
                <a:ea typeface="Arial" charset="0"/>
                <a:cs typeface="Arial" charset="0"/>
              </a:rPr>
              <a:t> </a:t>
            </a:r>
          </a:p>
          <a:p>
            <a:r>
              <a:rPr lang="en-US" sz="5400" b="1" dirty="0">
                <a:latin typeface="Arial" charset="0"/>
                <a:ea typeface="Arial" charset="0"/>
                <a:cs typeface="Arial" charset="0"/>
              </a:rPr>
              <a:t>Exodus 31:17</a:t>
            </a:r>
            <a:r>
              <a:rPr lang="en-US" sz="5400" b="1" dirty="0">
                <a:solidFill>
                  <a:srgbClr val="FAE580"/>
                </a:solidFill>
                <a:latin typeface="Arial" charset="0"/>
                <a:ea typeface="Arial" charset="0"/>
                <a:cs typeface="Arial" charset="0"/>
              </a:rPr>
              <a:t>: It </a:t>
            </a:r>
            <a:r>
              <a:rPr lang="en-US" sz="5400" b="1" i="1" dirty="0">
                <a:solidFill>
                  <a:srgbClr val="FAE580"/>
                </a:solidFill>
                <a:latin typeface="Arial" charset="0"/>
                <a:ea typeface="Arial" charset="0"/>
                <a:cs typeface="Arial" charset="0"/>
              </a:rPr>
              <a:t>is</a:t>
            </a:r>
            <a:r>
              <a:rPr lang="en-US" sz="5400" b="1" dirty="0">
                <a:solidFill>
                  <a:srgbClr val="FAE580"/>
                </a:solidFill>
                <a:latin typeface="Arial" charset="0"/>
                <a:ea typeface="Arial" charset="0"/>
                <a:cs typeface="Arial" charset="0"/>
              </a:rPr>
              <a:t> a sign between me and the children of Israel for ever</a:t>
            </a:r>
            <a:r>
              <a:rPr lang="en-US" sz="5400" dirty="0">
                <a:latin typeface="Arial" charset="0"/>
                <a:ea typeface="Arial" charset="0"/>
                <a:cs typeface="Arial" charset="0"/>
              </a:rPr>
              <a:t>: for </a:t>
            </a:r>
            <a:r>
              <a:rPr lang="en-US" sz="5400" i="1" dirty="0">
                <a:latin typeface="Arial" charset="0"/>
                <a:ea typeface="Arial" charset="0"/>
                <a:cs typeface="Arial" charset="0"/>
              </a:rPr>
              <a:t>in</a:t>
            </a:r>
            <a:r>
              <a:rPr lang="en-US" sz="5400" dirty="0">
                <a:latin typeface="Arial" charset="0"/>
                <a:ea typeface="Arial" charset="0"/>
                <a:cs typeface="Arial" charset="0"/>
              </a:rPr>
              <a:t> six days the </a:t>
            </a:r>
            <a:r>
              <a:rPr lang="en-US" sz="5400" cap="small" dirty="0">
                <a:latin typeface="Arial" charset="0"/>
                <a:ea typeface="Arial" charset="0"/>
                <a:cs typeface="Arial" charset="0"/>
              </a:rPr>
              <a:t>Lord</a:t>
            </a:r>
            <a:r>
              <a:rPr lang="en-US" sz="5400" dirty="0">
                <a:latin typeface="Arial" charset="0"/>
                <a:ea typeface="Arial" charset="0"/>
                <a:cs typeface="Arial" charset="0"/>
              </a:rPr>
              <a:t> </a:t>
            </a:r>
            <a:r>
              <a:rPr lang="en-US" sz="5400" b="1" dirty="0">
                <a:solidFill>
                  <a:srgbClr val="FAE580"/>
                </a:solidFill>
                <a:latin typeface="Arial" charset="0"/>
                <a:ea typeface="Arial" charset="0"/>
                <a:cs typeface="Arial" charset="0"/>
              </a:rPr>
              <a:t>made</a:t>
            </a:r>
            <a:r>
              <a:rPr lang="en-US" sz="5400" dirty="0">
                <a:latin typeface="Arial" charset="0"/>
                <a:ea typeface="Arial" charset="0"/>
                <a:cs typeface="Arial" charset="0"/>
              </a:rPr>
              <a:t> </a:t>
            </a:r>
            <a:r>
              <a:rPr lang="en-US" sz="5400" b="1" dirty="0">
                <a:solidFill>
                  <a:srgbClr val="FAE580"/>
                </a:solidFill>
                <a:latin typeface="Arial" charset="0"/>
                <a:ea typeface="Arial" charset="0"/>
                <a:cs typeface="Arial" charset="0"/>
              </a:rPr>
              <a:t>heaven and earth</a:t>
            </a:r>
            <a:r>
              <a:rPr lang="en-US" sz="5400" dirty="0">
                <a:latin typeface="Arial" charset="0"/>
                <a:ea typeface="Arial" charset="0"/>
                <a:cs typeface="Arial" charset="0"/>
              </a:rPr>
              <a:t>, and on the seventh day he rested, and was refreshed. </a:t>
            </a:r>
            <a:endParaRPr lang="en-US" sz="5400" dirty="0" smtClean="0">
              <a:latin typeface="Arial" charset="0"/>
              <a:ea typeface="Arial" charset="0"/>
              <a:cs typeface="Arial" charset="0"/>
            </a:endParaRPr>
          </a:p>
          <a:p>
            <a:endParaRPr lang="en-US" sz="5400" dirty="0">
              <a:latin typeface="Arial" charset="0"/>
              <a:ea typeface="Arial" charset="0"/>
              <a:cs typeface="Arial" charset="0"/>
            </a:endParaRPr>
          </a:p>
          <a:p>
            <a:r>
              <a:rPr lang="en-US" sz="5400" dirty="0" smtClean="0">
                <a:latin typeface="Arial" charset="0"/>
                <a:ea typeface="Arial" charset="0"/>
                <a:cs typeface="Arial" charset="0"/>
              </a:rPr>
              <a:t>Revelation 7:1-3</a:t>
            </a:r>
            <a:endParaRPr lang="en-US" sz="5400" dirty="0">
              <a:latin typeface="Arial" charset="0"/>
              <a:ea typeface="Arial" charset="0"/>
              <a:cs typeface="Arial" charset="0"/>
            </a:endParaRPr>
          </a:p>
          <a:p>
            <a:pPr marL="7938" indent="0" eaLnBrk="1" hangingPunct="1">
              <a:lnSpc>
                <a:spcPct val="93000"/>
              </a:lnSpc>
            </a:pPr>
            <a:endParaRPr lang="en-US" altLang="en-US" sz="5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0839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God’s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Seal</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altLang="en-US" sz="5000" b="1" dirty="0">
                <a:latin typeface="Arial" charset="0"/>
                <a:ea typeface="Arial" charset="0"/>
                <a:cs typeface="Arial" charset="0"/>
              </a:rPr>
              <a:t>Revelation </a:t>
            </a:r>
            <a:r>
              <a:rPr lang="en-US" altLang="en-US" sz="5000" b="1" dirty="0" smtClean="0">
                <a:latin typeface="Arial" charset="0"/>
                <a:ea typeface="Arial" charset="0"/>
                <a:cs typeface="Arial" charset="0"/>
              </a:rPr>
              <a:t>14:7</a:t>
            </a:r>
            <a:r>
              <a:rPr lang="en-US" altLang="en-US" sz="5000" b="1" dirty="0">
                <a:latin typeface="Arial" charset="0"/>
                <a:ea typeface="Arial" charset="0"/>
                <a:cs typeface="Arial" charset="0"/>
              </a:rPr>
              <a:t>:</a:t>
            </a:r>
            <a:r>
              <a:rPr lang="en-US" altLang="en-US" sz="5000" dirty="0">
                <a:latin typeface="Arial" charset="0"/>
                <a:ea typeface="Arial" charset="0"/>
                <a:cs typeface="Arial" charset="0"/>
              </a:rPr>
              <a:t> Saying with a loud voice, Fear God, and give glory to him; for the hour of his judgment is come: and worship him that </a:t>
            </a:r>
            <a:r>
              <a:rPr lang="en-US" altLang="en-US" sz="5000" b="1" dirty="0">
                <a:solidFill>
                  <a:srgbClr val="FAE580"/>
                </a:solidFill>
                <a:latin typeface="Arial" charset="0"/>
                <a:ea typeface="Arial" charset="0"/>
                <a:cs typeface="Arial" charset="0"/>
              </a:rPr>
              <a:t>made heaven, and earth, and the sea, and the fountains of waters</a:t>
            </a:r>
            <a:r>
              <a:rPr lang="en-US" altLang="en-US" sz="5000" b="1" dirty="0" smtClean="0">
                <a:latin typeface="Arial" charset="0"/>
                <a:ea typeface="Arial" charset="0"/>
                <a:cs typeface="Arial" charset="0"/>
              </a:rPr>
              <a:t>.</a:t>
            </a:r>
          </a:p>
          <a:p>
            <a:pPr marL="7938" indent="0" eaLnBrk="1" hangingPunct="1">
              <a:lnSpc>
                <a:spcPct val="93000"/>
              </a:lnSpc>
            </a:pPr>
            <a:endParaRPr lang="en-US" altLang="en-US" sz="5000" b="1" dirty="0" smtClean="0">
              <a:latin typeface="Arial" charset="0"/>
              <a:ea typeface="Arial" charset="0"/>
              <a:cs typeface="Arial" charset="0"/>
            </a:endParaRPr>
          </a:p>
          <a:p>
            <a:pPr marL="7938" indent="0" eaLnBrk="1" hangingPunct="1">
              <a:lnSpc>
                <a:spcPct val="93000"/>
              </a:lnSpc>
            </a:pPr>
            <a:r>
              <a:rPr lang="en-US" altLang="en-US" sz="5000" b="1" dirty="0" smtClean="0">
                <a:latin typeface="Arial" charset="0"/>
                <a:ea typeface="Arial" charset="0"/>
                <a:cs typeface="Arial" charset="0"/>
              </a:rPr>
              <a:t>Exodus 20:8-11</a:t>
            </a:r>
          </a:p>
          <a:p>
            <a:pPr marL="7938" indent="0" eaLnBrk="1" hangingPunct="1">
              <a:lnSpc>
                <a:spcPct val="93000"/>
              </a:lnSpc>
            </a:pPr>
            <a:endParaRPr lang="en-US" altLang="en-US" sz="5000" b="1" dirty="0">
              <a:latin typeface="Arial" charset="0"/>
              <a:ea typeface="Arial" charset="0"/>
              <a:cs typeface="Arial" charset="0"/>
            </a:endParaRPr>
          </a:p>
          <a:p>
            <a:pPr marL="7938" indent="0" eaLnBrk="1" hangingPunct="1">
              <a:lnSpc>
                <a:spcPct val="93000"/>
              </a:lnSpc>
            </a:pPr>
            <a:r>
              <a:rPr lang="en-US" altLang="en-US" sz="5000" dirty="0" smtClean="0">
                <a:latin typeface="Arial" charset="0"/>
                <a:ea typeface="Arial" charset="0"/>
                <a:cs typeface="Arial" charset="0"/>
              </a:rPr>
              <a:t>Name: Lord God</a:t>
            </a:r>
          </a:p>
          <a:p>
            <a:pPr marL="7938" indent="0" eaLnBrk="1" hangingPunct="1">
              <a:lnSpc>
                <a:spcPct val="93000"/>
              </a:lnSpc>
            </a:pPr>
            <a:r>
              <a:rPr lang="en-US" altLang="en-US" sz="5000" dirty="0" smtClean="0">
                <a:latin typeface="Arial" charset="0"/>
                <a:ea typeface="Arial" charset="0"/>
                <a:cs typeface="Arial" charset="0"/>
              </a:rPr>
              <a:t>Title: Creator</a:t>
            </a:r>
          </a:p>
          <a:p>
            <a:pPr marL="7938" indent="0" eaLnBrk="1" hangingPunct="1">
              <a:lnSpc>
                <a:spcPct val="93000"/>
              </a:lnSpc>
            </a:pPr>
            <a:r>
              <a:rPr lang="en-US" altLang="en-US" sz="5000" dirty="0" smtClean="0">
                <a:latin typeface="Arial" charset="0"/>
                <a:ea typeface="Arial" charset="0"/>
                <a:cs typeface="Arial" charset="0"/>
              </a:rPr>
              <a:t>Territory: Heaven and earth</a:t>
            </a:r>
            <a:endParaRPr lang="en-US" altLang="en-US" sz="5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5662" y="5777880"/>
            <a:ext cx="5101675" cy="5017210"/>
          </a:xfrm>
          <a:prstGeom prst="rect">
            <a:avLst/>
          </a:prstGeom>
        </p:spPr>
      </p:pic>
    </p:spTree>
    <p:extLst>
      <p:ext uri="{BB962C8B-B14F-4D97-AF65-F5344CB8AC3E}">
        <p14:creationId xmlns:p14="http://schemas.microsoft.com/office/powerpoint/2010/main" val="9233028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Mark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the Beast</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dirty="0" smtClean="0">
                <a:latin typeface="Arial" charset="0"/>
                <a:ea typeface="Arial" charset="0"/>
                <a:cs typeface="Arial" charset="0"/>
              </a:rPr>
              <a:t>Daniel 7:25 – How was the law attempted changed?</a:t>
            </a:r>
          </a:p>
          <a:p>
            <a:endParaRPr lang="en-US" altLang="en-US" sz="5400" dirty="0">
              <a:latin typeface="Arial" charset="0"/>
              <a:ea typeface="Arial" charset="0"/>
              <a:cs typeface="Arial" charset="0"/>
            </a:endParaRPr>
          </a:p>
          <a:p>
            <a:r>
              <a:rPr lang="en-US" altLang="en-US" sz="5000" dirty="0">
                <a:latin typeface="Arial" charset="0"/>
                <a:ea typeface="Arial" charset="0"/>
                <a:cs typeface="Arial" charset="0"/>
              </a:rPr>
              <a:t>"</a:t>
            </a:r>
            <a:r>
              <a:rPr lang="en-US" altLang="en-US" sz="5000" b="1" dirty="0">
                <a:solidFill>
                  <a:srgbClr val="FAE580"/>
                </a:solidFill>
                <a:latin typeface="Arial" charset="0"/>
                <a:ea typeface="Arial" charset="0"/>
                <a:cs typeface="Arial" charset="0"/>
              </a:rPr>
              <a:t>Sunday is our </a:t>
            </a:r>
            <a:r>
              <a:rPr lang="en-US" altLang="en-US" sz="5000" b="1" dirty="0" smtClean="0">
                <a:solidFill>
                  <a:srgbClr val="FAE580"/>
                </a:solidFill>
                <a:latin typeface="Arial" charset="0"/>
                <a:ea typeface="Arial" charset="0"/>
                <a:cs typeface="Arial" charset="0"/>
              </a:rPr>
              <a:t>mark of </a:t>
            </a:r>
            <a:r>
              <a:rPr lang="en-US" altLang="en-US" sz="5000" b="1" dirty="0">
                <a:solidFill>
                  <a:srgbClr val="FAE580"/>
                </a:solidFill>
                <a:latin typeface="Arial" charset="0"/>
                <a:ea typeface="Arial" charset="0"/>
                <a:cs typeface="Arial" charset="0"/>
              </a:rPr>
              <a:t>authority</a:t>
            </a:r>
            <a:r>
              <a:rPr lang="en-US" altLang="en-US" sz="5000" dirty="0">
                <a:latin typeface="Arial" charset="0"/>
                <a:ea typeface="Arial" charset="0"/>
                <a:cs typeface="Arial" charset="0"/>
              </a:rPr>
              <a:t>...the church is above the Bible, and this transference of Sabbath observance is proof of that fact." (The Catholic Record of London, Ontario, Canada, September 1, 1923) </a:t>
            </a:r>
            <a:endParaRPr lang="en-US" altLang="en-US" sz="5000" dirty="0" smtClean="0">
              <a:latin typeface="Arial" charset="0"/>
              <a:ea typeface="Arial" charset="0"/>
              <a:cs typeface="Arial" charset="0"/>
            </a:endParaRPr>
          </a:p>
          <a:p>
            <a:r>
              <a:rPr lang="en-US" sz="5400" dirty="0">
                <a:latin typeface="Arial" charset="0"/>
                <a:ea typeface="Arial" charset="0"/>
                <a:cs typeface="Arial" charset="0"/>
              </a:rPr>
              <a:t>”Of course the Catholic Church claims that the change was her act…And the act is a </a:t>
            </a:r>
            <a:r>
              <a:rPr lang="en-US" sz="5400" b="1" dirty="0" smtClean="0">
                <a:solidFill>
                  <a:srgbClr val="FAE580"/>
                </a:solidFill>
                <a:latin typeface="Arial" charset="0"/>
                <a:ea typeface="Arial" charset="0"/>
                <a:cs typeface="Arial" charset="0"/>
              </a:rPr>
              <a:t>mark of </a:t>
            </a:r>
            <a:r>
              <a:rPr lang="en-US" sz="5400" b="1" dirty="0">
                <a:solidFill>
                  <a:srgbClr val="FAE580"/>
                </a:solidFill>
                <a:latin typeface="Arial" charset="0"/>
                <a:ea typeface="Arial" charset="0"/>
                <a:cs typeface="Arial" charset="0"/>
              </a:rPr>
              <a:t>her ecclesiastical power and authority</a:t>
            </a:r>
            <a:r>
              <a:rPr lang="en-US" sz="5400" dirty="0">
                <a:latin typeface="Arial" charset="0"/>
                <a:ea typeface="Arial" charset="0"/>
                <a:cs typeface="Arial" charset="0"/>
              </a:rPr>
              <a:t> in religious matters.” (Letter from C.F. Thomas, Chancellor of Cardinal Gibbons on October 28, 1895)</a:t>
            </a:r>
            <a:br>
              <a:rPr lang="en-US" sz="5400" dirty="0">
                <a:latin typeface="Arial" charset="0"/>
                <a:ea typeface="Arial" charset="0"/>
                <a:cs typeface="Arial" charset="0"/>
              </a:rPr>
            </a:br>
            <a:endParaRPr lang="en-US" altLang="en-US" sz="50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321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Why</a:t>
            </a:r>
            <a:r>
              <a:rPr lang="sv-SE" altLang="en-US" sz="8000" b="1" dirty="0" smtClean="0">
                <a:solidFill>
                  <a:srgbClr val="6AAFE3"/>
                </a:solidFill>
                <a:latin typeface="Cabin" charset="0"/>
              </a:rPr>
              <a:t> do protestants </a:t>
            </a:r>
            <a:r>
              <a:rPr lang="sv-SE" altLang="en-US" sz="8000" b="1" dirty="0" err="1" smtClean="0">
                <a:solidFill>
                  <a:srgbClr val="6AAFE3"/>
                </a:solidFill>
                <a:latin typeface="Cabin" charset="0"/>
              </a:rPr>
              <a:t>keep</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Sunday</a:t>
            </a:r>
            <a:r>
              <a:rPr lang="sv-SE" altLang="en-US" sz="8000" b="1" dirty="0" smtClean="0">
                <a:solidFill>
                  <a:srgbClr val="6AAFE3"/>
                </a:solidFill>
                <a:latin typeface="Cabin" charset="0"/>
              </a:rPr>
              <a:t>?</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400" dirty="0">
                <a:latin typeface="Arial" charset="0"/>
                <a:ea typeface="Arial" charset="0"/>
                <a:cs typeface="Arial" charset="0"/>
              </a:rPr>
              <a:t>"Protestants ... accept Sunday rather than Saturday as the day for public worship after the Catholic Church made the change... But </a:t>
            </a:r>
            <a:r>
              <a:rPr lang="en-US" sz="5400" b="1" dirty="0">
                <a:solidFill>
                  <a:srgbClr val="FAE580"/>
                </a:solidFill>
                <a:latin typeface="Arial" charset="0"/>
                <a:ea typeface="Arial" charset="0"/>
                <a:cs typeface="Arial" charset="0"/>
              </a:rPr>
              <a:t>the Protestant mind does not seem to realize that ... in observing Sunday, they are accepting the authority of the spokesman for the Church, the pope</a:t>
            </a:r>
            <a:r>
              <a:rPr lang="en-US" sz="5400" b="1" dirty="0">
                <a:latin typeface="Arial" charset="0"/>
                <a:ea typeface="Arial" charset="0"/>
                <a:cs typeface="Arial" charset="0"/>
              </a:rPr>
              <a:t>.</a:t>
            </a:r>
            <a:r>
              <a:rPr lang="en-US" sz="5400" dirty="0">
                <a:latin typeface="Arial" charset="0"/>
                <a:ea typeface="Arial" charset="0"/>
                <a:cs typeface="Arial" charset="0"/>
              </a:rPr>
              <a:t>" </a:t>
            </a:r>
          </a:p>
          <a:p>
            <a:pPr marL="693738" indent="-685800">
              <a:buFontTx/>
              <a:buChar char="-"/>
            </a:pPr>
            <a:r>
              <a:rPr lang="en-US" sz="5400" dirty="0" smtClean="0">
                <a:latin typeface="Arial" charset="0"/>
                <a:ea typeface="Arial" charset="0"/>
                <a:cs typeface="Arial" charset="0"/>
              </a:rPr>
              <a:t>Our </a:t>
            </a:r>
            <a:r>
              <a:rPr lang="en-US" sz="5400" dirty="0">
                <a:latin typeface="Arial" charset="0"/>
                <a:ea typeface="Arial" charset="0"/>
                <a:cs typeface="Arial" charset="0"/>
              </a:rPr>
              <a:t>Sunday Visitor, February 5th, 1950. </a:t>
            </a:r>
            <a:endParaRPr lang="en-US" sz="5400" dirty="0" smtClean="0">
              <a:latin typeface="Arial" charset="0"/>
              <a:ea typeface="Arial" charset="0"/>
              <a:cs typeface="Arial" charset="0"/>
            </a:endParaRPr>
          </a:p>
          <a:p>
            <a:pPr marL="7938" indent="0"/>
            <a:endParaRPr lang="en-US" sz="5400" dirty="0">
              <a:latin typeface="Arial" charset="0"/>
              <a:ea typeface="Arial" charset="0"/>
              <a:cs typeface="Arial" charset="0"/>
            </a:endParaRPr>
          </a:p>
          <a:p>
            <a:pPr marL="693738" indent="-685800">
              <a:buFont typeface="Arial" charset="0"/>
              <a:buChar char="•"/>
            </a:pPr>
            <a:r>
              <a:rPr lang="en-US" sz="5400" dirty="0">
                <a:latin typeface="Arial" charset="0"/>
                <a:ea typeface="Arial" charset="0"/>
                <a:cs typeface="Arial" charset="0"/>
              </a:rPr>
              <a:t>Library of Christian </a:t>
            </a:r>
            <a:r>
              <a:rPr lang="en-US" sz="5400" dirty="0" smtClean="0">
                <a:latin typeface="Arial" charset="0"/>
                <a:ea typeface="Arial" charset="0"/>
                <a:cs typeface="Arial" charset="0"/>
              </a:rPr>
              <a:t>Doctrine</a:t>
            </a:r>
          </a:p>
          <a:p>
            <a:pPr marL="7938" indent="0"/>
            <a:endParaRPr lang="en-US" sz="5400" dirty="0" smtClean="0">
              <a:latin typeface="Arial" charset="0"/>
              <a:ea typeface="Arial" charset="0"/>
              <a:cs typeface="Arial" charset="0"/>
            </a:endParaRPr>
          </a:p>
          <a:p>
            <a:pPr marL="7938" indent="0"/>
            <a:endParaRPr lang="en-US" sz="54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394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Mark in the right hand and the </a:t>
            </a:r>
            <a:r>
              <a:rPr lang="sv-SE" altLang="en-US" sz="8000" b="1" dirty="0" err="1" smtClean="0">
                <a:solidFill>
                  <a:srgbClr val="6AAFE3"/>
                </a:solidFill>
                <a:latin typeface="Cabin" charset="0"/>
              </a:rPr>
              <a:t>forehead</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5000" dirty="0" smtClean="0">
                <a:latin typeface="Arial" charset="0"/>
                <a:ea typeface="Arial" charset="0"/>
                <a:cs typeface="Arial" charset="0"/>
              </a:rPr>
              <a:t>Revelation 13:16</a:t>
            </a:r>
          </a:p>
          <a:p>
            <a:r>
              <a:rPr lang="en-US" sz="5000" dirty="0" smtClean="0">
                <a:latin typeface="Arial" charset="0"/>
                <a:ea typeface="Arial" charset="0"/>
                <a:cs typeface="Arial" charset="0"/>
              </a:rPr>
              <a:t>What do we have in the forehead? </a:t>
            </a:r>
          </a:p>
          <a:p>
            <a:endParaRPr lang="en-US" sz="5000" dirty="0">
              <a:latin typeface="Arial" charset="0"/>
              <a:ea typeface="Arial" charset="0"/>
              <a:cs typeface="Arial" charset="0"/>
            </a:endParaRPr>
          </a:p>
          <a:p>
            <a:pPr>
              <a:spcAft>
                <a:spcPts val="0"/>
              </a:spcAft>
            </a:pPr>
            <a:r>
              <a:rPr lang="en-US" sz="5000" dirty="0" smtClean="0">
                <a:latin typeface="Helvetica" charset="0"/>
                <a:ea typeface="Times New Roman" charset="0"/>
                <a:cs typeface="Helvetica" charset="0"/>
              </a:rPr>
              <a:t>“This </a:t>
            </a:r>
            <a:r>
              <a:rPr lang="en-US" sz="5000" i="1" dirty="0">
                <a:latin typeface="Helvetica" charset="0"/>
                <a:ea typeface="Times New Roman" charset="0"/>
                <a:cs typeface="Helvetica" charset="0"/>
              </a:rPr>
              <a:t>is</a:t>
            </a:r>
            <a:r>
              <a:rPr lang="en-US" sz="5000" dirty="0">
                <a:latin typeface="Helvetica" charset="0"/>
                <a:ea typeface="Times New Roman" charset="0"/>
                <a:cs typeface="Helvetica" charset="0"/>
              </a:rPr>
              <a:t> the covenant that I will make with them after those days, </a:t>
            </a:r>
            <a:r>
              <a:rPr lang="en-US" sz="5000" dirty="0" err="1">
                <a:latin typeface="Helvetica" charset="0"/>
                <a:ea typeface="Times New Roman" charset="0"/>
                <a:cs typeface="Helvetica" charset="0"/>
              </a:rPr>
              <a:t>saith</a:t>
            </a:r>
            <a:r>
              <a:rPr lang="en-US" sz="5000" dirty="0">
                <a:latin typeface="Helvetica" charset="0"/>
                <a:ea typeface="Times New Roman" charset="0"/>
                <a:cs typeface="Helvetica" charset="0"/>
              </a:rPr>
              <a:t> the Lord, I will </a:t>
            </a:r>
            <a:r>
              <a:rPr lang="en-US" sz="5000" b="1" dirty="0">
                <a:solidFill>
                  <a:srgbClr val="FAE580"/>
                </a:solidFill>
                <a:latin typeface="Helvetica" charset="0"/>
                <a:ea typeface="Times New Roman" charset="0"/>
                <a:cs typeface="Helvetica" charset="0"/>
              </a:rPr>
              <a:t>put my laws into their hearts, and in their minds will I write </a:t>
            </a:r>
            <a:r>
              <a:rPr lang="en-US" sz="5000" b="1" dirty="0" smtClean="0">
                <a:solidFill>
                  <a:srgbClr val="FAE580"/>
                </a:solidFill>
                <a:latin typeface="Helvetica" charset="0"/>
                <a:ea typeface="Times New Roman" charset="0"/>
                <a:cs typeface="Helvetica" charset="0"/>
              </a:rPr>
              <a:t>them</a:t>
            </a:r>
            <a:r>
              <a:rPr lang="en-US" sz="5000" dirty="0" smtClean="0">
                <a:solidFill>
                  <a:srgbClr val="FAE580"/>
                </a:solidFill>
                <a:latin typeface="Helvetica" charset="0"/>
                <a:ea typeface="Times New Roman" charset="0"/>
                <a:cs typeface="Helvetica" charset="0"/>
              </a:rPr>
              <a:t>.” </a:t>
            </a:r>
            <a:r>
              <a:rPr lang="en-US" sz="5000" dirty="0" smtClean="0">
                <a:latin typeface="Helvetica" charset="0"/>
                <a:ea typeface="Times New Roman" charset="0"/>
                <a:cs typeface="Helvetica" charset="0"/>
              </a:rPr>
              <a:t>- </a:t>
            </a:r>
            <a:r>
              <a:rPr lang="en-US" sz="5000" dirty="0" smtClean="0">
                <a:latin typeface="Helvetica" charset="0"/>
                <a:ea typeface="Helvetica" charset="0"/>
                <a:cs typeface="Helvetica" charset="0"/>
              </a:rPr>
              <a:t>Hebrews 10:16</a:t>
            </a:r>
          </a:p>
          <a:p>
            <a:pPr>
              <a:spcAft>
                <a:spcPts val="0"/>
              </a:spcAft>
            </a:pPr>
            <a:endParaRPr lang="en-US" sz="5000" dirty="0">
              <a:solidFill>
                <a:srgbClr val="FAE580"/>
              </a:solidFill>
              <a:latin typeface="Helvetica" charset="0"/>
              <a:ea typeface="Helvetica" charset="0"/>
              <a:cs typeface="Helvetica" charset="0"/>
            </a:endParaRPr>
          </a:p>
          <a:p>
            <a:pPr>
              <a:spcAft>
                <a:spcPts val="0"/>
              </a:spcAft>
            </a:pPr>
            <a:r>
              <a:rPr lang="en-US" sz="5000" dirty="0" smtClean="0">
                <a:latin typeface="Helvetica" charset="0"/>
                <a:ea typeface="Helvetica" charset="0"/>
                <a:cs typeface="Helvetica" charset="0"/>
              </a:rPr>
              <a:t>Hands – Actions (</a:t>
            </a:r>
            <a:r>
              <a:rPr lang="en-US" sz="5000" dirty="0" err="1" smtClean="0">
                <a:latin typeface="Helvetica" charset="0"/>
                <a:ea typeface="Helvetica" charset="0"/>
                <a:cs typeface="Helvetica" charset="0"/>
              </a:rPr>
              <a:t>Ecc</a:t>
            </a:r>
            <a:r>
              <a:rPr lang="en-US" sz="5000" dirty="0" smtClean="0">
                <a:latin typeface="Helvetica" charset="0"/>
                <a:ea typeface="Helvetica" charset="0"/>
                <a:cs typeface="Helvetica" charset="0"/>
              </a:rPr>
              <a:t> 9:10)</a:t>
            </a:r>
          </a:p>
          <a:p>
            <a:pPr>
              <a:spcAft>
                <a:spcPts val="0"/>
              </a:spcAft>
            </a:pPr>
            <a:r>
              <a:rPr lang="en-US" sz="5000" dirty="0" smtClean="0">
                <a:latin typeface="Helvetica" charset="0"/>
                <a:ea typeface="Helvetica" charset="0"/>
                <a:cs typeface="Helvetica" charset="0"/>
              </a:rPr>
              <a:t>Is refraining from work on Sunday taking the mark of the beast?</a:t>
            </a:r>
          </a:p>
          <a:p>
            <a:pPr marL="693738" indent="-685800">
              <a:spcAft>
                <a:spcPts val="0"/>
              </a:spcAft>
              <a:buFont typeface="Arial" charset="0"/>
              <a:buChar char="•"/>
            </a:pPr>
            <a:r>
              <a:rPr lang="en-US" sz="5000" dirty="0" smtClean="0">
                <a:latin typeface="Helvetica" charset="0"/>
                <a:ea typeface="Helvetica" charset="0"/>
                <a:cs typeface="Helvetica" charset="0"/>
              </a:rPr>
              <a:t>Rev 14:9-12, John 10;16, 27</a:t>
            </a:r>
          </a:p>
          <a:p>
            <a:pPr>
              <a:spcAft>
                <a:spcPts val="0"/>
              </a:spcAft>
            </a:pPr>
            <a:endParaRPr lang="en-US" sz="5000" dirty="0">
              <a:latin typeface="Helvetica" charset="0"/>
              <a:ea typeface="Times New Roman" charset="0"/>
              <a:cs typeface="Times New Roman" charset="0"/>
            </a:endParaRPr>
          </a:p>
          <a:p>
            <a:r>
              <a:rPr lang="en-US" sz="5000" dirty="0">
                <a:latin typeface="Helvetica" charset="0"/>
                <a:ea typeface="Helvetica" charset="0"/>
                <a:cs typeface="Helvetica" charset="0"/>
              </a:rPr>
              <a:t/>
            </a:r>
            <a:br>
              <a:rPr lang="en-US" sz="5000" dirty="0">
                <a:latin typeface="Helvetica" charset="0"/>
                <a:ea typeface="Helvetica" charset="0"/>
                <a:cs typeface="Helvetica" charset="0"/>
              </a:rPr>
            </a:br>
            <a:endParaRPr lang="en-US" sz="5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2915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pastors and </a:t>
            </a:r>
            <a:r>
              <a:rPr lang="sv-SE" altLang="en-US" sz="8000" b="1" dirty="0" err="1" smtClean="0">
                <a:solidFill>
                  <a:srgbClr val="6AAFE3"/>
                </a:solidFill>
                <a:latin typeface="Cabin" charset="0"/>
              </a:rPr>
              <a:t>preachers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say</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000" b="1" dirty="0">
                <a:latin typeface="Arial" charset="0"/>
                <a:ea typeface="Arial" charset="0"/>
                <a:cs typeface="Arial" charset="0"/>
              </a:rPr>
              <a:t>Baptist:</a:t>
            </a:r>
            <a:r>
              <a:rPr lang="en-US" sz="4000" dirty="0">
                <a:latin typeface="Arial" charset="0"/>
                <a:ea typeface="Arial" charset="0"/>
                <a:cs typeface="Arial" charset="0"/>
              </a:rPr>
              <a:t> "There was and is a commandment to keep holy the Sabbath day, but </a:t>
            </a:r>
            <a:r>
              <a:rPr lang="en-US" sz="4000" b="1" dirty="0">
                <a:solidFill>
                  <a:srgbClr val="FAE580"/>
                </a:solidFill>
                <a:latin typeface="Arial" charset="0"/>
                <a:ea typeface="Arial" charset="0"/>
                <a:cs typeface="Arial" charset="0"/>
              </a:rPr>
              <a:t>that Sabbath day was not Sunday</a:t>
            </a:r>
            <a:r>
              <a:rPr lang="en-US" sz="4000" dirty="0">
                <a:latin typeface="Arial" charset="0"/>
                <a:ea typeface="Arial" charset="0"/>
                <a:cs typeface="Arial" charset="0"/>
              </a:rPr>
              <a:t>. ... It will be said, however, and with some show of triumph, that the Sabbath was transferred from the seventh to the first day of the week. ... Where can the record of such a transaction be found? Not in the New Testament -- absolutely not. </a:t>
            </a:r>
            <a:r>
              <a:rPr lang="en-US" sz="4000" b="1" dirty="0">
                <a:solidFill>
                  <a:srgbClr val="FAE580"/>
                </a:solidFill>
                <a:latin typeface="Arial" charset="0"/>
                <a:ea typeface="Arial" charset="0"/>
                <a:cs typeface="Arial" charset="0"/>
              </a:rPr>
              <a:t>There is no scriptural evidence of the change of the Sabbath institution from the seventh to the first day of the week</a:t>
            </a:r>
            <a:r>
              <a:rPr lang="en-US" sz="4000" dirty="0">
                <a:latin typeface="Arial" charset="0"/>
                <a:ea typeface="Arial" charset="0"/>
                <a:cs typeface="Arial" charset="0"/>
              </a:rPr>
              <a:t>." Dr. Edward T. </a:t>
            </a:r>
            <a:r>
              <a:rPr lang="en-US" sz="4000" dirty="0" err="1">
                <a:latin typeface="Arial" charset="0"/>
                <a:ea typeface="Arial" charset="0"/>
                <a:cs typeface="Arial" charset="0"/>
              </a:rPr>
              <a:t>Hiscox</a:t>
            </a:r>
            <a:r>
              <a:rPr lang="en-US" sz="4000" dirty="0">
                <a:latin typeface="Arial" charset="0"/>
                <a:ea typeface="Arial" charset="0"/>
                <a:cs typeface="Arial" charset="0"/>
              </a:rPr>
              <a:t>, author of </a:t>
            </a:r>
            <a:r>
              <a:rPr lang="en-US" sz="4000" i="1" dirty="0">
                <a:latin typeface="Arial" charset="0"/>
                <a:ea typeface="Arial" charset="0"/>
                <a:cs typeface="Arial" charset="0"/>
              </a:rPr>
              <a:t>The Baptist Manual</a:t>
            </a:r>
            <a:r>
              <a:rPr lang="en-US" sz="4000" dirty="0">
                <a:latin typeface="Arial" charset="0"/>
                <a:ea typeface="Arial" charset="0"/>
                <a:cs typeface="Arial" charset="0"/>
              </a:rPr>
              <a:t>, in a paper read before a New York ministers' conference held Nov. 13, 1893.</a:t>
            </a:r>
            <a:br>
              <a:rPr lang="en-US" sz="4000" dirty="0">
                <a:latin typeface="Arial" charset="0"/>
                <a:ea typeface="Arial" charset="0"/>
                <a:cs typeface="Arial" charset="0"/>
              </a:rPr>
            </a:b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Catholic:</a:t>
            </a:r>
            <a:r>
              <a:rPr lang="en-US" sz="4000" dirty="0">
                <a:latin typeface="Arial" charset="0"/>
                <a:ea typeface="Arial" charset="0"/>
                <a:cs typeface="Arial" charset="0"/>
              </a:rPr>
              <a:t> "</a:t>
            </a:r>
            <a:r>
              <a:rPr lang="en-US" sz="4000" b="1" dirty="0">
                <a:solidFill>
                  <a:srgbClr val="FAE580"/>
                </a:solidFill>
                <a:latin typeface="Arial" charset="0"/>
                <a:ea typeface="Arial" charset="0"/>
                <a:cs typeface="Arial" charset="0"/>
              </a:rPr>
              <a:t>You may read the Bible from Genesis to Revelation, and you will not find a single line authorizing the sanctification of Sunday</a:t>
            </a:r>
            <a:r>
              <a:rPr lang="en-US" sz="4000" b="1" dirty="0">
                <a:latin typeface="Arial" charset="0"/>
                <a:ea typeface="Arial" charset="0"/>
                <a:cs typeface="Arial" charset="0"/>
              </a:rPr>
              <a:t>.</a:t>
            </a:r>
            <a:r>
              <a:rPr lang="en-US" sz="4000" dirty="0">
                <a:latin typeface="Arial" charset="0"/>
                <a:ea typeface="Arial" charset="0"/>
                <a:cs typeface="Arial" charset="0"/>
              </a:rPr>
              <a:t> The Scriptures enforce the religious observance of Saturday, a day which we [Catholics] never sanctify." James Cardinal Gibbons, </a:t>
            </a:r>
            <a:r>
              <a:rPr lang="en-US" sz="4000" i="1" dirty="0">
                <a:latin typeface="Arial" charset="0"/>
                <a:ea typeface="Arial" charset="0"/>
                <a:cs typeface="Arial" charset="0"/>
              </a:rPr>
              <a:t>The Faith of Our Fathers</a:t>
            </a:r>
            <a:r>
              <a:rPr lang="en-US" sz="4000" dirty="0">
                <a:latin typeface="Arial" charset="0"/>
                <a:ea typeface="Arial" charset="0"/>
                <a:cs typeface="Arial" charset="0"/>
              </a:rPr>
              <a:t>, 16th edition, 1880, p. 111.</a:t>
            </a:r>
            <a:br>
              <a:rPr lang="en-US" sz="4000" dirty="0">
                <a:latin typeface="Arial" charset="0"/>
                <a:ea typeface="Arial" charset="0"/>
                <a:cs typeface="Arial" charset="0"/>
              </a:rPr>
            </a:br>
            <a:endParaRPr lang="en-US" sz="4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13382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What</a:t>
            </a:r>
            <a:r>
              <a:rPr lang="sv-SE" altLang="en-US" sz="8000" b="1" dirty="0" smtClean="0">
                <a:solidFill>
                  <a:srgbClr val="6AAFE3"/>
                </a:solidFill>
                <a:latin typeface="Cabin" charset="0"/>
              </a:rPr>
              <a:t> pastors and </a:t>
            </a:r>
            <a:r>
              <a:rPr lang="sv-SE" altLang="en-US" sz="8000" b="1" dirty="0" err="1" smtClean="0">
                <a:solidFill>
                  <a:srgbClr val="6AAFE3"/>
                </a:solidFill>
                <a:latin typeface="Cabin" charset="0"/>
              </a:rPr>
              <a:t>preachers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say</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000" b="1" dirty="0">
                <a:latin typeface="Arial" charset="0"/>
                <a:ea typeface="Arial" charset="0"/>
                <a:cs typeface="Arial" charset="0"/>
              </a:rPr>
              <a:t>Church of Christ:</a:t>
            </a:r>
            <a:r>
              <a:rPr lang="en-US" sz="4000" dirty="0">
                <a:latin typeface="Arial" charset="0"/>
                <a:ea typeface="Arial" charset="0"/>
                <a:cs typeface="Arial" charset="0"/>
              </a:rPr>
              <a:t> "Finally, we have the testimony of Christ on this subject. In </a:t>
            </a:r>
            <a:r>
              <a:rPr lang="en-US" sz="4000" u="sng" dirty="0">
                <a:latin typeface="Arial" charset="0"/>
                <a:ea typeface="Arial" charset="0"/>
                <a:cs typeface="Arial" charset="0"/>
                <a:hlinkClick r:id="rId3" invalidUrl="http://biblia.com/bible/kjv1900/Mark 2.27"/>
              </a:rPr>
              <a:t>Mark 2:27</a:t>
            </a:r>
            <a:r>
              <a:rPr lang="en-US" sz="4000" dirty="0">
                <a:latin typeface="Arial" charset="0"/>
                <a:ea typeface="Arial" charset="0"/>
                <a:cs typeface="Arial" charset="0"/>
              </a:rPr>
              <a:t>, he says: 'The Sabbath was made for man, and not man for the Sabbath.' From this passage it is evident that the Sabbath was made not merely for the </a:t>
            </a:r>
            <a:r>
              <a:rPr lang="en-US" sz="4000" i="1" dirty="0">
                <a:latin typeface="Arial" charset="0"/>
                <a:ea typeface="Arial" charset="0"/>
                <a:cs typeface="Arial" charset="0"/>
              </a:rPr>
              <a:t>Israelites</a:t>
            </a:r>
            <a:r>
              <a:rPr lang="en-US" sz="4000" dirty="0">
                <a:latin typeface="Arial" charset="0"/>
                <a:ea typeface="Arial" charset="0"/>
                <a:cs typeface="Arial" charset="0"/>
              </a:rPr>
              <a:t>, as Paley and </a:t>
            </a:r>
            <a:r>
              <a:rPr lang="en-US" sz="4000" dirty="0" err="1">
                <a:latin typeface="Arial" charset="0"/>
                <a:ea typeface="Arial" charset="0"/>
                <a:cs typeface="Arial" charset="0"/>
              </a:rPr>
              <a:t>Hengstenberg</a:t>
            </a:r>
            <a:r>
              <a:rPr lang="en-US" sz="4000" dirty="0">
                <a:latin typeface="Arial" charset="0"/>
                <a:ea typeface="Arial" charset="0"/>
                <a:cs typeface="Arial" charset="0"/>
              </a:rPr>
              <a:t> would have us believe, but for </a:t>
            </a:r>
            <a:r>
              <a:rPr lang="en-US" sz="4000" i="1" dirty="0">
                <a:latin typeface="Arial" charset="0"/>
                <a:ea typeface="Arial" charset="0"/>
                <a:cs typeface="Arial" charset="0"/>
              </a:rPr>
              <a:t>man</a:t>
            </a:r>
            <a:r>
              <a:rPr lang="en-US" sz="4000" dirty="0">
                <a:latin typeface="Arial" charset="0"/>
                <a:ea typeface="Arial" charset="0"/>
                <a:cs typeface="Arial" charset="0"/>
              </a:rPr>
              <a:t> ... that is, for </a:t>
            </a:r>
            <a:r>
              <a:rPr lang="en-US" sz="4000" i="1" dirty="0">
                <a:latin typeface="Arial" charset="0"/>
                <a:ea typeface="Arial" charset="0"/>
                <a:cs typeface="Arial" charset="0"/>
              </a:rPr>
              <a:t>the race</a:t>
            </a:r>
            <a:r>
              <a:rPr lang="en-US" sz="4000" dirty="0">
                <a:latin typeface="Arial" charset="0"/>
                <a:ea typeface="Arial" charset="0"/>
                <a:cs typeface="Arial" charset="0"/>
              </a:rPr>
              <a:t>. Hence we conclude </a:t>
            </a:r>
            <a:r>
              <a:rPr lang="en-US" sz="4000" dirty="0">
                <a:solidFill>
                  <a:srgbClr val="FAE580"/>
                </a:solidFill>
                <a:latin typeface="Arial" charset="0"/>
                <a:ea typeface="Arial" charset="0"/>
                <a:cs typeface="Arial" charset="0"/>
              </a:rPr>
              <a:t>that </a:t>
            </a:r>
            <a:r>
              <a:rPr lang="en-US" sz="4000" b="1" dirty="0">
                <a:solidFill>
                  <a:srgbClr val="FAE580"/>
                </a:solidFill>
                <a:latin typeface="Arial" charset="0"/>
                <a:ea typeface="Arial" charset="0"/>
                <a:cs typeface="Arial" charset="0"/>
              </a:rPr>
              <a:t>the Sabbath was sanctified from the beginning, and that it was given to Adam, even in Eden, as one of those primeval institutions that God ordained for the happiness of all men</a:t>
            </a:r>
            <a:r>
              <a:rPr lang="en-US" sz="4000" b="1" dirty="0">
                <a:latin typeface="Arial" charset="0"/>
                <a:ea typeface="Arial" charset="0"/>
                <a:cs typeface="Arial" charset="0"/>
              </a:rPr>
              <a:t>.</a:t>
            </a:r>
            <a:r>
              <a:rPr lang="en-US" sz="4000" dirty="0">
                <a:latin typeface="Arial" charset="0"/>
                <a:ea typeface="Arial" charset="0"/>
                <a:cs typeface="Arial" charset="0"/>
              </a:rPr>
              <a:t>" Robert Milligan, </a:t>
            </a:r>
            <a:r>
              <a:rPr lang="en-US" sz="4000" i="1" dirty="0">
                <a:latin typeface="Arial" charset="0"/>
                <a:ea typeface="Arial" charset="0"/>
                <a:cs typeface="Arial" charset="0"/>
              </a:rPr>
              <a:t>Scheme of Redemption</a:t>
            </a:r>
            <a:r>
              <a:rPr lang="en-US" sz="4000" dirty="0">
                <a:latin typeface="Arial" charset="0"/>
                <a:ea typeface="Arial" charset="0"/>
                <a:cs typeface="Arial" charset="0"/>
              </a:rPr>
              <a:t>, (St. Louis, The Bethany Press, 1962), p. 165.</a:t>
            </a:r>
            <a:br>
              <a:rPr lang="en-US" sz="4000" dirty="0">
                <a:latin typeface="Arial" charset="0"/>
                <a:ea typeface="Arial" charset="0"/>
                <a:cs typeface="Arial" charset="0"/>
              </a:rPr>
            </a:br>
            <a:r>
              <a:rPr lang="en-US" sz="4000" dirty="0">
                <a:latin typeface="Arial" charset="0"/>
                <a:ea typeface="Arial" charset="0"/>
                <a:cs typeface="Arial" charset="0"/>
              </a:rPr>
              <a:t/>
            </a:r>
            <a:br>
              <a:rPr lang="en-US" sz="4000" dirty="0">
                <a:latin typeface="Arial" charset="0"/>
                <a:ea typeface="Arial" charset="0"/>
                <a:cs typeface="Arial" charset="0"/>
              </a:rPr>
            </a:br>
            <a:r>
              <a:rPr lang="en-US" sz="4000" b="1" dirty="0">
                <a:latin typeface="Arial" charset="0"/>
                <a:ea typeface="Arial" charset="0"/>
                <a:cs typeface="Arial" charset="0"/>
              </a:rPr>
              <a:t>Congregationalist:</a:t>
            </a:r>
            <a:r>
              <a:rPr lang="en-US" sz="4000" dirty="0">
                <a:latin typeface="Arial" charset="0"/>
                <a:ea typeface="Arial" charset="0"/>
                <a:cs typeface="Arial" charset="0"/>
              </a:rPr>
              <a:t> "The Christian Sabbath [Sunday] is not in the Scriptures, and was not by the primitive church called the Sabbath." </a:t>
            </a:r>
            <a:r>
              <a:rPr lang="en-US" sz="4000" i="1" dirty="0">
                <a:latin typeface="Arial" charset="0"/>
                <a:ea typeface="Arial" charset="0"/>
                <a:cs typeface="Arial" charset="0"/>
              </a:rPr>
              <a:t>Dwight's Theology</a:t>
            </a:r>
            <a:r>
              <a:rPr lang="en-US" sz="4000" dirty="0">
                <a:latin typeface="Arial" charset="0"/>
                <a:ea typeface="Arial" charset="0"/>
                <a:cs typeface="Arial" charset="0"/>
              </a:rPr>
              <a:t>, Vol. 4, p. 401</a:t>
            </a:r>
            <a:r>
              <a:rPr lang="en-US" sz="4000" dirty="0" smtClean="0">
                <a:latin typeface="Arial" charset="0"/>
                <a:ea typeface="Arial" charset="0"/>
                <a:cs typeface="Arial" charset="0"/>
              </a:rPr>
              <a:t>.</a:t>
            </a:r>
            <a:endParaRPr lang="en-US" sz="4000" dirty="0">
              <a:latin typeface="Arial" charset="0"/>
              <a:ea typeface="Arial" charset="0"/>
              <a:cs typeface="Arial" charset="0"/>
            </a:endParaRPr>
          </a:p>
        </p:txBody>
      </p:sp>
      <p:pic>
        <p:nvPicPr>
          <p:cNvPr id="16391"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727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7804</TotalTime>
  <Words>859</Words>
  <Application>Microsoft Macintosh PowerPoint</Application>
  <PresentationFormat>Custom</PresentationFormat>
  <Paragraphs>61</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Cabin</vt:lpstr>
      <vt:lpstr>Calibri</vt:lpstr>
      <vt:lpstr>Calibri Light</vt:lpstr>
      <vt:lpstr>Gill Sans</vt:lpstr>
      <vt:lpstr>Helvetica</vt:lpstr>
      <vt:lpstr>Helvetica;Arial</vt:lpstr>
      <vt:lpstr>Times New Roman</vt:lpstr>
      <vt:lpstr>ヒラギノ角ゴ ProN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187</cp:revision>
  <cp:lastPrinted>1601-01-01T00:00:00Z</cp:lastPrinted>
  <dcterms:created xsi:type="dcterms:W3CDTF">2015-11-11T12:13:52Z</dcterms:created>
  <dcterms:modified xsi:type="dcterms:W3CDTF">2015-12-16T13:48:05Z</dcterms:modified>
</cp:coreProperties>
</file>