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85" r:id="rId1"/>
  </p:sldMasterIdLst>
  <p:notesMasterIdLst>
    <p:notesMasterId r:id="rId16"/>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Lst>
  <p:sldSz cx="24382413" cy="13716000"/>
  <p:notesSz cx="6858000" cy="9144000"/>
  <p:defaultTextStyle>
    <a:defPPr>
      <a:defRPr lang="en-GB"/>
    </a:defPPr>
    <a:lvl1pPr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1pPr>
    <a:lvl2pPr marL="1236663" indent="-47466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2pPr>
    <a:lvl3pPr marL="1903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3pPr>
    <a:lvl4pPr marL="2665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4pPr>
    <a:lvl5pPr marL="3427413" indent="-379413" algn="l" defTabSz="760413" rtl="0" eaLnBrk="0" fontAlgn="base" hangingPunct="0">
      <a:spcBef>
        <a:spcPct val="0"/>
      </a:spcBef>
      <a:spcAft>
        <a:spcPct val="0"/>
      </a:spcAft>
      <a:defRPr sz="6300" kern="1200">
        <a:solidFill>
          <a:schemeClr val="bg1"/>
        </a:solidFill>
        <a:latin typeface="Gill Sans" charset="0"/>
        <a:ea typeface="ヒラギノ角ゴ ProN W3" charset="-128"/>
        <a:cs typeface="ヒラギノ角ゴ ProN W3" charset="-128"/>
      </a:defRPr>
    </a:lvl5pPr>
    <a:lvl6pPr marL="2286000" algn="l" defTabSz="914400" rtl="0" eaLnBrk="1" latinLnBrk="0" hangingPunct="1">
      <a:defRPr sz="6300" kern="1200">
        <a:solidFill>
          <a:schemeClr val="bg1"/>
        </a:solidFill>
        <a:latin typeface="Gill Sans" charset="0"/>
        <a:ea typeface="ヒラギノ角ゴ ProN W3" charset="-128"/>
        <a:cs typeface="ヒラギノ角ゴ ProN W3" charset="-128"/>
      </a:defRPr>
    </a:lvl6pPr>
    <a:lvl7pPr marL="2743200" algn="l" defTabSz="914400" rtl="0" eaLnBrk="1" latinLnBrk="0" hangingPunct="1">
      <a:defRPr sz="6300" kern="1200">
        <a:solidFill>
          <a:schemeClr val="bg1"/>
        </a:solidFill>
        <a:latin typeface="Gill Sans" charset="0"/>
        <a:ea typeface="ヒラギノ角ゴ ProN W3" charset="-128"/>
        <a:cs typeface="ヒラギノ角ゴ ProN W3" charset="-128"/>
      </a:defRPr>
    </a:lvl7pPr>
    <a:lvl8pPr marL="3200400" algn="l" defTabSz="914400" rtl="0" eaLnBrk="1" latinLnBrk="0" hangingPunct="1">
      <a:defRPr sz="6300" kern="1200">
        <a:solidFill>
          <a:schemeClr val="bg1"/>
        </a:solidFill>
        <a:latin typeface="Gill Sans" charset="0"/>
        <a:ea typeface="ヒラギノ角ゴ ProN W3" charset="-128"/>
        <a:cs typeface="ヒラギノ角ゴ ProN W3" charset="-128"/>
      </a:defRPr>
    </a:lvl8pPr>
    <a:lvl9pPr marL="3657600" algn="l" defTabSz="914400" rtl="0" eaLnBrk="1" latinLnBrk="0" hangingPunct="1">
      <a:defRPr sz="6300" kern="1200">
        <a:solidFill>
          <a:schemeClr val="bg1"/>
        </a:solidFill>
        <a:latin typeface="Gill Sans" charset="0"/>
        <a:ea typeface="ヒラギノ角ゴ ProN W3" charset="-128"/>
        <a:cs typeface="ヒラギノ角ゴ ProN W3" charset="-128"/>
      </a:defRPr>
    </a:lvl9pPr>
  </p:defaultTextStyle>
  <p:extLst>
    <p:ext uri="{EFAFB233-063F-42B5-8137-9DF3F51BA10A}">
      <p15:sldGuideLst xmlns:p15="http://schemas.microsoft.com/office/powerpoint/2012/main">
        <p15:guide id="1" orient="horz" pos="1689">
          <p15:clr>
            <a:srgbClr val="A4A3A4"/>
          </p15:clr>
        </p15:guide>
        <p15:guide id="2" pos="1193">
          <p15:clr>
            <a:srgbClr val="A4A3A4"/>
          </p15:clr>
        </p15:guide>
        <p15:guide id="3" orient="horz" pos="7268">
          <p15:clr>
            <a:srgbClr val="A4A3A4"/>
          </p15:clr>
        </p15:guide>
        <p15:guide id="4" pos="14166">
          <p15:clr>
            <a:srgbClr val="A4A3A4"/>
          </p15:clr>
        </p15:guide>
        <p15:guide id="5" pos="16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AE580"/>
    <a:srgbClr val="FCE99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p:restoredTop sz="94613"/>
  </p:normalViewPr>
  <p:slideViewPr>
    <p:cSldViewPr showGuides="1">
      <p:cViewPr>
        <p:scale>
          <a:sx n="33" d="100"/>
          <a:sy n="33" d="100"/>
        </p:scale>
        <p:origin x="144" y="1264"/>
      </p:cViewPr>
      <p:guideLst>
        <p:guide orient="horz" pos="1689"/>
        <p:guide pos="1193"/>
        <p:guide orient="horz" pos="7268"/>
        <p:guide pos="14166"/>
        <p:guide pos="1601"/>
      </p:guideLst>
    </p:cSldViewPr>
  </p:slideViewPr>
  <p:outlineViewPr>
    <p:cViewPr varScale="1">
      <p:scale>
        <a:sx n="170" d="200"/>
        <a:sy n="170" d="200"/>
      </p:scale>
      <p:origin x="-780" y="-84"/>
    </p:cViewPr>
  </p:outlineViewPr>
  <p:notesTextViewPr>
    <p:cViewPr>
      <p:scale>
        <a:sx n="1" d="1"/>
        <a:sy n="1" d="1"/>
      </p:scale>
      <p:origin x="0" y="0"/>
    </p:cViewPr>
  </p:notesText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8"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39"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0" name="Text Box 4"/>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1"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14342" name="Rectangle 6"/>
          <p:cNvSpPr>
            <a:spLocks noGrp="1" noRot="1" noChangeAspect="1" noChangeArrowheads="1"/>
          </p:cNvSpPr>
          <p:nvPr>
            <p:ph type="sldImg"/>
          </p:nvPr>
        </p:nvSpPr>
        <p:spPr bwMode="auto">
          <a:xfrm>
            <a:off x="384175" y="685800"/>
            <a:ext cx="6084888" cy="3424238"/>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1434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endParaRPr lang="en-US" altLang="en-US" noProof="0" smtClean="0"/>
          </a:p>
        </p:txBody>
      </p:sp>
      <p:sp>
        <p:nvSpPr>
          <p:cNvPr id="14344" name="Text Box 8"/>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4345"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0FEB57D6-9422-FC43-82E1-CE5B18B2F5A5}" type="slidenum">
              <a:rPr lang="en-US" altLang="en-US"/>
              <a:pPr/>
              <a:t>‹#›</a:t>
            </a:fld>
            <a:endParaRPr lang="en-US" altLang="en-US"/>
          </a:p>
        </p:txBody>
      </p:sp>
    </p:spTree>
    <p:extLst>
      <p:ext uri="{BB962C8B-B14F-4D97-AF65-F5344CB8AC3E}">
        <p14:creationId xmlns:p14="http://schemas.microsoft.com/office/powerpoint/2010/main" val="672563970"/>
      </p:ext>
    </p:extLst>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1pPr>
    <a:lvl2pPr marL="1236663" indent="-47466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2pPr>
    <a:lvl3pPr marL="1903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3pPr>
    <a:lvl4pPr marL="2665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4pPr>
    <a:lvl5pPr marL="3427413" indent="-379413" algn="l" defTabSz="760413" rtl="0" eaLnBrk="0" fontAlgn="base" hangingPunct="0">
      <a:spcBef>
        <a:spcPct val="30000"/>
      </a:spcBef>
      <a:spcAft>
        <a:spcPct val="0"/>
      </a:spcAft>
      <a:buClr>
        <a:srgbClr val="000000"/>
      </a:buClr>
      <a:buSzPct val="100000"/>
      <a:buFont typeface="Times New Roman" charset="0"/>
      <a:defRPr sz="2000" kern="1200">
        <a:solidFill>
          <a:srgbClr val="000000"/>
        </a:solidFill>
        <a:latin typeface="Times New Roman" charset="0"/>
        <a:ea typeface="+mn-ea"/>
        <a:cs typeface="+mn-cs"/>
      </a:defRPr>
    </a:lvl5pPr>
    <a:lvl6pPr marL="3809237" algn="l" defTabSz="1523696" rtl="0" eaLnBrk="1" latinLnBrk="0" hangingPunct="1">
      <a:defRPr sz="2000" kern="1200">
        <a:solidFill>
          <a:schemeClr val="tx1"/>
        </a:solidFill>
        <a:latin typeface="+mn-lt"/>
        <a:ea typeface="+mn-ea"/>
        <a:cs typeface="+mn-cs"/>
      </a:defRPr>
    </a:lvl6pPr>
    <a:lvl7pPr marL="4571086" algn="l" defTabSz="1523696" rtl="0" eaLnBrk="1" latinLnBrk="0" hangingPunct="1">
      <a:defRPr sz="2000" kern="1200">
        <a:solidFill>
          <a:schemeClr val="tx1"/>
        </a:solidFill>
        <a:latin typeface="+mn-lt"/>
        <a:ea typeface="+mn-ea"/>
        <a:cs typeface="+mn-cs"/>
      </a:defRPr>
    </a:lvl7pPr>
    <a:lvl8pPr marL="5332933" algn="l" defTabSz="1523696" rtl="0" eaLnBrk="1" latinLnBrk="0" hangingPunct="1">
      <a:defRPr sz="2000" kern="1200">
        <a:solidFill>
          <a:schemeClr val="tx1"/>
        </a:solidFill>
        <a:latin typeface="+mn-lt"/>
        <a:ea typeface="+mn-ea"/>
        <a:cs typeface="+mn-cs"/>
      </a:defRPr>
    </a:lvl8pPr>
    <a:lvl9pPr marL="6094780" algn="l" defTabSz="1523696"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695FC129-6EA8-BF43-91AD-18A2130BB474}" type="slidenum">
              <a:rPr lang="en-US" altLang="en-US" sz="1200">
                <a:latin typeface="Gill Sans" charset="0"/>
              </a:rPr>
              <a:pPr>
                <a:spcBef>
                  <a:spcPct val="0"/>
                </a:spcBef>
                <a:buClrTx/>
                <a:buFontTx/>
                <a:buNone/>
              </a:pPr>
              <a:t>1</a:t>
            </a:fld>
            <a:endParaRPr lang="en-US" altLang="en-US" sz="1200">
              <a:latin typeface="Gill Sans" charset="0"/>
            </a:endParaRPr>
          </a:p>
        </p:txBody>
      </p:sp>
      <p:sp>
        <p:nvSpPr>
          <p:cNvPr id="17409"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410"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84972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10</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10509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11</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786772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54609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209086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14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66028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2</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645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3</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43382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4</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34335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5</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42332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6</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39617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7</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443154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8</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05131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sz="quarter"/>
          </p:nvPr>
        </p:nvSpPr>
        <p:spPr/>
        <p:txBody>
          <a:bodyPr/>
          <a:lstStyle>
            <a:lvl1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1pPr>
            <a:lvl2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2pPr>
            <a:lvl3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3pPr>
            <a:lvl4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4pPr>
            <a:lvl5pPr>
              <a:spcBef>
                <a:spcPct val="30000"/>
              </a:spcBef>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5pPr>
            <a:lvl6pPr marL="38846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6pPr>
            <a:lvl7pPr marL="43418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7pPr>
            <a:lvl8pPr marL="47990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8pPr>
            <a:lvl9pPr marL="5256213" indent="-379413" defTabSz="760413" eaLnBrk="0" fontAlgn="base" hangingPunct="0">
              <a:spcBef>
                <a:spcPct val="3000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charset="0"/>
              </a:defRPr>
            </a:lvl9pPr>
          </a:lstStyle>
          <a:p>
            <a:pPr>
              <a:spcBef>
                <a:spcPct val="0"/>
              </a:spcBef>
              <a:buClrTx/>
              <a:buFontTx/>
              <a:buNone/>
            </a:pPr>
            <a:fld id="{05183615-207E-B144-B2FC-5AEA9E169D39}" type="slidenum">
              <a:rPr lang="en-US" altLang="en-US" sz="1200">
                <a:latin typeface="Gill Sans" charset="0"/>
              </a:rPr>
              <a:pPr>
                <a:spcBef>
                  <a:spcPct val="0"/>
                </a:spcBef>
                <a:buClrTx/>
                <a:buFontTx/>
                <a:buNone/>
              </a:pPr>
              <a:t>9</a:t>
            </a:fld>
            <a:endParaRPr lang="en-US" altLang="en-US" sz="1200">
              <a:latin typeface="Gill Sans" charset="0"/>
            </a:endParaRPr>
          </a:p>
        </p:txBody>
      </p:sp>
      <p:sp>
        <p:nvSpPr>
          <p:cNvPr id="18433" name="Text Box 1"/>
          <p:cNvSpPr txBox="1">
            <a:spLocks noGrp="1" noRot="1" noChangeAspect="1" noChangeArrowheads="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ChangeArrowheads="1"/>
          </p:cNvSpPr>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Tree>
    <p:extLst>
      <p:ext uri="{BB962C8B-B14F-4D97-AF65-F5344CB8AC3E}">
        <p14:creationId xmlns:p14="http://schemas.microsoft.com/office/powerpoint/2010/main" val="199385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sv-SE" smtClean="0"/>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sv-SE"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416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832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sv-SE" smtClean="0"/>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454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1260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sv-SE" smtClean="0"/>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86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401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sv-SE" smtClean="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sv-SE" smtClean="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724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9753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41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73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sv-SE" smtClean="0"/>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sv-SE" smtClean="0"/>
              <a:t>Drag picture to placeholder or click icon to add</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780702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sv-SE" smtClean="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12/16/15</a:t>
            </a:fld>
            <a:endParaRPr lang="en-US" dirty="0"/>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9112351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4382413" cy="16254942"/>
          </a:xfrm>
          <a:prstGeom prst="rect">
            <a:avLst/>
          </a:prstGeom>
        </p:spPr>
      </p:pic>
      <p:sp>
        <p:nvSpPr>
          <p:cNvPr id="15362" name="AutoShape 2"/>
          <p:cNvSpPr>
            <a:spLocks noChangeArrowheads="1"/>
          </p:cNvSpPr>
          <p:nvPr/>
        </p:nvSpPr>
        <p:spPr bwMode="auto">
          <a:xfrm>
            <a:off x="-60325" y="9091613"/>
            <a:ext cx="10811371" cy="2446337"/>
          </a:xfrm>
          <a:prstGeom prst="roundRect">
            <a:avLst>
              <a:gd name="adj" fmla="val 83"/>
            </a:avLst>
          </a:prstGeom>
          <a:solidFill>
            <a:srgbClr val="FFFFFF"/>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5363" name="Text Box 3"/>
          <p:cNvSpPr txBox="1">
            <a:spLocks noChangeArrowheads="1"/>
          </p:cNvSpPr>
          <p:nvPr/>
        </p:nvSpPr>
        <p:spPr bwMode="auto">
          <a:xfrm>
            <a:off x="1149350" y="9556750"/>
            <a:ext cx="10969848" cy="169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sz="6300">
                <a:solidFill>
                  <a:schemeClr val="bg1"/>
                </a:solidFill>
                <a:latin typeface="Gill Sans" charset="0"/>
                <a:ea typeface="ヒラギノ角ゴ ProN W3" charset="-128"/>
                <a:cs typeface="ヒラギノ角ゴ ProN W3" charset="-128"/>
              </a:defRPr>
            </a:lvl9pPr>
          </a:lstStyle>
          <a:p>
            <a:pPr eaLnBrk="1" hangingPunct="1">
              <a:lnSpc>
                <a:spcPct val="93000"/>
              </a:lnSpc>
              <a:buSzPct val="100000"/>
            </a:pPr>
            <a:r>
              <a:rPr lang="sv-SE" altLang="en-US" sz="5000" b="1" dirty="0" smtClean="0">
                <a:solidFill>
                  <a:srgbClr val="6AAFE3"/>
                </a:solidFill>
                <a:latin typeface="Cabin" charset="0"/>
              </a:rPr>
              <a:t>The Three </a:t>
            </a:r>
            <a:r>
              <a:rPr lang="sv-SE" altLang="en-US" sz="5000" b="1" dirty="0" err="1" smtClean="0">
                <a:solidFill>
                  <a:srgbClr val="6AAFE3"/>
                </a:solidFill>
                <a:latin typeface="Cabin" charset="0"/>
              </a:rPr>
              <a:t>Angel’s</a:t>
            </a:r>
            <a:r>
              <a:rPr lang="sv-SE" altLang="en-US" sz="5000" b="1" dirty="0" smtClean="0">
                <a:solidFill>
                  <a:srgbClr val="6AAFE3"/>
                </a:solidFill>
                <a:latin typeface="Cabin" charset="0"/>
              </a:rPr>
              <a:t> </a:t>
            </a:r>
            <a:r>
              <a:rPr lang="sv-SE" altLang="en-US" sz="5000" b="1" dirty="0" err="1" smtClean="0">
                <a:solidFill>
                  <a:srgbClr val="6AAFE3"/>
                </a:solidFill>
                <a:latin typeface="Cabin" charset="0"/>
              </a:rPr>
              <a:t>Messages</a:t>
            </a:r>
            <a:endParaRPr lang="sv-SE" altLang="en-US" sz="5000" b="1" dirty="0" smtClean="0">
              <a:solidFill>
                <a:srgbClr val="6AAFE3"/>
              </a:solidFill>
              <a:latin typeface="Cabin" charset="0"/>
            </a:endParaRPr>
          </a:p>
          <a:p>
            <a:pPr eaLnBrk="1" hangingPunct="1">
              <a:lnSpc>
                <a:spcPct val="93000"/>
              </a:lnSpc>
              <a:buSzPct val="100000"/>
            </a:pPr>
            <a:r>
              <a:rPr lang="sv-SE" altLang="en-US" sz="5000" dirty="0" smtClean="0">
                <a:solidFill>
                  <a:srgbClr val="6AAFE3"/>
                </a:solidFill>
                <a:latin typeface="Cabin" charset="0"/>
              </a:rPr>
              <a:t>Christian </a:t>
            </a:r>
            <a:r>
              <a:rPr lang="sv-SE" altLang="en-US" sz="5000" dirty="0" err="1" smtClean="0">
                <a:solidFill>
                  <a:srgbClr val="6AAFE3"/>
                </a:solidFill>
                <a:latin typeface="Cabin" charset="0"/>
              </a:rPr>
              <a:t>Hjortland</a:t>
            </a:r>
            <a:r>
              <a:rPr lang="sv-SE" altLang="en-US" sz="5000" dirty="0">
                <a:solidFill>
                  <a:srgbClr val="6AAFE3"/>
                </a:solidFill>
                <a:latin typeface="Cabin" charset="0"/>
              </a:rPr>
              <a:t/>
            </a:r>
            <a:br>
              <a:rPr lang="sv-SE" altLang="en-US" sz="5000" dirty="0">
                <a:solidFill>
                  <a:srgbClr val="6AAFE3"/>
                </a:solidFill>
                <a:latin typeface="Cabin" charset="0"/>
              </a:rPr>
            </a:br>
            <a:endParaRPr lang="sv-SE" altLang="en-US" sz="5000" dirty="0">
              <a:solidFill>
                <a:srgbClr val="6AAFE3"/>
              </a:solidFill>
              <a:latin typeface="Cabin"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Heart</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Third</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Angel’s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Message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sz="4800" dirty="0">
                <a:latin typeface="Arial" charset="0"/>
                <a:ea typeface="Arial" charset="0"/>
                <a:cs typeface="Arial" charset="0"/>
              </a:rPr>
              <a:t>“Several have written to me, inquiring if the message of </a:t>
            </a:r>
            <a:r>
              <a:rPr lang="en-US" sz="4800" b="1" dirty="0">
                <a:solidFill>
                  <a:srgbClr val="FAE580"/>
                </a:solidFill>
                <a:latin typeface="Arial" charset="0"/>
                <a:ea typeface="Arial" charset="0"/>
                <a:cs typeface="Arial" charset="0"/>
              </a:rPr>
              <a:t>justification by faith</a:t>
            </a:r>
            <a:r>
              <a:rPr lang="en-US" sz="4800" dirty="0">
                <a:latin typeface="Arial" charset="0"/>
                <a:ea typeface="Arial" charset="0"/>
                <a:cs typeface="Arial" charset="0"/>
              </a:rPr>
              <a:t> is the third angel's message, and I have answered, "It is the third angel's message in verity."--1SM 372 (1890).  {LDE 199.4} </a:t>
            </a:r>
            <a:endParaRPr lang="en-US" sz="4800" dirty="0" smtClean="0">
              <a:latin typeface="Arial" charset="0"/>
              <a:ea typeface="Arial" charset="0"/>
              <a:cs typeface="Arial" charset="0"/>
            </a:endParaRPr>
          </a:p>
          <a:p>
            <a:pPr marL="7938" indent="0" eaLnBrk="1" hangingPunct="1">
              <a:lnSpc>
                <a:spcPct val="93000"/>
              </a:lnSpc>
            </a:pPr>
            <a:endParaRPr lang="en-US" sz="4800" dirty="0">
              <a:latin typeface="Arial" charset="0"/>
              <a:ea typeface="Arial" charset="0"/>
              <a:cs typeface="Arial" charset="0"/>
            </a:endParaRPr>
          </a:p>
          <a:p>
            <a:pPr marL="7938" indent="0" eaLnBrk="1" hangingPunct="1">
              <a:lnSpc>
                <a:spcPct val="93000"/>
              </a:lnSpc>
            </a:pPr>
            <a:r>
              <a:rPr lang="en-US" sz="4800" dirty="0">
                <a:latin typeface="Arial" charset="0"/>
                <a:ea typeface="Arial" charset="0"/>
                <a:cs typeface="Arial" charset="0"/>
              </a:rPr>
              <a:t>“The Lord in His great mercy sent a most precious message to His people through Elders [E.J.] Waggoner and [A. T.] Jones. This message was to bring more prominently before the world the uplifted </a:t>
            </a:r>
            <a:r>
              <a:rPr lang="en-US" sz="4800" dirty="0" err="1">
                <a:latin typeface="Arial" charset="0"/>
                <a:ea typeface="Arial" charset="0"/>
                <a:cs typeface="Arial" charset="0"/>
              </a:rPr>
              <a:t>Saviour</a:t>
            </a:r>
            <a:r>
              <a:rPr lang="en-US" sz="4800" dirty="0">
                <a:latin typeface="Arial" charset="0"/>
                <a:ea typeface="Arial" charset="0"/>
                <a:cs typeface="Arial" charset="0"/>
              </a:rPr>
              <a:t>, the sacrifice for the sins of the whole world. It presented justification through faith in the Surety; </a:t>
            </a:r>
            <a:r>
              <a:rPr lang="en-US" sz="4800" b="1" dirty="0">
                <a:solidFill>
                  <a:srgbClr val="FAE580"/>
                </a:solidFill>
                <a:latin typeface="Arial" charset="0"/>
                <a:ea typeface="Arial" charset="0"/>
                <a:cs typeface="Arial" charset="0"/>
              </a:rPr>
              <a:t>it invited the people to receive the righteousness of Christ, which is made manifest in obedience to all the commandments of </a:t>
            </a:r>
            <a:r>
              <a:rPr lang="en-US" sz="4800" b="1" dirty="0" smtClean="0">
                <a:solidFill>
                  <a:srgbClr val="FAE580"/>
                </a:solidFill>
                <a:latin typeface="Arial" charset="0"/>
                <a:ea typeface="Arial" charset="0"/>
                <a:cs typeface="Arial" charset="0"/>
              </a:rPr>
              <a:t>God</a:t>
            </a:r>
            <a:r>
              <a:rPr lang="en-US" sz="4800" b="1" dirty="0" smtClean="0">
                <a:latin typeface="Arial" charset="0"/>
                <a:ea typeface="Arial" charset="0"/>
                <a:cs typeface="Arial" charset="0"/>
              </a:rPr>
              <a:t>…</a:t>
            </a:r>
            <a:r>
              <a:rPr lang="en-US" sz="4800" dirty="0" smtClean="0">
                <a:latin typeface="Arial" charset="0"/>
                <a:ea typeface="Arial" charset="0"/>
                <a:cs typeface="Arial" charset="0"/>
              </a:rPr>
              <a:t>  </a:t>
            </a:r>
            <a:r>
              <a:rPr lang="en-US" sz="4800" dirty="0">
                <a:latin typeface="Arial" charset="0"/>
                <a:ea typeface="Arial" charset="0"/>
                <a:cs typeface="Arial" charset="0"/>
              </a:rPr>
              <a:t>{LDE 200.1}</a:t>
            </a:r>
            <a:r>
              <a:rPr lang="en-US" sz="4800" dirty="0" smtClean="0">
                <a:latin typeface="Arial" charset="0"/>
                <a:ea typeface="Arial" charset="0"/>
                <a:cs typeface="Arial" charset="0"/>
              </a:rPr>
              <a:t> </a:t>
            </a:r>
            <a:endParaRPr lang="en-US" sz="48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3194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Heart</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the </a:t>
            </a:r>
            <a:r>
              <a:rPr lang="sv-SE" altLang="en-US" sz="8000" b="1" dirty="0" err="1" smtClean="0">
                <a:solidFill>
                  <a:srgbClr val="6AAFE3"/>
                </a:solidFill>
                <a:latin typeface="Cabin" charset="0"/>
              </a:rPr>
              <a:t>Third</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Angel’s</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Message</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4500" dirty="0">
                <a:latin typeface="Arial" charset="0"/>
                <a:ea typeface="Arial" charset="0"/>
                <a:cs typeface="Arial" charset="0"/>
              </a:rPr>
              <a:t>Many had lost sight of Jesus. They needed to have their eyes directed to His divine person, His merits, and His changeless love for the human family. All power is given into His hands, that He may dispense rich gifts unto men, imparting the priceless gift of His own righteousness to the helpless human agent. </a:t>
            </a:r>
            <a:r>
              <a:rPr lang="en-US" sz="4500" b="1" dirty="0">
                <a:solidFill>
                  <a:srgbClr val="FAE580"/>
                </a:solidFill>
                <a:latin typeface="Arial" charset="0"/>
                <a:ea typeface="Arial" charset="0"/>
                <a:cs typeface="Arial" charset="0"/>
              </a:rPr>
              <a:t>This is the message that God commanded to be given to the world. It is the third angel's message, which is to be proclaimed with a loud voice, and attended with the outpouring of His Spirit in a large measure</a:t>
            </a:r>
            <a:r>
              <a:rPr lang="en-US" sz="4500" b="1" dirty="0">
                <a:latin typeface="Arial" charset="0"/>
                <a:ea typeface="Arial" charset="0"/>
                <a:cs typeface="Arial" charset="0"/>
              </a:rPr>
              <a:t>.</a:t>
            </a:r>
            <a:r>
              <a:rPr lang="en-US" sz="4500" dirty="0">
                <a:latin typeface="Arial" charset="0"/>
                <a:ea typeface="Arial" charset="0"/>
                <a:cs typeface="Arial" charset="0"/>
              </a:rPr>
              <a:t>--TM 91, 92 (1895).  {LDE 200.2} </a:t>
            </a:r>
            <a:r>
              <a:rPr lang="en-US" sz="4500" dirty="0" smtClean="0">
                <a:latin typeface="Arial" charset="0"/>
                <a:ea typeface="Arial" charset="0"/>
                <a:cs typeface="Arial" charset="0"/>
              </a:rPr>
              <a:t>…</a:t>
            </a:r>
            <a:endParaRPr lang="en-US" sz="4500" dirty="0">
              <a:latin typeface="Arial" charset="0"/>
              <a:ea typeface="Arial" charset="0"/>
              <a:cs typeface="Arial" charset="0"/>
            </a:endParaRPr>
          </a:p>
          <a:p>
            <a:r>
              <a:rPr lang="en-US" sz="4500" b="1" dirty="0">
                <a:solidFill>
                  <a:srgbClr val="FAE580"/>
                </a:solidFill>
                <a:latin typeface="Arial" charset="0"/>
                <a:ea typeface="Arial" charset="0"/>
                <a:cs typeface="Arial" charset="0"/>
              </a:rPr>
              <a:t>The last message of mercy to be given to the world is a revelation of His character of love</a:t>
            </a:r>
            <a:r>
              <a:rPr lang="en-US" sz="4500" b="1" dirty="0">
                <a:latin typeface="Arial" charset="0"/>
                <a:ea typeface="Arial" charset="0"/>
                <a:cs typeface="Arial" charset="0"/>
              </a:rPr>
              <a:t>.</a:t>
            </a:r>
            <a:r>
              <a:rPr lang="en-US" sz="4500" dirty="0">
                <a:latin typeface="Arial" charset="0"/>
                <a:ea typeface="Arial" charset="0"/>
                <a:cs typeface="Arial" charset="0"/>
              </a:rPr>
              <a:t> The children of God are to manifest His glory. In their own life and character they are to reveal what the grace of God has done for them.--COL 415, 416 (1900).  {LDE 200.4}</a:t>
            </a:r>
            <a:r>
              <a:rPr lang="en-US" sz="4500" dirty="0" smtClean="0">
                <a:latin typeface="Arial" charset="0"/>
                <a:ea typeface="Arial" charset="0"/>
                <a:cs typeface="Arial" charset="0"/>
              </a:rPr>
              <a:t> </a:t>
            </a:r>
            <a:endParaRPr lang="en-US" sz="45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598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a:solidFill>
                  <a:srgbClr val="6AAFE3"/>
                </a:solidFill>
                <a:latin typeface="Cabin" charset="0"/>
              </a:rPr>
              <a:t>R</a:t>
            </a:r>
            <a:r>
              <a:rPr lang="sv-SE" altLang="en-US" sz="8000" b="1" dirty="0" smtClean="0">
                <a:solidFill>
                  <a:srgbClr val="6AAFE3"/>
                </a:solidFill>
                <a:latin typeface="Cabin" charset="0"/>
              </a:rPr>
              <a:t>ight Arm</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r>
              <a:rPr lang="en-US" sz="6000" dirty="0">
                <a:latin typeface="Arial" charset="0"/>
                <a:ea typeface="Arial" charset="0"/>
                <a:cs typeface="Arial" charset="0"/>
              </a:rPr>
              <a:t>“The Lord desires his church to be a perfect body,--not all arms, not all body without arms, but body and arms together,--and every member working as a part of the one great whole. As the right arm is connected with the body</a:t>
            </a:r>
            <a:r>
              <a:rPr lang="en-US" sz="6000" dirty="0">
                <a:solidFill>
                  <a:srgbClr val="FAE580"/>
                </a:solidFill>
                <a:latin typeface="Arial" charset="0"/>
                <a:ea typeface="Arial" charset="0"/>
                <a:cs typeface="Arial" charset="0"/>
              </a:rPr>
              <a:t>, </a:t>
            </a:r>
            <a:r>
              <a:rPr lang="en-US" sz="6000" b="1" dirty="0">
                <a:solidFill>
                  <a:srgbClr val="FAE580"/>
                </a:solidFill>
                <a:latin typeface="Arial" charset="0"/>
                <a:ea typeface="Arial" charset="0"/>
                <a:cs typeface="Arial" charset="0"/>
              </a:rPr>
              <a:t>so the health reform and medical missionary work is connected with the third angel's message, and is to work efficiently as the right arm, for the defense of the body of truth</a:t>
            </a:r>
            <a:r>
              <a:rPr lang="en-US" sz="6000" dirty="0">
                <a:latin typeface="Arial" charset="0"/>
                <a:ea typeface="Arial" charset="0"/>
                <a:cs typeface="Arial" charset="0"/>
              </a:rPr>
              <a:t>.  {RH, June 20, 1899 par. 10}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87634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02840"/>
            <a:ext cx="24382413" cy="16189922"/>
          </a:xfrm>
          <a:prstGeom prst="rect">
            <a:avLst/>
          </a:prstGeom>
        </p:spPr>
      </p:pic>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6391"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2"/>
          <p:cNvSpPr>
            <a:spLocks noChangeArrowheads="1"/>
          </p:cNvSpPr>
          <p:nvPr/>
        </p:nvSpPr>
        <p:spPr bwMode="auto">
          <a:xfrm>
            <a:off x="18167870" y="11826552"/>
            <a:ext cx="6390628" cy="1605061"/>
          </a:xfrm>
          <a:prstGeom prst="roundRect">
            <a:avLst>
              <a:gd name="adj" fmla="val 83"/>
            </a:avLst>
          </a:prstGeom>
          <a:solidFill>
            <a:srgbClr val="FFFFFF"/>
          </a:solidFill>
          <a:ln w="9360"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pic>
        <p:nvPicPr>
          <p:cNvPr id="12"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671926"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64885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Questions</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922338" indent="-914400">
              <a:buFont typeface="+mj-lt"/>
              <a:buAutoNum type="arabicPeriod"/>
            </a:pPr>
            <a:r>
              <a:rPr lang="en-US" sz="6000" dirty="0">
                <a:latin typeface="Arial" charset="0"/>
                <a:ea typeface="Arial" charset="0"/>
                <a:cs typeface="Arial" charset="0"/>
              </a:rPr>
              <a:t>How can you practically apply the three angel's messages to your own life?</a:t>
            </a:r>
          </a:p>
          <a:p>
            <a:pPr marL="922338" indent="-914400">
              <a:buFont typeface="+mj-lt"/>
              <a:buAutoNum type="arabicPeriod"/>
            </a:pPr>
            <a:r>
              <a:rPr lang="en-US" sz="6000" dirty="0">
                <a:latin typeface="Arial" charset="0"/>
                <a:ea typeface="Arial" charset="0"/>
                <a:cs typeface="Arial" charset="0"/>
              </a:rPr>
              <a:t>How can we best share this message in the world today? Are there any dangers we have to be careful with?</a:t>
            </a:r>
          </a:p>
          <a:p>
            <a:pPr marL="922338" indent="-914400">
              <a:buFont typeface="+mj-lt"/>
              <a:buAutoNum type="arabicPeriod"/>
            </a:pPr>
            <a:r>
              <a:rPr lang="en-US" sz="6000" dirty="0">
                <a:latin typeface="Arial" charset="0"/>
                <a:ea typeface="Arial" charset="0"/>
                <a:cs typeface="Arial" charset="0"/>
              </a:rPr>
              <a:t>Mention lessons from ancient Babylon that helps us understand the system of Babylon today. </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28480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First</a:t>
            </a:r>
            <a:r>
              <a:rPr lang="sv-SE" altLang="en-US" sz="8000" b="1" dirty="0" smtClean="0">
                <a:solidFill>
                  <a:srgbClr val="6AAFE3"/>
                </a:solidFill>
                <a:latin typeface="Cabin" charset="0"/>
              </a:rPr>
              <a:t> Angel: </a:t>
            </a:r>
            <a:r>
              <a:rPr lang="sv-SE" altLang="en-US" sz="8000" b="1" dirty="0" err="1" smtClean="0">
                <a:solidFill>
                  <a:srgbClr val="6AAFE3"/>
                </a:solidFill>
                <a:latin typeface="Cabin" charset="0"/>
              </a:rPr>
              <a:t>Worship</a:t>
            </a:r>
            <a:r>
              <a:rPr lang="sv-SE" altLang="en-US" sz="8000" b="1" dirty="0" smtClean="0">
                <a:solidFill>
                  <a:srgbClr val="6AAFE3"/>
                </a:solidFill>
                <a:latin typeface="Cabin" charset="0"/>
              </a:rPr>
              <a:t> and </a:t>
            </a:r>
            <a:r>
              <a:rPr lang="sv-SE" altLang="en-US" sz="8000" b="1" dirty="0" err="1" smtClean="0">
                <a:solidFill>
                  <a:srgbClr val="6AAFE3"/>
                </a:solidFill>
                <a:latin typeface="Cabin" charset="0"/>
              </a:rPr>
              <a:t>Judgment</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The Everlasting Gospel</a:t>
            </a:r>
          </a:p>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Fear God (</a:t>
            </a:r>
            <a:r>
              <a:rPr lang="en-US" altLang="en-US" sz="5000" dirty="0" err="1" smtClean="0">
                <a:latin typeface="Arial" charset="0"/>
                <a:ea typeface="Helvetica;Arial" charset="0"/>
                <a:cs typeface="Helvetica;Arial" charset="0"/>
              </a:rPr>
              <a:t>Ecc</a:t>
            </a:r>
            <a:r>
              <a:rPr lang="en-US" altLang="en-US" sz="5000" dirty="0" smtClean="0">
                <a:latin typeface="Arial" charset="0"/>
                <a:ea typeface="Helvetica;Arial" charset="0"/>
                <a:cs typeface="Helvetica;Arial" charset="0"/>
              </a:rPr>
              <a:t> 12:13, </a:t>
            </a:r>
            <a:r>
              <a:rPr lang="en-US" altLang="en-US" sz="5000" dirty="0" err="1" smtClean="0">
                <a:latin typeface="Arial" charset="0"/>
                <a:ea typeface="Helvetica;Arial" charset="0"/>
                <a:cs typeface="Helvetica;Arial" charset="0"/>
              </a:rPr>
              <a:t>Prov</a:t>
            </a:r>
            <a:r>
              <a:rPr lang="en-US" altLang="en-US" sz="5000" dirty="0" smtClean="0">
                <a:latin typeface="Arial" charset="0"/>
                <a:ea typeface="Helvetica;Arial" charset="0"/>
                <a:cs typeface="Helvetica;Arial" charset="0"/>
              </a:rPr>
              <a:t> 8:13)</a:t>
            </a:r>
          </a:p>
          <a:p>
            <a:pPr marL="1716088" lvl="1" indent="-685800" eaLnBrk="1" hangingPunct="1">
              <a:lnSpc>
                <a:spcPct val="93000"/>
              </a:lnSpc>
              <a:buFont typeface="Arial" charset="0"/>
              <a:buChar char="•"/>
            </a:pPr>
            <a:r>
              <a:rPr lang="en-US" altLang="en-US" sz="5000" dirty="0" smtClean="0">
                <a:latin typeface="Arial" charset="0"/>
                <a:ea typeface="Helvetica;Arial" charset="0"/>
                <a:cs typeface="Helvetica;Arial" charset="0"/>
              </a:rPr>
              <a:t>Radical Lifestyle (Gal 5:19-25, Rom 1:32)</a:t>
            </a:r>
          </a:p>
          <a:p>
            <a:pPr marL="1716088" lvl="1" indent="-685800" eaLnBrk="1" hangingPunct="1">
              <a:lnSpc>
                <a:spcPct val="93000"/>
              </a:lnSpc>
              <a:buFont typeface="Arial" charset="0"/>
              <a:buChar char="•"/>
            </a:pPr>
            <a:r>
              <a:rPr lang="en-US" altLang="en-US" sz="5000" dirty="0" smtClean="0">
                <a:latin typeface="Arial" charset="0"/>
                <a:ea typeface="Helvetica;Arial" charset="0"/>
                <a:cs typeface="Helvetica;Arial" charset="0"/>
              </a:rPr>
              <a:t>2 </a:t>
            </a:r>
            <a:r>
              <a:rPr lang="en-US" altLang="en-US" sz="5000" dirty="0" err="1" smtClean="0">
                <a:latin typeface="Arial" charset="0"/>
                <a:ea typeface="Helvetica;Arial" charset="0"/>
                <a:cs typeface="Helvetica;Arial" charset="0"/>
              </a:rPr>
              <a:t>Cor</a:t>
            </a:r>
            <a:r>
              <a:rPr lang="en-US" altLang="en-US" sz="5000" dirty="0" smtClean="0">
                <a:latin typeface="Arial" charset="0"/>
                <a:ea typeface="Helvetica;Arial" charset="0"/>
                <a:cs typeface="Helvetica;Arial" charset="0"/>
              </a:rPr>
              <a:t> 5:17, Phil 2:5</a:t>
            </a:r>
            <a:endParaRPr lang="en-US" altLang="en-US" sz="5000" dirty="0">
              <a:latin typeface="Arial" charset="0"/>
              <a:ea typeface="Helvetica;Arial" charset="0"/>
              <a:cs typeface="Helvetica;Arial" charset="0"/>
            </a:endParaRPr>
          </a:p>
          <a:p>
            <a:pPr marL="7938" indent="0" eaLnBrk="1" hangingPunct="1">
              <a:lnSpc>
                <a:spcPct val="93000"/>
              </a:lnSpc>
            </a:pPr>
            <a:r>
              <a:rPr lang="en-US" altLang="en-US" sz="5000" dirty="0">
                <a:latin typeface="Arial" charset="0"/>
                <a:ea typeface="Helvetica;Arial" charset="0"/>
                <a:cs typeface="Helvetica;Arial" charset="0"/>
              </a:rPr>
              <a:t>"By receiving His imputed righteousness, through the transforming power of the Holy Spirit, we become like Him."  (SDA Bible Commentary, vol. 6, p. 1098)  </a:t>
            </a:r>
            <a:br>
              <a:rPr lang="en-US" altLang="en-US" sz="5000" dirty="0">
                <a:latin typeface="Arial" charset="0"/>
                <a:ea typeface="Helvetica;Arial" charset="0"/>
                <a:cs typeface="Helvetica;Arial" charset="0"/>
              </a:rPr>
            </a:br>
            <a:endParaRPr lang="en-US" altLang="en-US" sz="5000" dirty="0" smtClean="0">
              <a:latin typeface="Arial" charset="0"/>
              <a:ea typeface="Helvetica;Arial" charset="0"/>
              <a:cs typeface="Helvetica;Arial" charset="0"/>
            </a:endParaRPr>
          </a:p>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2 Thessalonians 2:13</a:t>
            </a:r>
          </a:p>
          <a:p>
            <a:pPr marL="693738" indent="-685800" eaLnBrk="1" hangingPunct="1">
              <a:lnSpc>
                <a:spcPct val="93000"/>
              </a:lnSpc>
              <a:buFont typeface="Arial" charset="0"/>
              <a:buChar char="•"/>
            </a:pPr>
            <a:r>
              <a:rPr lang="en-US" altLang="en-US" sz="5000" dirty="0">
                <a:latin typeface="Arial" charset="0"/>
                <a:ea typeface="Helvetica;Arial" charset="0"/>
                <a:cs typeface="Helvetica;Arial" charset="0"/>
              </a:rPr>
              <a:t>The Sanctuary Service</a:t>
            </a:r>
          </a:p>
          <a:p>
            <a:pPr marL="693738" indent="-685800" eaLnBrk="1" hangingPunct="1">
              <a:lnSpc>
                <a:spcPct val="93000"/>
              </a:lnSpc>
              <a:buFont typeface="Arial" charset="0"/>
              <a:buChar char="•"/>
            </a:pPr>
            <a:r>
              <a:rPr lang="en-US" altLang="en-US" sz="5000" dirty="0">
                <a:latin typeface="Arial" charset="0"/>
                <a:ea typeface="Helvetica;Arial" charset="0"/>
                <a:cs typeface="Helvetica;Arial" charset="0"/>
              </a:rPr>
              <a:t>Give glory to </a:t>
            </a:r>
            <a:r>
              <a:rPr lang="en-US" altLang="en-US" sz="5000">
                <a:latin typeface="Arial" charset="0"/>
                <a:ea typeface="Helvetica;Arial" charset="0"/>
                <a:cs typeface="Helvetica;Arial" charset="0"/>
              </a:rPr>
              <a:t>Him </a:t>
            </a:r>
            <a:r>
              <a:rPr lang="en-US" altLang="en-US" sz="5000" smtClean="0">
                <a:latin typeface="Arial" charset="0"/>
                <a:ea typeface="Helvetica;Arial" charset="0"/>
                <a:cs typeface="Helvetica;Arial" charset="0"/>
              </a:rPr>
              <a:t>(John 15:8,16, 1 </a:t>
            </a:r>
            <a:r>
              <a:rPr lang="en-US" altLang="en-US" sz="5000" dirty="0" err="1">
                <a:latin typeface="Arial" charset="0"/>
                <a:ea typeface="Helvetica;Arial" charset="0"/>
                <a:cs typeface="Helvetica;Arial" charset="0"/>
              </a:rPr>
              <a:t>Cor</a:t>
            </a:r>
            <a:r>
              <a:rPr lang="en-US" altLang="en-US" sz="5000" dirty="0">
                <a:latin typeface="Arial" charset="0"/>
                <a:ea typeface="Helvetica;Arial" charset="0"/>
                <a:cs typeface="Helvetica;Arial" charset="0"/>
              </a:rPr>
              <a:t> 10:31)</a:t>
            </a:r>
          </a:p>
          <a:p>
            <a:pPr marL="693738" indent="-685800" eaLnBrk="1" hangingPunct="1">
              <a:lnSpc>
                <a:spcPct val="93000"/>
              </a:lnSpc>
              <a:buFont typeface="Arial" charset="0"/>
              <a:buChar char="•"/>
            </a:pPr>
            <a:r>
              <a:rPr lang="en-US" altLang="en-US" sz="5000" dirty="0">
                <a:latin typeface="Arial" charset="0"/>
                <a:ea typeface="Helvetica;Arial" charset="0"/>
                <a:cs typeface="Helvetica;Arial" charset="0"/>
              </a:rPr>
              <a:t>Worship Him</a:t>
            </a:r>
          </a:p>
          <a:p>
            <a:pPr marL="7938" indent="0" eaLnBrk="1" hangingPunct="1">
              <a:lnSpc>
                <a:spcPct val="93000"/>
              </a:lnSpc>
            </a:pPr>
            <a:endParaRPr lang="en-US" altLang="en-US" sz="5000" dirty="0">
              <a:latin typeface="Arial" charset="0"/>
              <a:ea typeface="Helvetica;Arial" charset="0"/>
              <a:cs typeface="Helvetica;Arial" charset="0"/>
            </a:endParaRPr>
          </a:p>
          <a:p>
            <a:pPr marL="7938" indent="0" eaLnBrk="1" hangingPunct="1">
              <a:lnSpc>
                <a:spcPct val="93000"/>
              </a:lnSpc>
            </a:pPr>
            <a:endParaRPr lang="en-US" altLang="en-US" sz="5000" dirty="0" smtClean="0">
              <a:latin typeface="Arial" charset="0"/>
              <a:ea typeface="Helvetica;Arial" charset="0"/>
              <a:cs typeface="Helvetica;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50071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Second Angel: Babylon is Fallen</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Ancient Babylon</a:t>
            </a:r>
          </a:p>
          <a:p>
            <a:pPr marL="1716088" lvl="1" indent="-685800" eaLnBrk="1" hangingPunct="1">
              <a:lnSpc>
                <a:spcPct val="93000"/>
              </a:lnSpc>
              <a:buFont typeface="Arial" charset="0"/>
              <a:buChar char="•"/>
            </a:pPr>
            <a:r>
              <a:rPr lang="en-US" altLang="en-US" sz="5000" dirty="0" smtClean="0">
                <a:latin typeface="Arial" charset="0"/>
                <a:ea typeface="Helvetica;Arial" charset="0"/>
                <a:cs typeface="Helvetica;Arial" charset="0"/>
              </a:rPr>
              <a:t>Isaiah 14</a:t>
            </a:r>
          </a:p>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Revelation 17:2,5-6, 18:1-5</a:t>
            </a:r>
          </a:p>
          <a:p>
            <a:pPr marL="693738" indent="-685800" eaLnBrk="1" hangingPunct="1">
              <a:lnSpc>
                <a:spcPct val="93000"/>
              </a:lnSpc>
              <a:buFont typeface="Arial" charset="0"/>
              <a:buChar char="•"/>
            </a:pPr>
            <a:r>
              <a:rPr lang="en-US" altLang="en-US" sz="5000" dirty="0" smtClean="0">
                <a:latin typeface="Arial" charset="0"/>
                <a:ea typeface="Helvetica;Arial" charset="0"/>
                <a:cs typeface="Helvetica;Arial" charset="0"/>
              </a:rPr>
              <a:t>Fallen from what?</a:t>
            </a:r>
          </a:p>
          <a:p>
            <a:pPr marL="693738" indent="-685800" eaLnBrk="1" hangingPunct="1">
              <a:lnSpc>
                <a:spcPct val="93000"/>
              </a:lnSpc>
              <a:buFont typeface="Arial" charset="0"/>
              <a:buChar char="•"/>
            </a:pPr>
            <a:endParaRPr lang="en-US" altLang="en-US" sz="5000" dirty="0">
              <a:latin typeface="Arial" charset="0"/>
              <a:ea typeface="Helvetica;Arial" charset="0"/>
              <a:cs typeface="Helvetica;Arial" charset="0"/>
            </a:endParaRPr>
          </a:p>
          <a:p>
            <a:pPr marL="922338" indent="-914400" eaLnBrk="1" hangingPunct="1">
              <a:lnSpc>
                <a:spcPct val="93000"/>
              </a:lnSpc>
              <a:buAutoNum type="arabicPeriod"/>
            </a:pPr>
            <a:r>
              <a:rPr lang="en-US" altLang="en-US" sz="5000" dirty="0" smtClean="0">
                <a:latin typeface="Arial" charset="0"/>
                <a:ea typeface="Helvetica;Arial" charset="0"/>
                <a:cs typeface="Helvetica;Arial" charset="0"/>
              </a:rPr>
              <a:t>Fallen from the truth</a:t>
            </a:r>
          </a:p>
          <a:p>
            <a:pPr marL="922338" indent="-914400" eaLnBrk="1" hangingPunct="1">
              <a:lnSpc>
                <a:spcPct val="93000"/>
              </a:lnSpc>
              <a:buAutoNum type="arabicPeriod"/>
            </a:pPr>
            <a:r>
              <a:rPr lang="en-US" altLang="en-US" sz="5000" dirty="0" smtClean="0">
                <a:latin typeface="Arial" charset="0"/>
                <a:ea typeface="Helvetica;Arial" charset="0"/>
                <a:cs typeface="Helvetica;Arial" charset="0"/>
              </a:rPr>
              <a:t>Deceives others</a:t>
            </a:r>
          </a:p>
          <a:p>
            <a:pPr marL="922338" indent="-914400" eaLnBrk="1" hangingPunct="1">
              <a:lnSpc>
                <a:spcPct val="93000"/>
              </a:lnSpc>
              <a:buAutoNum type="arabicPeriod"/>
            </a:pPr>
            <a:r>
              <a:rPr lang="en-US" altLang="en-US" sz="5000" dirty="0" smtClean="0">
                <a:latin typeface="Arial" charset="0"/>
                <a:ea typeface="Helvetica;Arial" charset="0"/>
                <a:cs typeface="Helvetica;Arial" charset="0"/>
              </a:rPr>
              <a:t>The mother of harlots</a:t>
            </a:r>
          </a:p>
          <a:p>
            <a:pPr marL="922338" indent="-914400" eaLnBrk="1" hangingPunct="1">
              <a:lnSpc>
                <a:spcPct val="93000"/>
              </a:lnSpc>
              <a:buAutoNum type="arabicPeriod"/>
            </a:pPr>
            <a:r>
              <a:rPr lang="en-US" altLang="en-US" sz="5000" dirty="0" smtClean="0">
                <a:latin typeface="Arial" charset="0"/>
                <a:ea typeface="Helvetica;Arial" charset="0"/>
                <a:cs typeface="Helvetica;Arial" charset="0"/>
              </a:rPr>
              <a:t>Persecution of God’s people</a:t>
            </a:r>
          </a:p>
          <a:p>
            <a:pPr marL="922338" indent="-914400" eaLnBrk="1" hangingPunct="1">
              <a:lnSpc>
                <a:spcPct val="93000"/>
              </a:lnSpc>
              <a:buAutoNum type="arabicPeriod"/>
            </a:pPr>
            <a:r>
              <a:rPr lang="en-US" altLang="en-US" sz="5000" dirty="0" smtClean="0">
                <a:latin typeface="Arial" charset="0"/>
                <a:ea typeface="Helvetica;Arial" charset="0"/>
                <a:cs typeface="Helvetica;Arial" charset="0"/>
              </a:rPr>
              <a:t>Sin, and make others do the same</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8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Second Angel: Babylon is Fallen</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sz="4500" dirty="0" smtClean="0">
                <a:latin typeface="Arial" charset="0"/>
                <a:ea typeface="Arial" charset="0"/>
                <a:cs typeface="Arial" charset="0"/>
              </a:rPr>
              <a:t>"</a:t>
            </a:r>
            <a:r>
              <a:rPr lang="en-US" sz="4500" dirty="0">
                <a:latin typeface="Arial" charset="0"/>
                <a:ea typeface="Arial" charset="0"/>
                <a:cs typeface="Arial" charset="0"/>
              </a:rPr>
              <a:t>The Church, esp. the Roman Catholic Church, </a:t>
            </a:r>
            <a:r>
              <a:rPr lang="en-US" sz="4500" b="1" dirty="0">
                <a:solidFill>
                  <a:srgbClr val="FAE580"/>
                </a:solidFill>
                <a:latin typeface="Arial" charset="0"/>
                <a:ea typeface="Arial" charset="0"/>
                <a:cs typeface="Arial" charset="0"/>
              </a:rPr>
              <a:t>considered as a mother </a:t>
            </a:r>
            <a:r>
              <a:rPr lang="en-US" sz="4500" dirty="0">
                <a:latin typeface="Arial" charset="0"/>
                <a:ea typeface="Arial" charset="0"/>
                <a:cs typeface="Arial" charset="0"/>
              </a:rPr>
              <a:t>in its functions of nourishing and protecting the believer" </a:t>
            </a:r>
            <a:endParaRPr lang="en-US" sz="4500" dirty="0" smtClean="0">
              <a:latin typeface="Arial" charset="0"/>
              <a:ea typeface="Arial" charset="0"/>
              <a:cs typeface="Arial" charset="0"/>
            </a:endParaRPr>
          </a:p>
          <a:p>
            <a:pPr marL="7938" indent="0" eaLnBrk="1" hangingPunct="1">
              <a:lnSpc>
                <a:spcPct val="93000"/>
              </a:lnSpc>
            </a:pPr>
            <a:r>
              <a:rPr lang="en-US" altLang="en-US" sz="4500" dirty="0" smtClean="0">
                <a:latin typeface="Arial" charset="0"/>
                <a:ea typeface="Arial" charset="0"/>
                <a:cs typeface="Arial" charset="0"/>
              </a:rPr>
              <a:t>- </a:t>
            </a:r>
            <a:r>
              <a:rPr lang="en-US" sz="4500" dirty="0">
                <a:latin typeface="Arial" charset="0"/>
                <a:ea typeface="Arial" charset="0"/>
                <a:cs typeface="Arial" charset="0"/>
              </a:rPr>
              <a:t>Oxford English </a:t>
            </a:r>
            <a:r>
              <a:rPr lang="en-US" sz="4500" dirty="0" smtClean="0">
                <a:latin typeface="Arial" charset="0"/>
                <a:ea typeface="Arial" charset="0"/>
                <a:cs typeface="Arial" charset="0"/>
              </a:rPr>
              <a:t>Dictionary</a:t>
            </a:r>
          </a:p>
          <a:p>
            <a:pPr marL="7938" indent="0" eaLnBrk="1" hangingPunct="1">
              <a:lnSpc>
                <a:spcPct val="93000"/>
              </a:lnSpc>
            </a:pPr>
            <a:endParaRPr lang="en-US" altLang="en-US" sz="4500" dirty="0">
              <a:latin typeface="Arial" charset="0"/>
              <a:ea typeface="Arial" charset="0"/>
              <a:cs typeface="Arial" charset="0"/>
            </a:endParaRPr>
          </a:p>
          <a:p>
            <a:pPr marL="7938" indent="0" eaLnBrk="1" hangingPunct="1">
              <a:lnSpc>
                <a:spcPct val="93000"/>
              </a:lnSpc>
            </a:pPr>
            <a:r>
              <a:rPr lang="en-US" altLang="en-US" sz="4500" dirty="0" smtClean="0">
                <a:latin typeface="Arial" charset="0"/>
                <a:ea typeface="Arial" charset="0"/>
                <a:cs typeface="Arial" charset="0"/>
              </a:rPr>
              <a:t>Some protestant teachings taught today:</a:t>
            </a:r>
          </a:p>
          <a:p>
            <a:pPr marL="922338" indent="-914400" eaLnBrk="1" hangingPunct="1">
              <a:lnSpc>
                <a:spcPct val="93000"/>
              </a:lnSpc>
              <a:buAutoNum type="arabicPeriod"/>
            </a:pPr>
            <a:r>
              <a:rPr lang="en-US" altLang="en-US" sz="4500" dirty="0" smtClean="0">
                <a:latin typeface="Arial" charset="0"/>
                <a:ea typeface="Arial" charset="0"/>
                <a:cs typeface="Arial" charset="0"/>
              </a:rPr>
              <a:t>The Law is no longer valid</a:t>
            </a:r>
          </a:p>
          <a:p>
            <a:pPr marL="922338" indent="-914400" eaLnBrk="1" hangingPunct="1">
              <a:lnSpc>
                <a:spcPct val="93000"/>
              </a:lnSpc>
              <a:buAutoNum type="arabicPeriod"/>
            </a:pPr>
            <a:r>
              <a:rPr lang="en-US" altLang="en-US" sz="4500" dirty="0" smtClean="0">
                <a:latin typeface="Arial" charset="0"/>
                <a:ea typeface="Arial" charset="0"/>
                <a:cs typeface="Arial" charset="0"/>
              </a:rPr>
              <a:t>The soul is immortal</a:t>
            </a:r>
          </a:p>
          <a:p>
            <a:pPr marL="922338" indent="-914400" eaLnBrk="1" hangingPunct="1">
              <a:lnSpc>
                <a:spcPct val="93000"/>
              </a:lnSpc>
              <a:buAutoNum type="arabicPeriod"/>
            </a:pPr>
            <a:r>
              <a:rPr lang="en-US" altLang="en-US" sz="4500" dirty="0" smtClean="0">
                <a:latin typeface="Arial" charset="0"/>
                <a:ea typeface="Arial" charset="0"/>
                <a:cs typeface="Arial" charset="0"/>
              </a:rPr>
              <a:t>Sinners burn I hell forever</a:t>
            </a:r>
          </a:p>
          <a:p>
            <a:pPr marL="922338" indent="-914400" eaLnBrk="1" hangingPunct="1">
              <a:lnSpc>
                <a:spcPct val="93000"/>
              </a:lnSpc>
              <a:buAutoNum type="arabicPeriod"/>
            </a:pPr>
            <a:r>
              <a:rPr lang="en-US" altLang="en-US" sz="4500" dirty="0" smtClean="0">
                <a:latin typeface="Arial" charset="0"/>
                <a:ea typeface="Arial" charset="0"/>
                <a:cs typeface="Arial" charset="0"/>
              </a:rPr>
              <a:t>Sunday as Sabbath</a:t>
            </a:r>
          </a:p>
          <a:p>
            <a:pPr marL="7938" indent="0" eaLnBrk="1" hangingPunct="1">
              <a:lnSpc>
                <a:spcPct val="93000"/>
              </a:lnSpc>
            </a:pPr>
            <a:endParaRPr lang="en-US" altLang="en-US" sz="4500" dirty="0">
              <a:latin typeface="Arial" charset="0"/>
              <a:ea typeface="Arial" charset="0"/>
              <a:cs typeface="Arial" charset="0"/>
            </a:endParaRPr>
          </a:p>
          <a:p>
            <a:r>
              <a:rPr lang="en-US" sz="4500" dirty="0">
                <a:latin typeface="Arial" charset="0"/>
                <a:ea typeface="Arial" charset="0"/>
                <a:cs typeface="Arial" charset="0"/>
              </a:rPr>
              <a:t>“If Protestants would follow the Bible, they would worship God on the Sabbath Day. In keeping the Sunday they are following a law of the Catholic Church.” </a:t>
            </a:r>
            <a:r>
              <a:rPr lang="en-US" sz="4500" i="1" dirty="0" smtClean="0">
                <a:latin typeface="Arial" charset="0"/>
                <a:ea typeface="Arial" charset="0"/>
                <a:cs typeface="Arial" charset="0"/>
              </a:rPr>
              <a:t>- </a:t>
            </a:r>
            <a:r>
              <a:rPr lang="en-US" sz="4500" i="1" dirty="0">
                <a:latin typeface="Arial" charset="0"/>
                <a:ea typeface="Arial" charset="0"/>
                <a:cs typeface="Arial" charset="0"/>
              </a:rPr>
              <a:t>Albert Smith, Chancellor of the Archdiocese of </a:t>
            </a:r>
            <a:r>
              <a:rPr lang="en-US" sz="4500" i="1" dirty="0" smtClean="0">
                <a:latin typeface="Arial" charset="0"/>
                <a:ea typeface="Arial" charset="0"/>
                <a:cs typeface="Arial" charset="0"/>
              </a:rPr>
              <a:t>Baltimore</a:t>
            </a:r>
            <a:endParaRPr lang="en-US" altLang="en-US" sz="4500" dirty="0" smtClean="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4551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a:solidFill>
                  <a:srgbClr val="6AAFE3"/>
                </a:solidFill>
                <a:latin typeface="Cabin" charset="0"/>
              </a:rPr>
              <a:t>Second Angel: Babylon is Fallen</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sz="6000" dirty="0">
                <a:latin typeface="Arial" charset="0"/>
                <a:ea typeface="Arial" charset="0"/>
                <a:cs typeface="Arial" charset="0"/>
              </a:rPr>
              <a:t>John 10:16: And other sheep I have, which are not of this fold: them also I must bring, and they shall hear my voice; and there shall be one fold, and one shepherd.</a:t>
            </a:r>
          </a:p>
          <a:p>
            <a:pPr marL="7938" indent="0" eaLnBrk="1" hangingPunct="1">
              <a:lnSpc>
                <a:spcPct val="93000"/>
              </a:lnSpc>
            </a:pPr>
            <a:r>
              <a:rPr lang="en-US" sz="6000" dirty="0">
                <a:latin typeface="Arial" charset="0"/>
                <a:ea typeface="Arial" charset="0"/>
                <a:cs typeface="Arial" charset="0"/>
              </a:rPr>
              <a:t>John 10:27: My sheep hear my voice, and I know them, and they follow </a:t>
            </a:r>
            <a:r>
              <a:rPr lang="en-US" sz="6000" dirty="0" smtClean="0">
                <a:latin typeface="Arial" charset="0"/>
                <a:ea typeface="Arial" charset="0"/>
                <a:cs typeface="Arial" charset="0"/>
              </a:rPr>
              <a:t>me</a:t>
            </a:r>
          </a:p>
          <a:p>
            <a:pPr marL="7938" indent="0" eaLnBrk="1" hangingPunct="1">
              <a:lnSpc>
                <a:spcPct val="93000"/>
              </a:lnSpc>
            </a:pPr>
            <a:endParaRPr lang="en-US" sz="6000" dirty="0" smtClean="0">
              <a:latin typeface="Arial" charset="0"/>
              <a:ea typeface="Arial" charset="0"/>
              <a:cs typeface="Arial" charset="0"/>
            </a:endParaRPr>
          </a:p>
          <a:p>
            <a:pPr marL="7938" indent="0" eaLnBrk="1" hangingPunct="1">
              <a:lnSpc>
                <a:spcPct val="93000"/>
              </a:lnSpc>
            </a:pPr>
            <a:r>
              <a:rPr lang="en-US" sz="6000" dirty="0" smtClean="0">
                <a:latin typeface="Arial" charset="0"/>
                <a:ea typeface="Arial" charset="0"/>
                <a:cs typeface="Arial" charset="0"/>
              </a:rPr>
              <a:t>Babylon = Fallen Churches that once were clean but have accepted the false teachings of the harlot. </a:t>
            </a:r>
            <a:endParaRPr lang="en-US" sz="6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8278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The </a:t>
            </a:r>
            <a:r>
              <a:rPr lang="sv-SE" altLang="en-US" sz="8000" b="1" dirty="0" err="1" smtClean="0">
                <a:solidFill>
                  <a:srgbClr val="6AAFE3"/>
                </a:solidFill>
                <a:latin typeface="Cabin" charset="0"/>
              </a:rPr>
              <a:t>Third</a:t>
            </a:r>
            <a:r>
              <a:rPr lang="sv-SE" altLang="en-US" sz="8000" b="1" dirty="0" smtClean="0">
                <a:solidFill>
                  <a:srgbClr val="6AAFE3"/>
                </a:solidFill>
                <a:latin typeface="Cabin" charset="0"/>
              </a:rPr>
              <a:t> Angel</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693738" indent="-685800" eaLnBrk="1" hangingPunct="1">
              <a:lnSpc>
                <a:spcPct val="93000"/>
              </a:lnSpc>
              <a:buFont typeface="Arial" charset="0"/>
              <a:buChar char="•"/>
            </a:pPr>
            <a:r>
              <a:rPr lang="en-US" sz="6000" dirty="0" smtClean="0">
                <a:latin typeface="Arial" charset="0"/>
                <a:ea typeface="Arial" charset="0"/>
                <a:cs typeface="Arial" charset="0"/>
              </a:rPr>
              <a:t>The Mark of the Beast</a:t>
            </a:r>
          </a:p>
          <a:p>
            <a:pPr marL="693738" indent="-685800" eaLnBrk="1" hangingPunct="1">
              <a:lnSpc>
                <a:spcPct val="93000"/>
              </a:lnSpc>
              <a:buFont typeface="Arial" charset="0"/>
              <a:buChar char="•"/>
            </a:pPr>
            <a:r>
              <a:rPr lang="en-US" sz="6000" dirty="0" smtClean="0">
                <a:latin typeface="Arial" charset="0"/>
                <a:ea typeface="Arial" charset="0"/>
                <a:cs typeface="Arial" charset="0"/>
              </a:rPr>
              <a:t>The Patience of the Saints (Rom 2:7)</a:t>
            </a:r>
          </a:p>
          <a:p>
            <a:pPr marL="7938" indent="0" eaLnBrk="1" hangingPunct="1">
              <a:lnSpc>
                <a:spcPct val="93000"/>
              </a:lnSpc>
            </a:pPr>
            <a:endParaRPr lang="en-US" sz="6000" dirty="0">
              <a:latin typeface="Arial" charset="0"/>
              <a:ea typeface="Arial" charset="0"/>
              <a:cs typeface="Arial" charset="0"/>
            </a:endParaRPr>
          </a:p>
          <a:p>
            <a:pPr marL="7938" indent="0" eaLnBrk="1" hangingPunct="1">
              <a:lnSpc>
                <a:spcPct val="93000"/>
              </a:lnSpc>
            </a:pPr>
            <a:r>
              <a:rPr lang="en-US" sz="6000" dirty="0" smtClean="0">
                <a:latin typeface="Arial" charset="0"/>
                <a:ea typeface="Arial" charset="0"/>
                <a:cs typeface="Arial" charset="0"/>
              </a:rPr>
              <a:t>We need a character transformation</a:t>
            </a:r>
          </a:p>
          <a:p>
            <a:pPr marL="7938" indent="0" eaLnBrk="1" hangingPunct="1">
              <a:lnSpc>
                <a:spcPct val="93000"/>
              </a:lnSpc>
            </a:pPr>
            <a:endParaRPr lang="en-US" sz="6000" dirty="0">
              <a:latin typeface="Arial" charset="0"/>
              <a:ea typeface="Arial" charset="0"/>
              <a:cs typeface="Arial" charset="0"/>
            </a:endParaRPr>
          </a:p>
          <a:p>
            <a:pPr marL="7938" indent="0" eaLnBrk="1" hangingPunct="1">
              <a:lnSpc>
                <a:spcPct val="93000"/>
              </a:lnSpc>
            </a:pPr>
            <a:r>
              <a:rPr lang="en-US" sz="6000" dirty="0">
                <a:latin typeface="Arial" charset="0"/>
                <a:ea typeface="Arial" charset="0"/>
                <a:cs typeface="Arial" charset="0"/>
              </a:rPr>
              <a:t>Romans 8:7: Because the carnal mind is enmity against God: </a:t>
            </a:r>
            <a:r>
              <a:rPr lang="en-US" sz="6000" b="1" dirty="0">
                <a:solidFill>
                  <a:srgbClr val="FAE580"/>
                </a:solidFill>
                <a:latin typeface="Arial" charset="0"/>
                <a:ea typeface="Arial" charset="0"/>
                <a:cs typeface="Arial" charset="0"/>
              </a:rPr>
              <a:t>for it is not subject to the law of God</a:t>
            </a:r>
            <a:r>
              <a:rPr lang="en-US" sz="6000" dirty="0">
                <a:latin typeface="Arial" charset="0"/>
                <a:ea typeface="Arial" charset="0"/>
                <a:cs typeface="Arial" charset="0"/>
              </a:rPr>
              <a:t>, neither indeed can be</a:t>
            </a:r>
            <a:r>
              <a:rPr lang="en-US" sz="6000" dirty="0" smtClean="0">
                <a:latin typeface="Arial" charset="0"/>
                <a:ea typeface="Arial" charset="0"/>
                <a:cs typeface="Arial" charset="0"/>
              </a:rPr>
              <a:t>.</a:t>
            </a:r>
          </a:p>
          <a:p>
            <a:pPr marL="693738" indent="-685800" eaLnBrk="1" hangingPunct="1">
              <a:lnSpc>
                <a:spcPct val="93000"/>
              </a:lnSpc>
              <a:buFont typeface="Arial" charset="0"/>
              <a:buChar char="•"/>
            </a:pPr>
            <a:r>
              <a:rPr lang="en-US" sz="6000" dirty="0" smtClean="0">
                <a:latin typeface="Arial" charset="0"/>
                <a:ea typeface="Arial" charset="0"/>
                <a:cs typeface="Arial" charset="0"/>
              </a:rPr>
              <a:t>v. 3-4 – What happens when we accept Christ?</a:t>
            </a:r>
            <a:endParaRPr lang="en-US" sz="60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3018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Need</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 Transformation</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sz="4600" dirty="0">
                <a:latin typeface="Arial" charset="0"/>
                <a:ea typeface="Arial" charset="0"/>
                <a:cs typeface="Arial" charset="0"/>
              </a:rPr>
              <a:t>“The temptations of Satan are manifold; but those to which our attention is called in the text are unbelief and impatience. “Knowing this, that the trying of your faith </a:t>
            </a:r>
            <a:r>
              <a:rPr lang="en-US" sz="4600" dirty="0" err="1">
                <a:latin typeface="Arial" charset="0"/>
                <a:ea typeface="Arial" charset="0"/>
                <a:cs typeface="Arial" charset="0"/>
              </a:rPr>
              <a:t>worketh</a:t>
            </a:r>
            <a:r>
              <a:rPr lang="en-US" sz="4600" dirty="0">
                <a:latin typeface="Arial" charset="0"/>
                <a:ea typeface="Arial" charset="0"/>
                <a:cs typeface="Arial" charset="0"/>
              </a:rPr>
              <a:t> patience</a:t>
            </a:r>
            <a:r>
              <a:rPr lang="en-US" sz="4600" dirty="0">
                <a:solidFill>
                  <a:srgbClr val="FAE580"/>
                </a:solidFill>
                <a:latin typeface="Arial" charset="0"/>
                <a:ea typeface="Arial" charset="0"/>
                <a:cs typeface="Arial" charset="0"/>
              </a:rPr>
              <a:t>.” </a:t>
            </a:r>
            <a:r>
              <a:rPr lang="en-US" sz="4600" b="1" dirty="0">
                <a:solidFill>
                  <a:srgbClr val="FAE580"/>
                </a:solidFill>
                <a:latin typeface="Arial" charset="0"/>
                <a:ea typeface="Arial" charset="0"/>
                <a:cs typeface="Arial" charset="0"/>
              </a:rPr>
              <a:t>Impatience, then, is the result of a lack of faith</a:t>
            </a:r>
            <a:r>
              <a:rPr lang="en-US" sz="4600" dirty="0">
                <a:latin typeface="Arial" charset="0"/>
                <a:ea typeface="Arial" charset="0"/>
                <a:cs typeface="Arial" charset="0"/>
              </a:rPr>
              <a:t>. “But let patience have her perfect work, that ye may be perfect and entire, wanting nothing.” </a:t>
            </a:r>
            <a:r>
              <a:rPr lang="en-US" sz="4600" b="1" dirty="0">
                <a:solidFill>
                  <a:srgbClr val="FAE580"/>
                </a:solidFill>
                <a:latin typeface="Arial" charset="0"/>
                <a:ea typeface="Arial" charset="0"/>
                <a:cs typeface="Arial" charset="0"/>
              </a:rPr>
              <a:t>If we do not maintain the grace of patience, we shall never reach a state of perfection</a:t>
            </a:r>
            <a:r>
              <a:rPr lang="en-US" sz="4600" b="1" dirty="0">
                <a:latin typeface="Arial" charset="0"/>
                <a:ea typeface="Arial" charset="0"/>
                <a:cs typeface="Arial" charset="0"/>
              </a:rPr>
              <a:t>.</a:t>
            </a:r>
            <a:r>
              <a:rPr lang="en-US" sz="4600" dirty="0">
                <a:latin typeface="Arial" charset="0"/>
                <a:ea typeface="Arial" charset="0"/>
                <a:cs typeface="Arial" charset="0"/>
              </a:rPr>
              <a:t> Some of us have a nervous temperament, and are naturally as quick as a flash to think and to act; but </a:t>
            </a:r>
            <a:r>
              <a:rPr lang="en-US" sz="4600" b="1" dirty="0">
                <a:solidFill>
                  <a:srgbClr val="FAE580"/>
                </a:solidFill>
                <a:latin typeface="Arial" charset="0"/>
                <a:ea typeface="Arial" charset="0"/>
                <a:cs typeface="Arial" charset="0"/>
              </a:rPr>
              <a:t>let no one think that he cannot learn to become patient</a:t>
            </a:r>
            <a:r>
              <a:rPr lang="en-US" sz="4600" dirty="0">
                <a:solidFill>
                  <a:srgbClr val="FAE580"/>
                </a:solidFill>
                <a:latin typeface="Arial" charset="0"/>
                <a:ea typeface="Arial" charset="0"/>
                <a:cs typeface="Arial" charset="0"/>
              </a:rPr>
              <a:t>. </a:t>
            </a:r>
            <a:r>
              <a:rPr lang="en-US" sz="4600" b="1" dirty="0">
                <a:solidFill>
                  <a:srgbClr val="FAE580"/>
                </a:solidFill>
                <a:latin typeface="Arial" charset="0"/>
                <a:ea typeface="Arial" charset="0"/>
                <a:cs typeface="Arial" charset="0"/>
              </a:rPr>
              <a:t>Patience is a plant that will make rapid growth if carefully cultivated</a:t>
            </a:r>
            <a:r>
              <a:rPr lang="en-US" sz="4600" dirty="0">
                <a:latin typeface="Arial" charset="0"/>
                <a:ea typeface="Arial" charset="0"/>
                <a:cs typeface="Arial" charset="0"/>
              </a:rPr>
              <a:t>. By becoming thoroughly acquainted with ourselves, and then combining with the grace of God a firm determination on our part, we may be conquerors, and become perfect in all things, wanting in nothing.  {HS 134.3} </a:t>
            </a:r>
          </a:p>
          <a:p>
            <a:pPr marL="7938" indent="0" eaLnBrk="1" hangingPunct="1">
              <a:lnSpc>
                <a:spcPct val="93000"/>
              </a:lnSpc>
            </a:pPr>
            <a:endParaRPr lang="en-US" sz="46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50153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err="1" smtClean="0">
                <a:solidFill>
                  <a:srgbClr val="6AAFE3"/>
                </a:solidFill>
                <a:latin typeface="Cabin" charset="0"/>
              </a:rPr>
              <a:t>Need</a:t>
            </a:r>
            <a:r>
              <a:rPr lang="sv-SE" altLang="en-US" sz="8000" b="1" dirty="0" smtClean="0">
                <a:solidFill>
                  <a:srgbClr val="6AAFE3"/>
                </a:solidFill>
                <a:latin typeface="Cabin" charset="0"/>
              </a:rPr>
              <a:t> </a:t>
            </a:r>
            <a:r>
              <a:rPr lang="sv-SE" altLang="en-US" sz="8000" b="1" dirty="0" err="1" smtClean="0">
                <a:solidFill>
                  <a:srgbClr val="6AAFE3"/>
                </a:solidFill>
                <a:latin typeface="Cabin" charset="0"/>
              </a:rPr>
              <a:t>of</a:t>
            </a:r>
            <a:r>
              <a:rPr lang="sv-SE" altLang="en-US" sz="8000" b="1" dirty="0" smtClean="0">
                <a:solidFill>
                  <a:srgbClr val="6AAFE3"/>
                </a:solidFill>
                <a:latin typeface="Cabin" charset="0"/>
              </a:rPr>
              <a:t> a Transformation</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sz="4800" dirty="0" smtClean="0">
                <a:latin typeface="Arial" charset="0"/>
                <a:ea typeface="Arial" charset="0"/>
                <a:cs typeface="Arial" charset="0"/>
              </a:rPr>
              <a:t>“Then </a:t>
            </a:r>
            <a:r>
              <a:rPr lang="en-US" sz="4800" dirty="0">
                <a:latin typeface="Arial" charset="0"/>
                <a:ea typeface="Arial" charset="0"/>
                <a:cs typeface="Arial" charset="0"/>
              </a:rPr>
              <a:t>Peter and the other apostles answered and said, We ought to obey God rather than men</a:t>
            </a:r>
            <a:r>
              <a:rPr lang="en-US" sz="4800" dirty="0" smtClean="0">
                <a:latin typeface="Arial" charset="0"/>
                <a:ea typeface="Arial" charset="0"/>
                <a:cs typeface="Arial" charset="0"/>
              </a:rPr>
              <a:t>.”</a:t>
            </a:r>
          </a:p>
          <a:p>
            <a:pPr marL="693738" indent="-685800" eaLnBrk="1" hangingPunct="1">
              <a:lnSpc>
                <a:spcPct val="93000"/>
              </a:lnSpc>
              <a:buFontTx/>
              <a:buChar char="-"/>
            </a:pPr>
            <a:r>
              <a:rPr lang="en-US" sz="4800" dirty="0" smtClean="0">
                <a:latin typeface="Arial" charset="0"/>
                <a:ea typeface="Arial" charset="0"/>
                <a:cs typeface="Arial" charset="0"/>
              </a:rPr>
              <a:t>Acts 5:29</a:t>
            </a:r>
          </a:p>
          <a:p>
            <a:pPr marL="7938" indent="0" eaLnBrk="1" hangingPunct="1">
              <a:lnSpc>
                <a:spcPct val="93000"/>
              </a:lnSpc>
            </a:pPr>
            <a:endParaRPr lang="en-US" sz="4800" dirty="0">
              <a:latin typeface="Arial" charset="0"/>
              <a:ea typeface="Arial" charset="0"/>
              <a:cs typeface="Arial" charset="0"/>
            </a:endParaRPr>
          </a:p>
          <a:p>
            <a:pPr marL="7938" indent="0" eaLnBrk="1" hangingPunct="1">
              <a:lnSpc>
                <a:spcPct val="93000"/>
              </a:lnSpc>
            </a:pPr>
            <a:r>
              <a:rPr lang="en-US" sz="4800" smtClean="0">
                <a:latin typeface="Arial" charset="0"/>
                <a:ea typeface="Arial" charset="0"/>
                <a:cs typeface="Arial" charset="0"/>
              </a:rPr>
              <a:t>Revelation 14:4-5 - How </a:t>
            </a:r>
            <a:r>
              <a:rPr lang="en-US" sz="4800" dirty="0" smtClean="0">
                <a:latin typeface="Arial" charset="0"/>
                <a:ea typeface="Arial" charset="0"/>
                <a:cs typeface="Arial" charset="0"/>
              </a:rPr>
              <a:t>will we overcome?</a:t>
            </a:r>
          </a:p>
          <a:p>
            <a:pPr marL="7938" indent="0" eaLnBrk="1" hangingPunct="1">
              <a:lnSpc>
                <a:spcPct val="93000"/>
              </a:lnSpc>
            </a:pPr>
            <a:r>
              <a:rPr lang="en-US" sz="4800" dirty="0" smtClean="0">
                <a:latin typeface="Arial" charset="0"/>
                <a:ea typeface="Arial" charset="0"/>
                <a:cs typeface="Arial" charset="0"/>
              </a:rPr>
              <a:t>Revelation 12:11, 7:14</a:t>
            </a:r>
          </a:p>
          <a:p>
            <a:pPr marL="7938" indent="0" eaLnBrk="1" hangingPunct="1">
              <a:lnSpc>
                <a:spcPct val="93000"/>
              </a:lnSpc>
            </a:pPr>
            <a:endParaRPr lang="en-US" sz="4800" dirty="0" smtClean="0">
              <a:latin typeface="Arial" charset="0"/>
              <a:ea typeface="Arial" charset="0"/>
              <a:cs typeface="Arial" charset="0"/>
            </a:endParaRPr>
          </a:p>
          <a:p>
            <a:pPr marL="7938" indent="0" eaLnBrk="1" hangingPunct="1">
              <a:lnSpc>
                <a:spcPct val="93000"/>
              </a:lnSpc>
            </a:pPr>
            <a:r>
              <a:rPr lang="en-US" sz="4800" dirty="0" smtClean="0">
                <a:latin typeface="Arial" charset="0"/>
                <a:ea typeface="Arial" charset="0"/>
                <a:cs typeface="Arial" charset="0"/>
              </a:rPr>
              <a:t>“Not </a:t>
            </a:r>
            <a:r>
              <a:rPr lang="en-US" sz="4800" dirty="0">
                <a:latin typeface="Arial" charset="0"/>
                <a:ea typeface="Arial" charset="0"/>
                <a:cs typeface="Arial" charset="0"/>
              </a:rPr>
              <a:t>every one that </a:t>
            </a:r>
            <a:r>
              <a:rPr lang="en-US" sz="4800" dirty="0" err="1">
                <a:latin typeface="Arial" charset="0"/>
                <a:ea typeface="Arial" charset="0"/>
                <a:cs typeface="Arial" charset="0"/>
              </a:rPr>
              <a:t>saith</a:t>
            </a:r>
            <a:r>
              <a:rPr lang="en-US" sz="4800" dirty="0">
                <a:latin typeface="Arial" charset="0"/>
                <a:ea typeface="Arial" charset="0"/>
                <a:cs typeface="Arial" charset="0"/>
              </a:rPr>
              <a:t> unto me, Lord, Lord, shall enter into the kingdom of heaven; but he that doeth the will of my Father which is in heaven</a:t>
            </a:r>
            <a:r>
              <a:rPr lang="en-US" sz="4800" dirty="0" smtClean="0">
                <a:latin typeface="Arial" charset="0"/>
                <a:ea typeface="Arial" charset="0"/>
                <a:cs typeface="Arial" charset="0"/>
              </a:rPr>
              <a:t>.” - </a:t>
            </a:r>
            <a:r>
              <a:rPr lang="en-US" sz="4800" dirty="0">
                <a:latin typeface="Arial" charset="0"/>
                <a:ea typeface="Arial" charset="0"/>
                <a:cs typeface="Arial" charset="0"/>
              </a:rPr>
              <a:t>Matthew </a:t>
            </a:r>
            <a:r>
              <a:rPr lang="en-US" sz="4800" dirty="0" smtClean="0">
                <a:latin typeface="Arial" charset="0"/>
                <a:ea typeface="Arial" charset="0"/>
                <a:cs typeface="Arial" charset="0"/>
              </a:rPr>
              <a:t>7:21</a:t>
            </a:r>
            <a:endParaRPr lang="en-US" sz="4800" dirty="0">
              <a:latin typeface="Arial" charset="0"/>
              <a:ea typeface="Arial" charset="0"/>
              <a:cs typeface="Arial" charset="0"/>
            </a:endParaRPr>
          </a:p>
          <a:p>
            <a:pPr marL="7938" indent="0" eaLnBrk="1" hangingPunct="1">
              <a:lnSpc>
                <a:spcPct val="93000"/>
              </a:lnSpc>
            </a:pPr>
            <a:endParaRPr lang="en-US" sz="4800" dirty="0" smtClean="0">
              <a:latin typeface="Arial" charset="0"/>
              <a:ea typeface="Arial" charset="0"/>
              <a:cs typeface="Arial" charset="0"/>
            </a:endParaRPr>
          </a:p>
          <a:p>
            <a:pPr marL="7938" indent="0" eaLnBrk="1" hangingPunct="1">
              <a:lnSpc>
                <a:spcPct val="93000"/>
              </a:lnSpc>
            </a:pPr>
            <a:r>
              <a:rPr lang="en-US" sz="4800" dirty="0" smtClean="0">
                <a:latin typeface="Arial" charset="0"/>
                <a:ea typeface="Arial" charset="0"/>
                <a:cs typeface="Arial" charset="0"/>
              </a:rPr>
              <a:t>Are you a fan or a follower?</a:t>
            </a:r>
            <a:endParaRPr lang="en-US" sz="4800" dirty="0">
              <a:latin typeface="Arial" charset="0"/>
              <a:ea typeface="Arial" charset="0"/>
              <a:cs typeface="Arial" charset="0"/>
            </a:endParaRPr>
          </a:p>
          <a:p>
            <a:pPr marL="7938" indent="0" eaLnBrk="1" hangingPunct="1">
              <a:lnSpc>
                <a:spcPct val="93000"/>
              </a:lnSpc>
            </a:pPr>
            <a:endParaRPr lang="en-US" sz="4800" dirty="0">
              <a:latin typeface="Arial" charset="0"/>
              <a:ea typeface="Arial" charset="0"/>
              <a:cs typeface="Arial" charset="0"/>
            </a:endParaRP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7873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893888" y="1166813"/>
            <a:ext cx="19874382" cy="1373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5pPr>
            <a:lvl6pPr marL="25146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6pPr>
            <a:lvl7pPr marL="29718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7pPr>
            <a:lvl8pPr marL="34290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8pPr>
            <a:lvl9pPr marL="3886200" indent="-228600" algn="ctr" defTabSz="457200" fontAlgn="base">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Lst>
              <a:defRPr sz="3800">
                <a:solidFill>
                  <a:srgbClr val="000000"/>
                </a:solidFill>
                <a:latin typeface="Gill Sans" charset="0"/>
                <a:ea typeface="ヒラギノ角ゴ ProN W3" charset="-128"/>
                <a:cs typeface="ヒラギノ角ゴ ProN W3" charset="-128"/>
              </a:defRPr>
            </a:lvl9pPr>
          </a:lstStyle>
          <a:p>
            <a:pPr defTabSz="761847" eaLnBrk="1" hangingPunct="1">
              <a:lnSpc>
                <a:spcPct val="101000"/>
              </a:lnSpc>
              <a:buSzPct val="100000"/>
              <a:defRPr/>
            </a:pPr>
            <a:r>
              <a:rPr lang="sv-SE" altLang="en-US" sz="8000" b="1" dirty="0" smtClean="0">
                <a:solidFill>
                  <a:srgbClr val="6AAFE3"/>
                </a:solidFill>
                <a:latin typeface="Cabin" charset="0"/>
              </a:rPr>
              <a:t>Fan or </a:t>
            </a:r>
            <a:r>
              <a:rPr lang="sv-SE" altLang="en-US" sz="8000" b="1" dirty="0" err="1" smtClean="0">
                <a:solidFill>
                  <a:srgbClr val="6AAFE3"/>
                </a:solidFill>
                <a:latin typeface="Cabin" charset="0"/>
              </a:rPr>
              <a:t>Follower</a:t>
            </a:r>
            <a:r>
              <a:rPr lang="sv-SE" altLang="en-US" sz="8000" b="1" dirty="0" smtClean="0">
                <a:solidFill>
                  <a:srgbClr val="6AAFE3"/>
                </a:solidFill>
                <a:latin typeface="Cabin" charset="0"/>
              </a:rPr>
              <a:t>?</a:t>
            </a:r>
            <a:endParaRPr lang="en-US" altLang="en-US" sz="8000" b="1" dirty="0">
              <a:solidFill>
                <a:srgbClr val="6AAFE3"/>
              </a:solidFill>
              <a:latin typeface="Cabin" charset="0"/>
            </a:endParaRPr>
          </a:p>
        </p:txBody>
      </p:sp>
      <p:sp>
        <p:nvSpPr>
          <p:cNvPr id="16386" name="Text Box 2"/>
          <p:cNvSpPr txBox="1">
            <a:spLocks noChangeArrowheads="1"/>
          </p:cNvSpPr>
          <p:nvPr/>
        </p:nvSpPr>
        <p:spPr bwMode="auto">
          <a:xfrm>
            <a:off x="6443663" y="4667250"/>
            <a:ext cx="11598275" cy="543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7" name="Rectangle 3"/>
          <p:cNvSpPr>
            <a:spLocks noChangeArrowheads="1"/>
          </p:cNvSpPr>
          <p:nvPr/>
        </p:nvSpPr>
        <p:spPr bwMode="auto">
          <a:xfrm>
            <a:off x="0" y="2681288"/>
            <a:ext cx="24382413" cy="8866187"/>
          </a:xfrm>
          <a:prstGeom prst="rect">
            <a:avLst/>
          </a:prstGeom>
          <a:solidFill>
            <a:srgbClr val="6AAFE3"/>
          </a:solidFill>
          <a:ln w="9360" cap="flat">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1" hangingPunct="1">
              <a:buClr>
                <a:srgbClr val="000000"/>
              </a:buClr>
              <a:buSzPct val="100000"/>
              <a:buFont typeface="Times New Roman" charset="0"/>
              <a:buNone/>
            </a:pPr>
            <a:endParaRPr lang="en-US" altLang="en-US"/>
          </a:p>
        </p:txBody>
      </p:sp>
      <p:sp>
        <p:nvSpPr>
          <p:cNvPr id="16388" name="Text Box 4"/>
          <p:cNvSpPr txBox="1">
            <a:spLocks noChangeArrowheads="1"/>
          </p:cNvSpPr>
          <p:nvPr/>
        </p:nvSpPr>
        <p:spPr bwMode="auto">
          <a:xfrm>
            <a:off x="2541588" y="3011488"/>
            <a:ext cx="19946937" cy="795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66960" rIns="90000" bIns="45000"/>
          <a:lstStyle>
            <a:lvl1pPr marL="214313" indent="-206375">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1pPr>
            <a:lvl2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2pPr>
            <a:lvl3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3pPr>
            <a:lvl4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4pPr>
            <a:lvl5pPr>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5pPr>
            <a:lvl6pPr marL="38846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6pPr>
            <a:lvl7pPr marL="43418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7pPr>
            <a:lvl8pPr marL="47990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8pPr>
            <a:lvl9pPr marL="5256213" indent="-379413" defTabSz="760413" eaLnBrk="0" fontAlgn="base" hangingPunct="0">
              <a:spcBef>
                <a:spcPct val="0"/>
              </a:spcBef>
              <a:spcAft>
                <a:spcPct val="0"/>
              </a:spcAft>
              <a:tabLst>
                <a:tab pos="214313" algn="l"/>
                <a:tab pos="671513" algn="l"/>
                <a:tab pos="1128713" algn="l"/>
                <a:tab pos="1585913" algn="l"/>
                <a:tab pos="2043113" algn="l"/>
                <a:tab pos="2500313" algn="l"/>
                <a:tab pos="2957513" algn="l"/>
                <a:tab pos="3414713" algn="l"/>
                <a:tab pos="3871913" algn="l"/>
                <a:tab pos="4329113" algn="l"/>
                <a:tab pos="4786313" algn="l"/>
                <a:tab pos="5243513" algn="l"/>
                <a:tab pos="5700713" algn="l"/>
                <a:tab pos="6157913" algn="l"/>
                <a:tab pos="6615113" algn="l"/>
                <a:tab pos="7072313" algn="l"/>
                <a:tab pos="7529513" algn="l"/>
                <a:tab pos="7986713" algn="l"/>
                <a:tab pos="8443913" algn="l"/>
                <a:tab pos="8901113" algn="l"/>
                <a:tab pos="9358313" algn="l"/>
                <a:tab pos="9601200" algn="l"/>
                <a:tab pos="10058400" algn="l"/>
                <a:tab pos="10515600" algn="l"/>
                <a:tab pos="10972800" algn="l"/>
                <a:tab pos="11430000" algn="l"/>
              </a:tabLst>
              <a:defRPr sz="6300">
                <a:solidFill>
                  <a:schemeClr val="bg1"/>
                </a:solidFill>
                <a:latin typeface="Gill Sans" charset="0"/>
                <a:ea typeface="ヒラギノ角ゴ ProN W3" charset="-128"/>
                <a:cs typeface="ヒラギノ角ゴ ProN W3" charset="-128"/>
              </a:defRPr>
            </a:lvl9pPr>
          </a:lstStyle>
          <a:p>
            <a:pPr marL="7938" indent="0" eaLnBrk="1" hangingPunct="1">
              <a:lnSpc>
                <a:spcPct val="93000"/>
              </a:lnSpc>
            </a:pPr>
            <a:r>
              <a:rPr lang="en-US" sz="5300" b="1" dirty="0">
                <a:solidFill>
                  <a:srgbClr val="FAE580"/>
                </a:solidFill>
                <a:latin typeface="Arial" charset="0"/>
                <a:ea typeface="Arial" charset="0"/>
                <a:cs typeface="Arial" charset="0"/>
              </a:rPr>
              <a:t>"Jesus was never interested in having fans.</a:t>
            </a:r>
            <a:r>
              <a:rPr lang="en-US" sz="5300" dirty="0">
                <a:latin typeface="Arial" charset="0"/>
                <a:ea typeface="Arial" charset="0"/>
                <a:cs typeface="Arial" charset="0"/>
              </a:rPr>
              <a:t> When he defines what kind of relationship he wants, "Enthusiastic Admirer" isn’t an option. My concern is that many of our churches in America have gone from being sanctuaries to becoming stadiums. And every week all the fans come to the stadium where they cheer for Jesus but have no interest in truly following him. </a:t>
            </a:r>
            <a:r>
              <a:rPr lang="en-US" sz="5300" b="1" dirty="0">
                <a:solidFill>
                  <a:srgbClr val="FAE580"/>
                </a:solidFill>
                <a:latin typeface="Arial" charset="0"/>
                <a:ea typeface="Arial" charset="0"/>
                <a:cs typeface="Arial" charset="0"/>
              </a:rPr>
              <a:t>The biggest threat to the church today is fans who call themselves Christians but aren’t actually interested in following Christ.</a:t>
            </a:r>
            <a:r>
              <a:rPr lang="en-US" sz="5300" dirty="0">
                <a:latin typeface="Arial" charset="0"/>
                <a:ea typeface="Arial" charset="0"/>
                <a:cs typeface="Arial" charset="0"/>
              </a:rPr>
              <a:t> They want to be close enough to Jesus to get all the benefits, but not so close that it requires anything from them." </a:t>
            </a:r>
            <a:endParaRPr lang="en-US" sz="5300" dirty="0" smtClean="0">
              <a:latin typeface="Arial" charset="0"/>
              <a:ea typeface="Arial" charset="0"/>
              <a:cs typeface="Arial" charset="0"/>
            </a:endParaRPr>
          </a:p>
          <a:p>
            <a:pPr marL="7938" indent="0" eaLnBrk="1" hangingPunct="1">
              <a:lnSpc>
                <a:spcPct val="93000"/>
              </a:lnSpc>
            </a:pPr>
            <a:r>
              <a:rPr lang="en-US" sz="5300" dirty="0" smtClean="0">
                <a:latin typeface="Arial" charset="0"/>
                <a:ea typeface="Arial" charset="0"/>
                <a:cs typeface="Arial" charset="0"/>
              </a:rPr>
              <a:t>- Kyle </a:t>
            </a:r>
            <a:r>
              <a:rPr lang="en-US" sz="5300" dirty="0" err="1">
                <a:latin typeface="Arial" charset="0"/>
                <a:ea typeface="Arial" charset="0"/>
                <a:cs typeface="Arial" charset="0"/>
              </a:rPr>
              <a:t>Idleman</a:t>
            </a:r>
            <a:r>
              <a:rPr lang="en-US" sz="5300" dirty="0">
                <a:latin typeface="Arial" charset="0"/>
                <a:ea typeface="Arial" charset="0"/>
                <a:cs typeface="Arial" charset="0"/>
              </a:rPr>
              <a:t> "Not a Fan" p. 25</a:t>
            </a:r>
          </a:p>
        </p:txBody>
      </p:sp>
      <p:pic>
        <p:nvPicPr>
          <p:cNvPr id="16391"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72175" y="11974513"/>
            <a:ext cx="381635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41169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8819</TotalTime>
  <Words>1249</Words>
  <Application>Microsoft Macintosh PowerPoint</Application>
  <PresentationFormat>Custom</PresentationFormat>
  <Paragraphs>89</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Cabin</vt:lpstr>
      <vt:lpstr>Calibri</vt:lpstr>
      <vt:lpstr>Calibri Light</vt:lpstr>
      <vt:lpstr>Gill Sans</vt:lpstr>
      <vt:lpstr>Helvetica;Arial</vt:lpstr>
      <vt:lpstr>Times New Roman</vt:lpstr>
      <vt:lpstr>ヒラギノ角ゴ ProN W3</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 H</dc:creator>
  <cp:keywords/>
  <dc:description/>
  <cp:lastModifiedBy>C H</cp:lastModifiedBy>
  <cp:revision>162</cp:revision>
  <cp:lastPrinted>1601-01-01T00:00:00Z</cp:lastPrinted>
  <dcterms:created xsi:type="dcterms:W3CDTF">2015-11-11T12:13:52Z</dcterms:created>
  <dcterms:modified xsi:type="dcterms:W3CDTF">2015-12-16T14:35:51Z</dcterms:modified>
</cp:coreProperties>
</file>