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1"/>
  </p:sldMasterIdLst>
  <p:notesMasterIdLst>
    <p:notesMasterId r:id="rId22"/>
  </p:notesMasterIdLst>
  <p:sldIdLst>
    <p:sldId id="256" r:id="rId2"/>
    <p:sldId id="261" r:id="rId3"/>
    <p:sldId id="271" r:id="rId4"/>
    <p:sldId id="272" r:id="rId5"/>
    <p:sldId id="274" r:id="rId6"/>
    <p:sldId id="275" r:id="rId7"/>
    <p:sldId id="276" r:id="rId8"/>
    <p:sldId id="277" r:id="rId9"/>
    <p:sldId id="273" r:id="rId10"/>
    <p:sldId id="279" r:id="rId11"/>
    <p:sldId id="280" r:id="rId12"/>
    <p:sldId id="281" r:id="rId13"/>
    <p:sldId id="283" r:id="rId14"/>
    <p:sldId id="284" r:id="rId15"/>
    <p:sldId id="285" r:id="rId16"/>
    <p:sldId id="287" r:id="rId17"/>
    <p:sldId id="286" r:id="rId18"/>
    <p:sldId id="288" r:id="rId19"/>
    <p:sldId id="289" r:id="rId20"/>
    <p:sldId id="290" r:id="rId21"/>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AE580"/>
    <a:srgbClr val="6AB0E4"/>
    <a:srgbClr val="FCE99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p:restoredTop sz="94613"/>
  </p:normalViewPr>
  <p:slideViewPr>
    <p:cSldViewPr showGuides="1">
      <p:cViewPr>
        <p:scale>
          <a:sx n="27" d="100"/>
          <a:sy n="27" d="100"/>
        </p:scale>
        <p:origin x="264" y="1504"/>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3906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76254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174166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3589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625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60127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40601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671946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77202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2868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26225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07383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1272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58002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3741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4707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79359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1780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18213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416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32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4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126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861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01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24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753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17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73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sv-SE" smtClean="0"/>
              <a:t>Drag picture to placeholder or click icon to add</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8070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sv-SE" smtClean="0"/>
              <a:t>Click to edit Master title style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smtClean="0"/>
              <a:t>12/14/15</a:t>
            </a:fld>
            <a:endParaRPr 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235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143000"/>
            <a:ext cx="24382413" cy="18286810"/>
          </a:xfrm>
          <a:prstGeom prst="rect">
            <a:avLst/>
          </a:prstGeom>
        </p:spPr>
      </p:pic>
      <p:sp>
        <p:nvSpPr>
          <p:cNvPr id="15362" name="AutoShape 2"/>
          <p:cNvSpPr>
            <a:spLocks noChangeArrowheads="1"/>
          </p:cNvSpPr>
          <p:nvPr/>
        </p:nvSpPr>
        <p:spPr bwMode="auto">
          <a:xfrm>
            <a:off x="-60325" y="9091613"/>
            <a:ext cx="14987835"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50" y="9556750"/>
            <a:ext cx="13778160"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dirty="0" smtClean="0">
                <a:solidFill>
                  <a:srgbClr val="6AAFE3"/>
                </a:solidFill>
                <a:latin typeface="Cabin" charset="0"/>
              </a:rPr>
              <a:t>Revelation 13 – The World has </a:t>
            </a:r>
            <a:r>
              <a:rPr lang="sv-SE" altLang="en-US" sz="5000" b="1" dirty="0" err="1">
                <a:solidFill>
                  <a:srgbClr val="6AAFE3"/>
                </a:solidFill>
                <a:latin typeface="Cabin" charset="0"/>
              </a:rPr>
              <a:t>S</a:t>
            </a:r>
            <a:r>
              <a:rPr lang="sv-SE" altLang="en-US" sz="5000" b="1" dirty="0" err="1" smtClean="0">
                <a:solidFill>
                  <a:srgbClr val="6AAFE3"/>
                </a:solidFill>
                <a:latin typeface="Cabin" charset="0"/>
              </a:rPr>
              <a:t>tarted</a:t>
            </a:r>
            <a:r>
              <a:rPr lang="sv-SE" altLang="en-US" sz="5000" b="1" dirty="0" smtClean="0">
                <a:solidFill>
                  <a:srgbClr val="6AAFE3"/>
                </a:solidFill>
                <a:latin typeface="Cabin" charset="0"/>
              </a:rPr>
              <a:t> to </a:t>
            </a:r>
            <a:r>
              <a:rPr lang="sv-SE" altLang="en-US" sz="5000" b="1" dirty="0" err="1" smtClean="0">
                <a:solidFill>
                  <a:srgbClr val="6AAFE3"/>
                </a:solidFill>
                <a:latin typeface="Cabin" charset="0"/>
              </a:rPr>
              <a:t>Wonder</a:t>
            </a:r>
            <a:endParaRPr lang="sv-SE" altLang="en-US" sz="5000" b="1" dirty="0" smtClean="0">
              <a:solidFill>
                <a:srgbClr val="6AAFE3"/>
              </a:solidFill>
              <a:latin typeface="Cabin" charset="0"/>
            </a:endParaRPr>
          </a:p>
          <a:p>
            <a:pPr eaLnBrk="1" hangingPunct="1">
              <a:lnSpc>
                <a:spcPct val="93000"/>
              </a:lnSpc>
              <a:buSzPct val="100000"/>
            </a:pPr>
            <a:r>
              <a:rPr lang="sv-SE" altLang="en-US" sz="5000" dirty="0" smtClean="0">
                <a:solidFill>
                  <a:srgbClr val="6AAFE3"/>
                </a:solidFill>
                <a:latin typeface="Cabin" charset="0"/>
              </a:rPr>
              <a:t>Christian </a:t>
            </a:r>
            <a:r>
              <a:rPr lang="sv-SE" altLang="en-US" sz="5000" dirty="0" err="1" smtClean="0">
                <a:solidFill>
                  <a:srgbClr val="6AAFE3"/>
                </a:solidFill>
                <a:latin typeface="Cabin" charset="0"/>
              </a:rPr>
              <a:t>Hjortland</a:t>
            </a:r>
            <a:r>
              <a:rPr lang="sv-SE" altLang="en-US" sz="5000" dirty="0">
                <a:solidFill>
                  <a:srgbClr val="6AAFE3"/>
                </a:solidFill>
                <a:latin typeface="Cabin" charset="0"/>
              </a:rPr>
              <a:t/>
            </a:r>
            <a:br>
              <a:rPr lang="sv-SE" altLang="en-US" sz="5000" dirty="0">
                <a:solidFill>
                  <a:srgbClr val="6AAFE3"/>
                </a:solidFill>
                <a:latin typeface="Cabin" charset="0"/>
              </a:rPr>
            </a:br>
            <a:endParaRPr lang="sv-SE" altLang="en-US" sz="5000" dirty="0">
              <a:solidFill>
                <a:srgbClr val="6AAFE3"/>
              </a:solidFill>
              <a:latin typeface="Cabin"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Blasphemies</a:t>
            </a:r>
            <a:r>
              <a:rPr lang="sv-SE" altLang="en-US" sz="8000" b="1" dirty="0" smtClean="0">
                <a:solidFill>
                  <a:srgbClr val="6AAFE3"/>
                </a:solidFill>
                <a:latin typeface="Cabin" charset="0"/>
              </a:rPr>
              <a:t> and </a:t>
            </a:r>
            <a:r>
              <a:rPr lang="sv-SE" altLang="en-US" sz="8000" b="1" dirty="0" err="1" smtClean="0">
                <a:solidFill>
                  <a:srgbClr val="6AAFE3"/>
                </a:solidFill>
                <a:latin typeface="Cabin" charset="0"/>
              </a:rPr>
              <a:t>Persecution</a:t>
            </a:r>
            <a:r>
              <a:rPr lang="sv-SE" altLang="en-US" sz="8000" b="1" dirty="0" smtClean="0">
                <a:solidFill>
                  <a:srgbClr val="6AAFE3"/>
                </a:solidFill>
                <a:latin typeface="Cabin" charset="0"/>
              </a:rPr>
              <a:t> </a:t>
            </a:r>
            <a:r>
              <a:rPr lang="sv-SE" altLang="en-US" sz="4000" b="1" dirty="0" smtClean="0">
                <a:solidFill>
                  <a:srgbClr val="6AAFE3"/>
                </a:solidFill>
                <a:latin typeface="Cabin" charset="0"/>
              </a:rPr>
              <a:t>(Rev 13:5-8)</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500" dirty="0" smtClean="0">
                <a:latin typeface="Arial" charset="0"/>
                <a:ea typeface="Arial" charset="0"/>
                <a:cs typeface="Arial" charset="0"/>
              </a:rPr>
              <a:t>“</a:t>
            </a:r>
            <a:r>
              <a:rPr lang="en-US" sz="4500" dirty="0">
                <a:latin typeface="Arial" charset="0"/>
                <a:ea typeface="Arial" charset="0"/>
                <a:cs typeface="Arial" charset="0"/>
              </a:rPr>
              <a:t>This great antichristian power robbed the church of its gospel light and plunged the world into the Dark Ages....One thousand years covers the crest of the persecutions when </a:t>
            </a:r>
            <a:r>
              <a:rPr lang="en-US" sz="4500" b="1" dirty="0">
                <a:solidFill>
                  <a:srgbClr val="FAE580"/>
                </a:solidFill>
                <a:latin typeface="Arial" charset="0"/>
                <a:ea typeface="Arial" charset="0"/>
                <a:cs typeface="Arial" charset="0"/>
              </a:rPr>
              <a:t>from</a:t>
            </a:r>
            <a:r>
              <a:rPr lang="en-US" sz="4500" dirty="0">
                <a:solidFill>
                  <a:srgbClr val="FAE580"/>
                </a:solidFill>
                <a:latin typeface="Arial" charset="0"/>
                <a:ea typeface="Arial" charset="0"/>
                <a:cs typeface="Arial" charset="0"/>
              </a:rPr>
              <a:t> </a:t>
            </a:r>
            <a:r>
              <a:rPr lang="en-US" sz="4500" b="1" dirty="0">
                <a:solidFill>
                  <a:srgbClr val="FAE580"/>
                </a:solidFill>
                <a:latin typeface="Arial" charset="0"/>
                <a:ea typeface="Arial" charset="0"/>
                <a:cs typeface="Arial" charset="0"/>
              </a:rPr>
              <a:t>50,000,000 to 150,000,000 martyrs died</a:t>
            </a:r>
            <a:r>
              <a:rPr lang="en-US" sz="4500" dirty="0">
                <a:solidFill>
                  <a:srgbClr val="FAE580"/>
                </a:solidFill>
                <a:latin typeface="Arial" charset="0"/>
                <a:ea typeface="Arial" charset="0"/>
                <a:cs typeface="Arial" charset="0"/>
              </a:rPr>
              <a:t> </a:t>
            </a:r>
            <a:r>
              <a:rPr lang="en-US" sz="4500" dirty="0">
                <a:latin typeface="Arial" charset="0"/>
                <a:ea typeface="Arial" charset="0"/>
                <a:cs typeface="Arial" charset="0"/>
              </a:rPr>
              <a:t>of the sword, at the stake, in dungeons, and of starvation because of the confiscation of their earthly possessions</a:t>
            </a:r>
            <a:r>
              <a:rPr lang="en-US" sz="4500" dirty="0" smtClean="0">
                <a:latin typeface="Arial" charset="0"/>
                <a:ea typeface="Arial" charset="0"/>
                <a:cs typeface="Arial" charset="0"/>
              </a:rPr>
              <a:t>.”</a:t>
            </a:r>
          </a:p>
          <a:p>
            <a:pPr marL="693738" indent="-685800">
              <a:buFontTx/>
              <a:buChar char="-"/>
            </a:pPr>
            <a:r>
              <a:rPr lang="en-US" sz="4500" dirty="0" smtClean="0">
                <a:latin typeface="Arial" charset="0"/>
                <a:ea typeface="Arial" charset="0"/>
                <a:cs typeface="Arial" charset="0"/>
              </a:rPr>
              <a:t>Bunch</a:t>
            </a:r>
            <a:r>
              <a:rPr lang="en-US" sz="4500" dirty="0">
                <a:latin typeface="Arial" charset="0"/>
                <a:ea typeface="Arial" charset="0"/>
                <a:cs typeface="Arial" charset="0"/>
              </a:rPr>
              <a:t>, Taylor, The Book of Daniel, 1950, p. 170, 185</a:t>
            </a:r>
            <a:r>
              <a:rPr lang="en-US" sz="4500" dirty="0" smtClean="0">
                <a:latin typeface="Arial" charset="0"/>
                <a:ea typeface="Arial" charset="0"/>
                <a:cs typeface="Arial" charset="0"/>
              </a:rPr>
              <a:t>.</a:t>
            </a:r>
          </a:p>
          <a:p>
            <a:pPr marL="7938" indent="0"/>
            <a:endParaRPr lang="en-US" sz="4500" dirty="0" smtClean="0">
              <a:latin typeface="Arial" charset="0"/>
              <a:ea typeface="Arial" charset="0"/>
              <a:cs typeface="Arial" charset="0"/>
            </a:endParaRPr>
          </a:p>
          <a:p>
            <a:pPr marL="7938" indent="0"/>
            <a:r>
              <a:rPr lang="en-US" sz="4500" b="1" dirty="0" smtClean="0">
                <a:solidFill>
                  <a:srgbClr val="FAE580"/>
                </a:solidFill>
                <a:latin typeface="Arial" charset="0"/>
                <a:ea typeface="Arial" charset="0"/>
                <a:cs typeface="Arial" charset="0"/>
              </a:rPr>
              <a:t>Them that dwell in heaven</a:t>
            </a:r>
          </a:p>
          <a:p>
            <a:pPr marL="7938" indent="0"/>
            <a:r>
              <a:rPr lang="en-US" sz="4500" dirty="0">
                <a:latin typeface="Arial" charset="0"/>
                <a:ea typeface="Arial" charset="0"/>
                <a:cs typeface="Arial" charset="0"/>
              </a:rPr>
              <a:t>“Indeed, the excellence and power of the Roman pontiff is not only in the sphere of heavenly things, earthly things, and those of the lower regions, but even above the angels, than whom he himself is greater” (translated from Lucius Ferraris, “Papa II,” </a:t>
            </a:r>
            <a:r>
              <a:rPr lang="en-US" sz="4500" dirty="0" err="1">
                <a:latin typeface="Arial" charset="0"/>
                <a:ea typeface="Arial" charset="0"/>
                <a:cs typeface="Arial" charset="0"/>
              </a:rPr>
              <a:t>Prompta</a:t>
            </a:r>
            <a:r>
              <a:rPr lang="en-US" sz="4500" dirty="0">
                <a:latin typeface="Arial" charset="0"/>
                <a:ea typeface="Arial" charset="0"/>
                <a:cs typeface="Arial" charset="0"/>
              </a:rPr>
              <a:t> Bibliotheca, Vol. VI, p. 27</a:t>
            </a:r>
          </a:p>
          <a:p>
            <a:pPr marL="7938" indent="0"/>
            <a:r>
              <a:rPr lang="en-US" sz="4500" dirty="0">
                <a:latin typeface="Arial" charset="0"/>
                <a:ea typeface="Arial" charset="0"/>
                <a:cs typeface="Arial" charset="0"/>
              </a:rPr>
              <a:t/>
            </a:r>
            <a:br>
              <a:rPr lang="en-US" sz="4500" dirty="0">
                <a:latin typeface="Arial" charset="0"/>
                <a:ea typeface="Arial" charset="0"/>
                <a:cs typeface="Arial" charset="0"/>
              </a:rPr>
            </a:br>
            <a:endParaRPr lang="en-US" altLang="en-US" sz="4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20316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Wound</a:t>
            </a:r>
            <a:r>
              <a:rPr lang="sv-SE" altLang="en-US" sz="8000" b="1" dirty="0" smtClean="0">
                <a:solidFill>
                  <a:srgbClr val="6AAFE3"/>
                </a:solidFill>
                <a:latin typeface="Cabin" charset="0"/>
              </a:rPr>
              <a:t> </a:t>
            </a:r>
            <a:r>
              <a:rPr lang="sv-SE" altLang="en-US" sz="4000" b="1" dirty="0" smtClean="0">
                <a:solidFill>
                  <a:srgbClr val="6AAFE3"/>
                </a:solidFill>
                <a:latin typeface="Cabin" charset="0"/>
              </a:rPr>
              <a:t>(Rev 13:9-10)</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altLang="en-US" sz="6000" dirty="0" smtClean="0">
                <a:latin typeface="Arial" charset="0"/>
                <a:ea typeface="Arial" charset="0"/>
                <a:cs typeface="Arial" charset="0"/>
              </a:rPr>
              <a:t>“Then </a:t>
            </a:r>
            <a:r>
              <a:rPr lang="en-US" altLang="en-US" sz="6000" dirty="0">
                <a:latin typeface="Arial" charset="0"/>
                <a:ea typeface="Arial" charset="0"/>
                <a:cs typeface="Arial" charset="0"/>
              </a:rPr>
              <a:t>said Jesus unto him, Put up again thy sword into his place: for all they that take the sword shall perish with the sword</a:t>
            </a:r>
            <a:r>
              <a:rPr lang="en-US" altLang="en-US" sz="6000" dirty="0" smtClean="0">
                <a:latin typeface="Arial" charset="0"/>
                <a:ea typeface="Arial" charset="0"/>
                <a:cs typeface="Arial" charset="0"/>
              </a:rPr>
              <a:t>.”</a:t>
            </a:r>
          </a:p>
          <a:p>
            <a:pPr marL="693738" indent="-685800">
              <a:buFontTx/>
              <a:buChar char="-"/>
            </a:pPr>
            <a:r>
              <a:rPr lang="en-US" altLang="en-US" sz="5000" dirty="0" smtClean="0">
                <a:latin typeface="Arial" charset="0"/>
                <a:ea typeface="Arial" charset="0"/>
                <a:cs typeface="Arial" charset="0"/>
              </a:rPr>
              <a:t>Matthew 26:52</a:t>
            </a:r>
            <a:endParaRPr lang="en-US" altLang="en-US" sz="5000" dirty="0">
              <a:latin typeface="Arial" charset="0"/>
              <a:ea typeface="Arial" charset="0"/>
              <a:cs typeface="Arial" charset="0"/>
            </a:endParaRPr>
          </a:p>
          <a:p>
            <a:pPr marL="7938" indent="0"/>
            <a:endParaRPr lang="en-US" altLang="en-US" sz="6000" dirty="0" smtClean="0">
              <a:latin typeface="Arial" charset="0"/>
              <a:ea typeface="Arial" charset="0"/>
              <a:cs typeface="Arial" charset="0"/>
            </a:endParaRPr>
          </a:p>
          <a:p>
            <a:pPr marL="7938" indent="0"/>
            <a:r>
              <a:rPr lang="en-US" altLang="en-US" sz="6000" dirty="0" smtClean="0">
                <a:latin typeface="Arial" charset="0"/>
                <a:ea typeface="Arial" charset="0"/>
                <a:cs typeface="Arial" charset="0"/>
              </a:rPr>
              <a:t>Romans 5:3</a:t>
            </a:r>
            <a:endParaRPr lang="en-US" alt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0687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Beast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the Earth </a:t>
            </a:r>
            <a:r>
              <a:rPr lang="sv-SE" altLang="en-US" sz="4000" b="1" dirty="0" smtClean="0">
                <a:solidFill>
                  <a:srgbClr val="6AAFE3"/>
                </a:solidFill>
                <a:latin typeface="Cabin" charset="0"/>
              </a:rPr>
              <a:t>(Rev 13:11)</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a:buFont typeface="Arial" charset="0"/>
              <a:buChar char="•"/>
            </a:pPr>
            <a:r>
              <a:rPr lang="en-US" altLang="en-US" sz="5000" dirty="0" smtClean="0">
                <a:latin typeface="Arial" charset="0"/>
                <a:ea typeface="Arial" charset="0"/>
                <a:cs typeface="Arial" charset="0"/>
              </a:rPr>
              <a:t>Time Frame</a:t>
            </a:r>
          </a:p>
          <a:p>
            <a:pPr marL="865188" indent="-857250">
              <a:buFont typeface="Arial" charset="0"/>
              <a:buChar char="•"/>
            </a:pPr>
            <a:r>
              <a:rPr lang="en-US" altLang="en-US" sz="5000" dirty="0" smtClean="0">
                <a:latin typeface="Arial" charset="0"/>
                <a:ea typeface="Arial" charset="0"/>
                <a:cs typeface="Arial" charset="0"/>
              </a:rPr>
              <a:t>Earth (12:16)</a:t>
            </a:r>
          </a:p>
          <a:p>
            <a:pPr marL="1887538" lvl="1" indent="-857250">
              <a:buFont typeface="Arial" charset="0"/>
              <a:buChar char="•"/>
            </a:pPr>
            <a:r>
              <a:rPr lang="en-US" altLang="en-US" sz="5000" dirty="0" smtClean="0">
                <a:latin typeface="Arial" charset="0"/>
                <a:ea typeface="Arial" charset="0"/>
                <a:cs typeface="Arial" charset="0"/>
              </a:rPr>
              <a:t>Persecution </a:t>
            </a:r>
            <a:r>
              <a:rPr lang="en-US" altLang="en-US" sz="5000" dirty="0" smtClean="0">
                <a:latin typeface="Arial" charset="0"/>
                <a:ea typeface="Arial" charset="0"/>
                <a:cs typeface="Arial" charset="0"/>
                <a:sym typeface="Wingdings"/>
              </a:rPr>
              <a:t> Fleeing</a:t>
            </a:r>
            <a:endParaRPr lang="en-US" altLang="en-US" sz="5000" dirty="0" smtClean="0">
              <a:latin typeface="Arial" charset="0"/>
              <a:ea typeface="Arial" charset="0"/>
              <a:cs typeface="Arial" charset="0"/>
            </a:endParaRPr>
          </a:p>
          <a:p>
            <a:pPr marL="865188" indent="-857250">
              <a:buFont typeface="Arial" charset="0"/>
              <a:buChar char="•"/>
            </a:pPr>
            <a:r>
              <a:rPr lang="en-US" altLang="en-US" sz="5000" dirty="0" smtClean="0">
                <a:latin typeface="Arial" charset="0"/>
                <a:ea typeface="Arial" charset="0"/>
                <a:cs typeface="Arial" charset="0"/>
              </a:rPr>
              <a:t>Growing process</a:t>
            </a:r>
          </a:p>
          <a:p>
            <a:pPr marL="865188" indent="-857250">
              <a:buFont typeface="Arial" charset="0"/>
              <a:buChar char="•"/>
            </a:pPr>
            <a:r>
              <a:rPr lang="en-US" altLang="en-US" sz="5000" dirty="0" smtClean="0">
                <a:latin typeface="Arial" charset="0"/>
                <a:ea typeface="Arial" charset="0"/>
                <a:cs typeface="Arial" charset="0"/>
              </a:rPr>
              <a:t>Independence 1776, Constitution 1787, Bill of Rights 1791</a:t>
            </a:r>
            <a:r>
              <a:rPr lang="en-US" altLang="en-US" sz="5000" dirty="0">
                <a:latin typeface="Arial" charset="0"/>
                <a:ea typeface="Arial" charset="0"/>
                <a:cs typeface="Arial" charset="0"/>
              </a:rPr>
              <a:t/>
            </a:r>
            <a:br>
              <a:rPr lang="en-US" altLang="en-US" sz="5000" dirty="0">
                <a:latin typeface="Arial" charset="0"/>
                <a:ea typeface="Arial" charset="0"/>
                <a:cs typeface="Arial" charset="0"/>
              </a:rPr>
            </a:br>
            <a:r>
              <a:rPr lang="en-US" altLang="en-US" sz="5000" dirty="0">
                <a:latin typeface="Arial" charset="0"/>
                <a:ea typeface="Arial" charset="0"/>
                <a:cs typeface="Arial" charset="0"/>
              </a:rPr>
              <a:t> “Like a silent seed we grew into empire</a:t>
            </a:r>
            <a:r>
              <a:rPr lang="en-US" altLang="en-US" sz="5000" dirty="0" smtClean="0">
                <a:latin typeface="Arial" charset="0"/>
                <a:ea typeface="Arial" charset="0"/>
                <a:cs typeface="Arial" charset="0"/>
              </a:rPr>
              <a:t>.”</a:t>
            </a:r>
            <a:br>
              <a:rPr lang="en-US" altLang="en-US" sz="5000" dirty="0" smtClean="0">
                <a:latin typeface="Arial" charset="0"/>
                <a:ea typeface="Arial" charset="0"/>
                <a:cs typeface="Arial" charset="0"/>
              </a:rPr>
            </a:br>
            <a:r>
              <a:rPr lang="en-US" altLang="en-US" sz="4000" dirty="0" smtClean="0">
                <a:latin typeface="Arial" charset="0"/>
                <a:ea typeface="Arial" charset="0"/>
                <a:cs typeface="Arial" charset="0"/>
              </a:rPr>
              <a:t>- G</a:t>
            </a:r>
            <a:r>
              <a:rPr lang="en-US" altLang="en-US" sz="4000" dirty="0">
                <a:latin typeface="Arial" charset="0"/>
                <a:ea typeface="Arial" charset="0"/>
                <a:cs typeface="Arial" charset="0"/>
              </a:rPr>
              <a:t>. A. Townsend, The New World Compared With the Old, </a:t>
            </a:r>
            <a:r>
              <a:rPr lang="en-US" altLang="en-US" sz="4000" dirty="0" smtClean="0">
                <a:latin typeface="Arial" charset="0"/>
                <a:ea typeface="Arial" charset="0"/>
                <a:cs typeface="Arial" charset="0"/>
              </a:rPr>
              <a:t>p. 462</a:t>
            </a:r>
          </a:p>
          <a:p>
            <a:pPr marL="865188" indent="-857250">
              <a:buFont typeface="Arial" charset="0"/>
              <a:buChar char="•"/>
            </a:pPr>
            <a:r>
              <a:rPr lang="en-US" altLang="en-US" sz="5000" dirty="0" smtClean="0">
                <a:latin typeface="Arial" charset="0"/>
                <a:ea typeface="Arial" charset="0"/>
                <a:cs typeface="Arial" charset="0"/>
              </a:rPr>
              <a:t>Liberty and gentleness (Republicanism and Protestantism)</a:t>
            </a:r>
          </a:p>
          <a:p>
            <a:pPr marL="865188" indent="-857250">
              <a:buFont typeface="Arial" charset="0"/>
              <a:buChar char="•"/>
            </a:pPr>
            <a:r>
              <a:rPr lang="en-US" altLang="en-US" sz="5000" dirty="0" smtClean="0">
                <a:latin typeface="Arial" charset="0"/>
                <a:ea typeface="Arial" charset="0"/>
                <a:cs typeface="Arial" charset="0"/>
              </a:rPr>
              <a:t>7BC 975, GC 441</a:t>
            </a:r>
          </a:p>
          <a:p>
            <a:pPr marL="865188" indent="-857250">
              <a:buFont typeface="Arial" charset="0"/>
              <a:buChar char="•"/>
            </a:pPr>
            <a:r>
              <a:rPr lang="en-US" altLang="en-US" sz="5000" dirty="0" smtClean="0">
                <a:latin typeface="Arial" charset="0"/>
                <a:ea typeface="Arial" charset="0"/>
                <a:cs typeface="Arial" charset="0"/>
              </a:rPr>
              <a:t>Speaks like a dragon</a:t>
            </a:r>
          </a:p>
          <a:p>
            <a:pPr marL="7938" indent="0"/>
            <a:endParaRPr lang="en-US" altLang="en-US" sz="5000" dirty="0">
              <a:latin typeface="Arial" charset="0"/>
              <a:ea typeface="Arial" charset="0"/>
              <a:cs typeface="Arial" charset="0"/>
            </a:endParaRPr>
          </a:p>
          <a:p>
            <a:pPr marL="865188" indent="-857250">
              <a:buFont typeface="Arial" charset="0"/>
              <a:buChar char="•"/>
            </a:pPr>
            <a:endParaRPr lang="en-US" altLang="en-US" sz="5000" dirty="0" smtClean="0">
              <a:latin typeface="Arial" charset="0"/>
              <a:ea typeface="Arial" charset="0"/>
              <a:cs typeface="Arial" charset="0"/>
            </a:endParaRPr>
          </a:p>
          <a:p>
            <a:pPr marL="865188" indent="-857250">
              <a:buFont typeface="Arial" charset="0"/>
              <a:buChar char="•"/>
            </a:pPr>
            <a:endParaRPr lang="en-US" alt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48265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Toward</a:t>
            </a:r>
            <a:r>
              <a:rPr lang="sv-SE" altLang="en-US" sz="8000" b="1" dirty="0" smtClean="0">
                <a:solidFill>
                  <a:srgbClr val="6AAFE3"/>
                </a:solidFill>
                <a:latin typeface="Cabin" charset="0"/>
              </a:rPr>
              <a:t> a New World Order </a:t>
            </a:r>
            <a:r>
              <a:rPr lang="sv-SE" altLang="en-US" sz="4000" b="1" dirty="0" smtClean="0">
                <a:solidFill>
                  <a:srgbClr val="6AAFE3"/>
                </a:solidFill>
                <a:latin typeface="Cabin" charset="0"/>
              </a:rPr>
              <a:t>(Rev 13:12)</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a:r>
              <a:rPr lang="en-US" sz="5000" dirty="0">
                <a:latin typeface="Arial" charset="0"/>
                <a:ea typeface="Arial" charset="0"/>
                <a:cs typeface="Arial" charset="0"/>
              </a:rPr>
              <a:t>“By the decree enforcing the institution of the papacy in violation of the law of God, our nation will disconnect herself fully from righteousness. </a:t>
            </a:r>
            <a:r>
              <a:rPr lang="en-US" sz="5000" b="1" dirty="0">
                <a:solidFill>
                  <a:srgbClr val="FAE580"/>
                </a:solidFill>
                <a:latin typeface="Arial" charset="0"/>
                <a:ea typeface="Arial" charset="0"/>
                <a:cs typeface="Arial" charset="0"/>
              </a:rPr>
              <a:t>When Protestantism shall stretch her hand across the gulf to grasp the hand of the Roman power</a:t>
            </a:r>
            <a:r>
              <a:rPr lang="en-US" sz="5000" dirty="0">
                <a:latin typeface="Arial" charset="0"/>
                <a:ea typeface="Arial" charset="0"/>
                <a:cs typeface="Arial" charset="0"/>
              </a:rPr>
              <a:t>, when she shall reach over the abyss to clasp hands with </a:t>
            </a:r>
            <a:r>
              <a:rPr lang="en-US" sz="5000" b="1" dirty="0">
                <a:solidFill>
                  <a:srgbClr val="FAE580"/>
                </a:solidFill>
                <a:latin typeface="Arial" charset="0"/>
                <a:ea typeface="Arial" charset="0"/>
                <a:cs typeface="Arial" charset="0"/>
              </a:rPr>
              <a:t>spiritualism</a:t>
            </a:r>
            <a:r>
              <a:rPr lang="en-US" sz="5000" dirty="0">
                <a:latin typeface="Arial" charset="0"/>
                <a:ea typeface="Arial" charset="0"/>
                <a:cs typeface="Arial" charset="0"/>
              </a:rPr>
              <a:t>, when, under the influence of this threefold union, </a:t>
            </a:r>
            <a:r>
              <a:rPr lang="en-US" sz="5000" b="1" dirty="0">
                <a:solidFill>
                  <a:srgbClr val="FAE580"/>
                </a:solidFill>
                <a:latin typeface="Arial" charset="0"/>
                <a:ea typeface="Arial" charset="0"/>
                <a:cs typeface="Arial" charset="0"/>
              </a:rPr>
              <a:t>our country shall repudiate every principle of its Constitution as a Protestant and republican government</a:t>
            </a:r>
            <a:r>
              <a:rPr lang="en-US" sz="5000" b="1" dirty="0">
                <a:latin typeface="Arial" charset="0"/>
                <a:ea typeface="Arial" charset="0"/>
                <a:cs typeface="Arial" charset="0"/>
              </a:rPr>
              <a:t>,</a:t>
            </a:r>
            <a:r>
              <a:rPr lang="en-US" sz="5000" dirty="0">
                <a:latin typeface="Arial" charset="0"/>
                <a:ea typeface="Arial" charset="0"/>
                <a:cs typeface="Arial" charset="0"/>
              </a:rPr>
              <a:t> and shall make provision for the propagation of papal falsehoods and delusions</a:t>
            </a:r>
            <a:r>
              <a:rPr lang="en-US" sz="5000" dirty="0">
                <a:solidFill>
                  <a:srgbClr val="FAE580"/>
                </a:solidFill>
                <a:latin typeface="Arial" charset="0"/>
                <a:ea typeface="Arial" charset="0"/>
                <a:cs typeface="Arial" charset="0"/>
              </a:rPr>
              <a:t>,</a:t>
            </a:r>
            <a:r>
              <a:rPr lang="en-US" sz="5000" b="1" dirty="0">
                <a:solidFill>
                  <a:srgbClr val="FAE580"/>
                </a:solidFill>
                <a:latin typeface="Arial" charset="0"/>
                <a:ea typeface="Arial" charset="0"/>
                <a:cs typeface="Arial" charset="0"/>
              </a:rPr>
              <a:t> then we may know that the time has come for the marvelous working of Satan and that the end is near</a:t>
            </a:r>
            <a:r>
              <a:rPr lang="en-US" sz="5000" b="1" dirty="0">
                <a:latin typeface="Arial" charset="0"/>
                <a:ea typeface="Arial" charset="0"/>
                <a:cs typeface="Arial" charset="0"/>
              </a:rPr>
              <a:t>. </a:t>
            </a:r>
            <a:r>
              <a:rPr lang="en-US" sz="5000" dirty="0">
                <a:latin typeface="Arial" charset="0"/>
                <a:ea typeface="Arial" charset="0"/>
                <a:cs typeface="Arial" charset="0"/>
              </a:rPr>
              <a:t> {5T 451.1}</a:t>
            </a:r>
            <a:endParaRPr lang="en-US" altLang="en-US" sz="5000" dirty="0" smtClean="0">
              <a:latin typeface="Arial" charset="0"/>
              <a:ea typeface="Arial" charset="0"/>
              <a:cs typeface="Arial" charset="0"/>
            </a:endParaRPr>
          </a:p>
          <a:p>
            <a:pPr marL="7938" indent="0"/>
            <a:endParaRPr lang="en-US" altLang="en-US" sz="5000" dirty="0">
              <a:latin typeface="Arial" charset="0"/>
              <a:ea typeface="Arial" charset="0"/>
              <a:cs typeface="Arial" charset="0"/>
            </a:endParaRPr>
          </a:p>
          <a:p>
            <a:pPr marL="7938" indent="0"/>
            <a:endParaRPr lang="en-US" altLang="en-US" sz="5000" dirty="0" smtClean="0">
              <a:latin typeface="Arial" charset="0"/>
              <a:ea typeface="Arial" charset="0"/>
              <a:cs typeface="Arial" charset="0"/>
            </a:endParaRPr>
          </a:p>
          <a:p>
            <a:pPr marL="7938" indent="0"/>
            <a:endParaRPr lang="en-US" alt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56779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Focus on the </a:t>
            </a:r>
            <a:r>
              <a:rPr lang="sv-SE" altLang="en-US" sz="8000" b="1" dirty="0" err="1" smtClean="0">
                <a:solidFill>
                  <a:srgbClr val="6AAFE3"/>
                </a:solidFill>
                <a:latin typeface="Cabin" charset="0"/>
              </a:rPr>
              <a:t>Climate</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“I welcome His Holiness Pope Francis’s encyclical, and </a:t>
            </a:r>
            <a:r>
              <a:rPr lang="en-US" sz="5000" b="1" dirty="0">
                <a:solidFill>
                  <a:srgbClr val="FAE580"/>
                </a:solidFill>
                <a:latin typeface="Arial" charset="0"/>
                <a:ea typeface="Arial" charset="0"/>
                <a:cs typeface="Arial" charset="0"/>
              </a:rPr>
              <a:t>deeply admire the Pope’s decision to make the case – clearly, powerfully, and with the full moral authority of his position – for action on global climate change</a:t>
            </a:r>
            <a:r>
              <a:rPr lang="en-US" sz="5000" b="1" dirty="0" smtClean="0">
                <a:latin typeface="Arial" charset="0"/>
                <a:ea typeface="Arial" charset="0"/>
                <a:cs typeface="Arial" charset="0"/>
              </a:rPr>
              <a:t>.</a:t>
            </a:r>
            <a:r>
              <a:rPr lang="en-US" sz="5000" dirty="0" smtClean="0">
                <a:latin typeface="Arial" charset="0"/>
                <a:ea typeface="Arial" charset="0"/>
                <a:cs typeface="Arial" charset="0"/>
              </a:rPr>
              <a:t>”</a:t>
            </a:r>
            <a:br>
              <a:rPr lang="en-US" sz="5000" dirty="0" smtClean="0">
                <a:latin typeface="Arial" charset="0"/>
                <a:ea typeface="Arial" charset="0"/>
                <a:cs typeface="Arial" charset="0"/>
              </a:rPr>
            </a:br>
            <a:r>
              <a:rPr lang="en-US" sz="5000" dirty="0" smtClean="0">
                <a:latin typeface="Arial" charset="0"/>
                <a:ea typeface="Arial" charset="0"/>
                <a:cs typeface="Arial" charset="0"/>
              </a:rPr>
              <a:t>…</a:t>
            </a:r>
            <a:br>
              <a:rPr lang="en-US" sz="5000" dirty="0" smtClean="0">
                <a:latin typeface="Arial" charset="0"/>
                <a:ea typeface="Arial" charset="0"/>
                <a:cs typeface="Arial" charset="0"/>
              </a:rPr>
            </a:br>
            <a:r>
              <a:rPr lang="en-US" sz="5000" dirty="0">
                <a:latin typeface="Arial" charset="0"/>
                <a:ea typeface="Arial" charset="0"/>
                <a:cs typeface="Arial" charset="0"/>
              </a:rPr>
              <a:t> “...it is my hope that </a:t>
            </a:r>
            <a:r>
              <a:rPr lang="en-US" sz="5000" b="1" dirty="0">
                <a:solidFill>
                  <a:srgbClr val="FAE580"/>
                </a:solidFill>
                <a:latin typeface="Arial" charset="0"/>
                <a:ea typeface="Arial" charset="0"/>
                <a:cs typeface="Arial" charset="0"/>
              </a:rPr>
              <a:t>all world leaders–and all God’s children–will reflect on Pope Francis’s call to come together</a:t>
            </a:r>
            <a:r>
              <a:rPr lang="en-US" sz="5000" dirty="0">
                <a:solidFill>
                  <a:srgbClr val="FAE580"/>
                </a:solidFill>
                <a:latin typeface="Arial" charset="0"/>
                <a:ea typeface="Arial" charset="0"/>
                <a:cs typeface="Arial" charset="0"/>
              </a:rPr>
              <a:t> </a:t>
            </a:r>
            <a:r>
              <a:rPr lang="en-US" sz="5000" dirty="0">
                <a:latin typeface="Arial" charset="0"/>
                <a:ea typeface="Arial" charset="0"/>
                <a:cs typeface="Arial" charset="0"/>
              </a:rPr>
              <a:t>to care for our common home.”</a:t>
            </a:r>
          </a:p>
          <a:p>
            <a:pPr marL="693738" indent="-685800">
              <a:buFontTx/>
              <a:buChar char="-"/>
            </a:pPr>
            <a:r>
              <a:rPr lang="en-US" sz="5000" dirty="0" smtClean="0">
                <a:latin typeface="Arial" charset="0"/>
                <a:ea typeface="Arial" charset="0"/>
                <a:cs typeface="Arial" charset="0"/>
              </a:rPr>
              <a:t>Barack Obama</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60106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Calamities</a:t>
            </a:r>
            <a:r>
              <a:rPr lang="sv-SE" altLang="en-US" sz="8000" b="1" dirty="0" smtClean="0">
                <a:solidFill>
                  <a:srgbClr val="6AAFE3"/>
                </a:solidFill>
                <a:latin typeface="Cabin" charset="0"/>
              </a:rPr>
              <a:t> and </a:t>
            </a:r>
            <a:r>
              <a:rPr lang="sv-SE" altLang="en-US" sz="8000" b="1" dirty="0" err="1" smtClean="0">
                <a:solidFill>
                  <a:srgbClr val="6AAFE3"/>
                </a:solidFill>
                <a:latin typeface="Cabin" charset="0"/>
              </a:rPr>
              <a:t>Sunday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Laws</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a:t>
            </a:r>
            <a:r>
              <a:rPr lang="en-US" sz="5000" b="1" dirty="0">
                <a:solidFill>
                  <a:srgbClr val="FAE580"/>
                </a:solidFill>
                <a:latin typeface="Arial" charset="0"/>
                <a:ea typeface="Arial" charset="0"/>
                <a:cs typeface="Arial" charset="0"/>
              </a:rPr>
              <a:t>Satan puts his interpretation upon events, and they think, as he would have them, that the calamities which fill the land are a result of Sunday-breaking. </a:t>
            </a:r>
            <a:r>
              <a:rPr lang="en-US" sz="5000" dirty="0">
                <a:latin typeface="Arial" charset="0"/>
                <a:ea typeface="Arial" charset="0"/>
                <a:cs typeface="Arial" charset="0"/>
              </a:rPr>
              <a:t>Thinking to appease the wrath of God, </a:t>
            </a:r>
            <a:r>
              <a:rPr lang="en-US" sz="5000" b="1" dirty="0">
                <a:solidFill>
                  <a:srgbClr val="FAE580"/>
                </a:solidFill>
                <a:latin typeface="Arial" charset="0"/>
                <a:ea typeface="Arial" charset="0"/>
                <a:cs typeface="Arial" charset="0"/>
              </a:rPr>
              <a:t>these influential men make laws enforcing Sunday observance</a:t>
            </a:r>
            <a:r>
              <a:rPr lang="en-US" sz="5000" b="1" dirty="0">
                <a:latin typeface="Arial" charset="0"/>
                <a:ea typeface="Arial" charset="0"/>
                <a:cs typeface="Arial" charset="0"/>
              </a:rPr>
              <a:t>.</a:t>
            </a:r>
            <a:r>
              <a:rPr lang="en-US" sz="5000" dirty="0">
                <a:latin typeface="Arial" charset="0"/>
                <a:ea typeface="Arial" charset="0"/>
                <a:cs typeface="Arial" charset="0"/>
              </a:rPr>
              <a:t> They think that by exalting this false rest day higher and still higher, compelling obedience to the Sunday law, the spurious </a:t>
            </a:r>
            <a:r>
              <a:rPr lang="en-US" sz="5000" dirty="0" err="1">
                <a:latin typeface="Arial" charset="0"/>
                <a:ea typeface="Arial" charset="0"/>
                <a:cs typeface="Arial" charset="0"/>
              </a:rPr>
              <a:t>sabbath</a:t>
            </a:r>
            <a:r>
              <a:rPr lang="en-US" sz="5000" dirty="0">
                <a:latin typeface="Arial" charset="0"/>
                <a:ea typeface="Arial" charset="0"/>
                <a:cs typeface="Arial" charset="0"/>
              </a:rPr>
              <a:t>, they are doing God service” (10MR 239</a:t>
            </a:r>
            <a:r>
              <a:rPr lang="en-US" sz="5000" dirty="0" smtClean="0">
                <a:latin typeface="Arial" charset="0"/>
                <a:ea typeface="Arial" charset="0"/>
                <a:cs typeface="Arial" charset="0"/>
              </a:rPr>
              <a:t>).</a:t>
            </a:r>
          </a:p>
          <a:p>
            <a:endParaRPr lang="en-US" sz="5000" dirty="0">
              <a:latin typeface="Arial" charset="0"/>
              <a:ea typeface="Arial" charset="0"/>
              <a:cs typeface="Arial" charset="0"/>
            </a:endParaRPr>
          </a:p>
          <a:p>
            <a:pPr marL="693738" indent="-685800">
              <a:buFont typeface="Arial" charset="0"/>
              <a:buChar char="•"/>
            </a:pPr>
            <a:r>
              <a:rPr lang="en-US" sz="5000" dirty="0" smtClean="0">
                <a:latin typeface="Arial" charset="0"/>
                <a:ea typeface="Arial" charset="0"/>
                <a:cs typeface="Arial" charset="0"/>
              </a:rPr>
              <a:t>Signs and Wonders (Rev 13:13, 2 </a:t>
            </a:r>
            <a:r>
              <a:rPr lang="en-US" sz="5000" dirty="0" err="1" smtClean="0">
                <a:latin typeface="Arial" charset="0"/>
                <a:ea typeface="Arial" charset="0"/>
                <a:cs typeface="Arial" charset="0"/>
              </a:rPr>
              <a:t>Thess</a:t>
            </a:r>
            <a:r>
              <a:rPr lang="en-US" sz="5000" dirty="0" smtClean="0">
                <a:latin typeface="Arial" charset="0"/>
                <a:ea typeface="Arial" charset="0"/>
                <a:cs typeface="Arial" charset="0"/>
              </a:rPr>
              <a:t> 2:9, Matt 24:24)</a:t>
            </a:r>
          </a:p>
          <a:p>
            <a:pPr marL="693738" indent="-685800">
              <a:buFont typeface="Arial" charset="0"/>
              <a:buChar char="•"/>
            </a:pPr>
            <a:r>
              <a:rPr lang="en-US" sz="5000" dirty="0" smtClean="0">
                <a:latin typeface="Arial" charset="0"/>
                <a:ea typeface="Arial" charset="0"/>
                <a:cs typeface="Arial" charset="0"/>
              </a:rPr>
              <a:t>“The Protest is over”</a:t>
            </a:r>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62426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Image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the </a:t>
            </a:r>
            <a:r>
              <a:rPr lang="sv-SE" altLang="en-US" sz="8000" b="1" dirty="0">
                <a:solidFill>
                  <a:srgbClr val="6AAFE3"/>
                </a:solidFill>
                <a:latin typeface="Cabin" charset="0"/>
              </a:rPr>
              <a:t>B</a:t>
            </a:r>
            <a:r>
              <a:rPr lang="sv-SE" altLang="en-US" sz="8000" b="1" dirty="0" smtClean="0">
                <a:solidFill>
                  <a:srgbClr val="6AAFE3"/>
                </a:solidFill>
                <a:latin typeface="Cabin" charset="0"/>
              </a:rPr>
              <a:t>east</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6000" dirty="0" smtClean="0">
                <a:latin typeface="Arial" charset="0"/>
                <a:ea typeface="Arial" charset="0"/>
                <a:cs typeface="Arial" charset="0"/>
              </a:rPr>
              <a:t>What is an image?</a:t>
            </a:r>
          </a:p>
          <a:p>
            <a:pPr marL="693738" indent="-685800">
              <a:buFont typeface="Arial" charset="0"/>
              <a:buChar char="•"/>
            </a:pPr>
            <a:r>
              <a:rPr lang="en-US" sz="6000" dirty="0" smtClean="0">
                <a:latin typeface="Arial" charset="0"/>
                <a:ea typeface="Arial" charset="0"/>
                <a:cs typeface="Arial" charset="0"/>
              </a:rPr>
              <a:t>GC 445</a:t>
            </a:r>
          </a:p>
          <a:p>
            <a:pPr marL="693738" indent="-685800">
              <a:buFont typeface="Arial" charset="0"/>
              <a:buChar char="•"/>
            </a:pPr>
            <a:r>
              <a:rPr lang="en-US" sz="6000" dirty="0" smtClean="0">
                <a:latin typeface="Arial" charset="0"/>
                <a:ea typeface="Arial" charset="0"/>
                <a:cs typeface="Arial" charset="0"/>
              </a:rPr>
              <a:t>Against the Constitution</a:t>
            </a:r>
          </a:p>
          <a:p>
            <a:pPr marL="693738" indent="-685800">
              <a:buFont typeface="Arial" charset="0"/>
              <a:buChar char="•"/>
            </a:pPr>
            <a:r>
              <a:rPr lang="en-US" sz="6000" dirty="0" smtClean="0">
                <a:latin typeface="Arial" charset="0"/>
                <a:ea typeface="Arial" charset="0"/>
                <a:cs typeface="Arial" charset="0"/>
              </a:rPr>
              <a:t>Worship the beast! </a:t>
            </a:r>
            <a:br>
              <a:rPr lang="en-US" sz="6000" dirty="0" smtClean="0">
                <a:latin typeface="Arial" charset="0"/>
                <a:ea typeface="Arial" charset="0"/>
                <a:cs typeface="Arial" charset="0"/>
              </a:rPr>
            </a:br>
            <a:r>
              <a:rPr lang="en-US" sz="6000" dirty="0" smtClean="0">
                <a:latin typeface="Arial" charset="0"/>
                <a:ea typeface="Arial" charset="0"/>
                <a:cs typeface="Arial" charset="0"/>
              </a:rPr>
              <a:t>(Luke 4:7, Luke 21:17)</a:t>
            </a:r>
          </a:p>
          <a:p>
            <a:pPr marL="693738" indent="-685800">
              <a:buFont typeface="Arial" charset="0"/>
              <a:buChar char="•"/>
            </a:pPr>
            <a:r>
              <a:rPr lang="en-US" sz="6000" dirty="0" smtClean="0">
                <a:latin typeface="Arial" charset="0"/>
                <a:ea typeface="Arial" charset="0"/>
                <a:cs typeface="Arial" charset="0"/>
              </a:rPr>
              <a:t>Fundamentalism</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34342" y="3257600"/>
            <a:ext cx="9545912" cy="7766690"/>
          </a:xfrm>
          <a:prstGeom prst="rect">
            <a:avLst/>
          </a:prstGeom>
        </p:spPr>
      </p:pic>
    </p:spTree>
    <p:extLst>
      <p:ext uri="{BB962C8B-B14F-4D97-AF65-F5344CB8AC3E}">
        <p14:creationId xmlns:p14="http://schemas.microsoft.com/office/powerpoint/2010/main" val="177020164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Pope’s</a:t>
            </a:r>
            <a:r>
              <a:rPr lang="sv-SE" altLang="en-US" sz="8000" b="1" dirty="0" smtClean="0">
                <a:solidFill>
                  <a:srgbClr val="6AAFE3"/>
                </a:solidFill>
                <a:latin typeface="Cabin" charset="0"/>
              </a:rPr>
              <a:t> US Visit 2015</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“Lawmakers snapped photographs with smartphones and interrupted the speech about 30 times with </a:t>
            </a:r>
            <a:r>
              <a:rPr lang="en-US" sz="5000" dirty="0">
                <a:solidFill>
                  <a:srgbClr val="FAE580"/>
                </a:solidFill>
                <a:latin typeface="Arial" charset="0"/>
                <a:ea typeface="Arial" charset="0"/>
                <a:cs typeface="Arial" charset="0"/>
              </a:rPr>
              <a:t>applause…</a:t>
            </a:r>
            <a:r>
              <a:rPr lang="en-US" sz="5000" b="1" dirty="0">
                <a:solidFill>
                  <a:srgbClr val="FAE580"/>
                </a:solidFill>
                <a:latin typeface="Arial" charset="0"/>
                <a:ea typeface="Arial" charset="0"/>
                <a:cs typeface="Arial" charset="0"/>
              </a:rPr>
              <a:t>Not long ago, the prospect of the head of the Catholic Church addressing Congress would have been unthinkable. Catholics in politics were a source of suspicion and a subject of slander for generations. Today, the pendulum has swung.</a:t>
            </a:r>
            <a:r>
              <a:rPr lang="en-US" sz="5000" dirty="0">
                <a:solidFill>
                  <a:srgbClr val="FAE580"/>
                </a:solidFill>
                <a:latin typeface="Arial" charset="0"/>
                <a:ea typeface="Arial" charset="0"/>
                <a:cs typeface="Arial" charset="0"/>
              </a:rPr>
              <a:t> </a:t>
            </a:r>
            <a:r>
              <a:rPr lang="en-US" sz="5000" dirty="0">
                <a:latin typeface="Arial" charset="0"/>
                <a:ea typeface="Arial" charset="0"/>
                <a:cs typeface="Arial" charset="0"/>
              </a:rPr>
              <a:t>” </a:t>
            </a:r>
            <a:r>
              <a:rPr lang="en-US" sz="5000" dirty="0" smtClean="0">
                <a:latin typeface="Arial" charset="0"/>
                <a:ea typeface="Arial" charset="0"/>
                <a:cs typeface="Arial" charset="0"/>
              </a:rPr>
              <a:t/>
            </a:r>
            <a:br>
              <a:rPr lang="en-US" sz="5000" dirty="0" smtClean="0">
                <a:latin typeface="Arial" charset="0"/>
                <a:ea typeface="Arial" charset="0"/>
                <a:cs typeface="Arial" charset="0"/>
              </a:rPr>
            </a:br>
            <a:r>
              <a:rPr lang="en-US" sz="5000" dirty="0" smtClean="0">
                <a:latin typeface="Arial" charset="0"/>
                <a:ea typeface="Arial" charset="0"/>
                <a:cs typeface="Arial" charset="0"/>
              </a:rPr>
              <a:t>- New York Times</a:t>
            </a:r>
          </a:p>
          <a:p>
            <a:endParaRPr lang="en-US" sz="5000" dirty="0">
              <a:latin typeface="Arial" charset="0"/>
              <a:ea typeface="Arial" charset="0"/>
              <a:cs typeface="Arial" charset="0"/>
            </a:endParaRPr>
          </a:p>
          <a:p>
            <a:pPr marL="693738" indent="-685800">
              <a:buFont typeface="Arial" charset="0"/>
              <a:buChar char="•"/>
            </a:pPr>
            <a:r>
              <a:rPr lang="en-US" sz="5000" dirty="0" smtClean="0">
                <a:latin typeface="Arial" charset="0"/>
                <a:ea typeface="Arial" charset="0"/>
                <a:cs typeface="Arial" charset="0"/>
              </a:rPr>
              <a:t>GC 590    </a:t>
            </a:r>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931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Papacy</a:t>
            </a:r>
            <a:r>
              <a:rPr lang="sv-SE" altLang="en-US" sz="8000" b="1" dirty="0" smtClean="0">
                <a:solidFill>
                  <a:srgbClr val="6AAFE3"/>
                </a:solidFill>
                <a:latin typeface="Cabin" charset="0"/>
              </a:rPr>
              <a:t> </a:t>
            </a:r>
            <a:r>
              <a:rPr lang="sv-SE" altLang="en-US" sz="8000" b="1" dirty="0" err="1">
                <a:solidFill>
                  <a:srgbClr val="6AAFE3"/>
                </a:solidFill>
                <a:latin typeface="Cabin" charset="0"/>
              </a:rPr>
              <a:t>U</a:t>
            </a:r>
            <a:r>
              <a:rPr lang="sv-SE" altLang="en-US" sz="8000" b="1" dirty="0" err="1" smtClean="0">
                <a:solidFill>
                  <a:srgbClr val="6AAFE3"/>
                </a:solidFill>
                <a:latin typeface="Cabin" charset="0"/>
              </a:rPr>
              <a:t>nchanged</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500" dirty="0">
                <a:latin typeface="Arial" charset="0"/>
                <a:ea typeface="Arial" charset="0"/>
                <a:cs typeface="Arial" charset="0"/>
              </a:rPr>
              <a:t>“The Roman Church now presents a fair front to the world, covering with apologies her record of horrible cruelties</a:t>
            </a:r>
            <a:r>
              <a:rPr lang="en-US" sz="4500" dirty="0">
                <a:solidFill>
                  <a:srgbClr val="FAE580"/>
                </a:solidFill>
                <a:latin typeface="Arial" charset="0"/>
                <a:ea typeface="Arial" charset="0"/>
                <a:cs typeface="Arial" charset="0"/>
              </a:rPr>
              <a:t>. </a:t>
            </a:r>
            <a:r>
              <a:rPr lang="en-US" sz="4500" b="1" dirty="0">
                <a:solidFill>
                  <a:srgbClr val="FAE580"/>
                </a:solidFill>
                <a:latin typeface="Arial" charset="0"/>
                <a:ea typeface="Arial" charset="0"/>
                <a:cs typeface="Arial" charset="0"/>
              </a:rPr>
              <a:t>She has clothed herself in </a:t>
            </a:r>
            <a:r>
              <a:rPr lang="en-US" sz="4500" b="1" dirty="0" err="1">
                <a:solidFill>
                  <a:srgbClr val="FAE580"/>
                </a:solidFill>
                <a:latin typeface="Arial" charset="0"/>
                <a:ea typeface="Arial" charset="0"/>
                <a:cs typeface="Arial" charset="0"/>
              </a:rPr>
              <a:t>Christlike</a:t>
            </a:r>
            <a:r>
              <a:rPr lang="en-US" sz="4500" b="1" dirty="0">
                <a:solidFill>
                  <a:srgbClr val="FAE580"/>
                </a:solidFill>
                <a:latin typeface="Arial" charset="0"/>
                <a:ea typeface="Arial" charset="0"/>
                <a:cs typeface="Arial" charset="0"/>
              </a:rPr>
              <a:t> garments; but she is unchanged. Every principle of the papacy that existed in past ages exists today</a:t>
            </a:r>
            <a:r>
              <a:rPr lang="en-US" sz="4500" dirty="0">
                <a:latin typeface="Arial" charset="0"/>
                <a:ea typeface="Arial" charset="0"/>
                <a:cs typeface="Arial" charset="0"/>
              </a:rPr>
              <a:t>. The doctrines devised in the darkest ages are still held. Let none deceive themselves. </a:t>
            </a:r>
            <a:r>
              <a:rPr lang="en-US" sz="4500" b="1" dirty="0">
                <a:solidFill>
                  <a:srgbClr val="FAE580"/>
                </a:solidFill>
                <a:latin typeface="Arial" charset="0"/>
                <a:ea typeface="Arial" charset="0"/>
                <a:cs typeface="Arial" charset="0"/>
              </a:rPr>
              <a:t>The papacy that Protestants are now so ready to honor is the same that ruled the world in the days of the Reformation</a:t>
            </a:r>
            <a:r>
              <a:rPr lang="en-US" sz="4500" dirty="0">
                <a:latin typeface="Arial" charset="0"/>
                <a:ea typeface="Arial" charset="0"/>
                <a:cs typeface="Arial" charset="0"/>
              </a:rPr>
              <a:t>, when men of God stood up, at the peril of their lives, to expose her iniquity. She possesses the same pride and arrogant assumption that lorded it over kings and princes, and claimed the prerogatives of God. </a:t>
            </a:r>
            <a:r>
              <a:rPr lang="en-US" sz="4500" b="1" dirty="0">
                <a:solidFill>
                  <a:srgbClr val="FAE580"/>
                </a:solidFill>
                <a:latin typeface="Arial" charset="0"/>
                <a:ea typeface="Arial" charset="0"/>
                <a:cs typeface="Arial" charset="0"/>
              </a:rPr>
              <a:t>Her spirit is no less cruel and despotic now than when she crushed out human liberty and slew the saints of the Most High.</a:t>
            </a:r>
            <a:r>
              <a:rPr lang="en-US" sz="4500" dirty="0">
                <a:latin typeface="Arial" charset="0"/>
                <a:ea typeface="Arial" charset="0"/>
                <a:cs typeface="Arial" charset="0"/>
              </a:rPr>
              <a:t>  {GC 571.1}</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17809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Give</a:t>
            </a:r>
            <a:r>
              <a:rPr lang="sv-SE" altLang="en-US" sz="8000" b="1" dirty="0" smtClean="0">
                <a:solidFill>
                  <a:srgbClr val="6AAFE3"/>
                </a:solidFill>
                <a:latin typeface="Cabin" charset="0"/>
              </a:rPr>
              <a:t> the </a:t>
            </a:r>
            <a:r>
              <a:rPr lang="sv-SE" altLang="en-US" sz="8000" b="1" dirty="0" err="1" smtClean="0">
                <a:solidFill>
                  <a:srgbClr val="6AAFE3"/>
                </a:solidFill>
                <a:latin typeface="Cabin" charset="0"/>
              </a:rPr>
              <a:t>Warnings</a:t>
            </a:r>
            <a:r>
              <a:rPr lang="sv-SE" altLang="en-US" sz="8000" b="1" dirty="0" smtClean="0">
                <a:solidFill>
                  <a:srgbClr val="6AAFE3"/>
                </a:solidFill>
                <a:latin typeface="Cabin" charset="0"/>
              </a:rPr>
              <a:t>!</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800" dirty="0">
                <a:solidFill>
                  <a:srgbClr val="FAE580"/>
                </a:solidFill>
                <a:latin typeface="Arial" charset="0"/>
                <a:ea typeface="Arial" charset="0"/>
                <a:cs typeface="Arial" charset="0"/>
              </a:rPr>
              <a:t>“</a:t>
            </a:r>
            <a:r>
              <a:rPr lang="en-US" sz="4800" b="1" dirty="0">
                <a:solidFill>
                  <a:srgbClr val="FAE580"/>
                </a:solidFill>
                <a:latin typeface="Arial" charset="0"/>
                <a:ea typeface="Arial" charset="0"/>
                <a:cs typeface="Arial" charset="0"/>
              </a:rPr>
              <a:t>We are to give to the people the warnings contained in Revelation.</a:t>
            </a:r>
            <a:r>
              <a:rPr lang="en-US" sz="4800" dirty="0">
                <a:solidFill>
                  <a:srgbClr val="FAE580"/>
                </a:solidFill>
                <a:latin typeface="Arial" charset="0"/>
                <a:ea typeface="Arial" charset="0"/>
                <a:cs typeface="Arial" charset="0"/>
              </a:rPr>
              <a:t> </a:t>
            </a:r>
            <a:r>
              <a:rPr lang="en-US" sz="4800" dirty="0">
                <a:latin typeface="Arial" charset="0"/>
                <a:ea typeface="Arial" charset="0"/>
                <a:cs typeface="Arial" charset="0"/>
              </a:rPr>
              <a:t>But many workers are engaged in a line of work that is disqualifying them to preach the word and do the very work God has appointed them to do. The truth in regard to the Sabbath of the Lord is to be proclaimed. The seventh-day is to be shown to be the seal of the living God. </a:t>
            </a:r>
            <a:r>
              <a:rPr lang="en-US" sz="4800" b="1" dirty="0">
                <a:solidFill>
                  <a:srgbClr val="FAE580"/>
                </a:solidFill>
                <a:latin typeface="Arial" charset="0"/>
                <a:ea typeface="Arial" charset="0"/>
                <a:cs typeface="Arial" charset="0"/>
              </a:rPr>
              <a:t>People are to be shown what they may expect from the papal power. The time has come when the Protestant churches are reaching out to grasp the hand of the power that has made void the law of God… This is the message Satan would have silenced…Shall this message be considered an inferior matter?</a:t>
            </a:r>
            <a:r>
              <a:rPr lang="en-US" sz="4800" dirty="0">
                <a:latin typeface="Arial" charset="0"/>
                <a:ea typeface="Arial" charset="0"/>
                <a:cs typeface="Arial" charset="0"/>
              </a:rPr>
              <a:t> “  </a:t>
            </a:r>
            <a:r>
              <a:rPr lang="en-US" sz="4800" dirty="0" smtClean="0">
                <a:latin typeface="Arial" charset="0"/>
                <a:ea typeface="Arial" charset="0"/>
                <a:cs typeface="Arial" charset="0"/>
              </a:rPr>
              <a:t/>
            </a:r>
            <a:br>
              <a:rPr lang="en-US" sz="4800" dirty="0" smtClean="0">
                <a:latin typeface="Arial" charset="0"/>
                <a:ea typeface="Arial" charset="0"/>
                <a:cs typeface="Arial" charset="0"/>
              </a:rPr>
            </a:br>
            <a:r>
              <a:rPr lang="en-US" sz="4800" dirty="0" smtClean="0">
                <a:latin typeface="Arial" charset="0"/>
                <a:ea typeface="Arial" charset="0"/>
                <a:cs typeface="Arial" charset="0"/>
              </a:rPr>
              <a:t>– </a:t>
            </a:r>
            <a:r>
              <a:rPr lang="en-US" sz="4800" dirty="0">
                <a:latin typeface="Arial" charset="0"/>
                <a:ea typeface="Arial" charset="0"/>
                <a:cs typeface="Arial" charset="0"/>
              </a:rPr>
              <a:t>Ellen G. White, 4MR 426.1</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2203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271460151"/>
              </p:ext>
            </p:extLst>
          </p:nvPr>
        </p:nvGraphicFramePr>
        <p:xfrm>
          <a:off x="2542134" y="737321"/>
          <a:ext cx="19946391" cy="10871360"/>
        </p:xfrm>
        <a:graphic>
          <a:graphicData uri="http://schemas.openxmlformats.org/drawingml/2006/table">
            <a:tbl>
              <a:tblPr firstCol="1"/>
              <a:tblGrid>
                <a:gridCol w="14128434"/>
                <a:gridCol w="5817957"/>
              </a:tblGrid>
              <a:tr h="467388">
                <a:tc>
                  <a:txBody>
                    <a:bodyPr/>
                    <a:lstStyle/>
                    <a:p>
                      <a:pPr algn="ctr">
                        <a:spcAft>
                          <a:spcPts val="0"/>
                        </a:spcAft>
                      </a:pPr>
                      <a:r>
                        <a:rPr lang="es-ES_tradnl" sz="3100" b="1" dirty="0" err="1" smtClean="0">
                          <a:solidFill>
                            <a:schemeClr val="bg1"/>
                          </a:solidFill>
                          <a:effectLst/>
                          <a:latin typeface="Helvetica" charset="0"/>
                          <a:ea typeface="Times New Roman" charset="0"/>
                          <a:cs typeface="Helvetica" charset="0"/>
                        </a:rPr>
                        <a:t>Similarities</a:t>
                      </a:r>
                      <a:r>
                        <a:rPr lang="es-ES_tradnl" sz="3100" b="1" baseline="0" dirty="0" smtClean="0">
                          <a:solidFill>
                            <a:schemeClr val="bg1"/>
                          </a:solidFill>
                          <a:effectLst/>
                          <a:latin typeface="Helvetica" charset="0"/>
                          <a:ea typeface="Times New Roman" charset="0"/>
                          <a:cs typeface="Helvetica" charset="0"/>
                        </a:rPr>
                        <a:t> </a:t>
                      </a:r>
                      <a:r>
                        <a:rPr lang="es-ES_tradnl" sz="3100" b="1" baseline="0" dirty="0" err="1" smtClean="0">
                          <a:solidFill>
                            <a:schemeClr val="bg1"/>
                          </a:solidFill>
                          <a:effectLst/>
                          <a:latin typeface="Helvetica" charset="0"/>
                          <a:ea typeface="Times New Roman" charset="0"/>
                          <a:cs typeface="Helvetica" charset="0"/>
                        </a:rPr>
                        <a:t>Between</a:t>
                      </a:r>
                      <a:r>
                        <a:rPr lang="es-ES_tradnl" sz="3100" b="1" baseline="0" dirty="0" smtClean="0">
                          <a:solidFill>
                            <a:schemeClr val="bg1"/>
                          </a:solidFill>
                          <a:effectLst/>
                          <a:latin typeface="Helvetica" charset="0"/>
                          <a:ea typeface="Times New Roman" charset="0"/>
                          <a:cs typeface="Helvetica" charset="0"/>
                        </a:rPr>
                        <a:t> Dan 7 and </a:t>
                      </a:r>
                      <a:r>
                        <a:rPr lang="es-ES_tradnl" sz="3100" b="1" baseline="0" dirty="0" err="1" smtClean="0">
                          <a:solidFill>
                            <a:schemeClr val="bg1"/>
                          </a:solidFill>
                          <a:effectLst/>
                          <a:latin typeface="Helvetica" charset="0"/>
                          <a:ea typeface="Times New Roman" charset="0"/>
                          <a:cs typeface="Helvetica" charset="0"/>
                        </a:rPr>
                        <a:t>Rev</a:t>
                      </a:r>
                      <a:r>
                        <a:rPr lang="es-ES_tradnl" sz="3100" b="1" baseline="0" dirty="0" smtClean="0">
                          <a:solidFill>
                            <a:schemeClr val="bg1"/>
                          </a:solidFill>
                          <a:effectLst/>
                          <a:latin typeface="Helvetica" charset="0"/>
                          <a:ea typeface="Times New Roman" charset="0"/>
                          <a:cs typeface="Helvetica" charset="0"/>
                        </a:rPr>
                        <a:t> 13</a:t>
                      </a:r>
                      <a:endParaRPr lang="en-US" sz="2500" dirty="0">
                        <a:solidFill>
                          <a:schemeClr val="bg1"/>
                        </a:solidFill>
                        <a:effectLst/>
                        <a:latin typeface="Times New Roman" charset="0"/>
                        <a:ea typeface="Times New Roman" charset="0"/>
                      </a:endParaRPr>
                    </a:p>
                  </a:txBody>
                  <a:tcPr marL="0" marR="0" marT="0" marB="0">
                    <a:lnL>
                      <a:noFill/>
                    </a:lnL>
                    <a:lnR>
                      <a:noFill/>
                    </a:lnR>
                    <a:lnT>
                      <a:noFill/>
                    </a:lnT>
                    <a:lnB>
                      <a:noFill/>
                    </a:lnB>
                    <a:solidFill>
                      <a:srgbClr val="6AB0E4"/>
                    </a:solidFill>
                  </a:tcPr>
                </a:tc>
                <a:tc>
                  <a:txBody>
                    <a:bodyPr/>
                    <a:lstStyle/>
                    <a:p>
                      <a:pPr algn="ctr">
                        <a:spcAft>
                          <a:spcPts val="0"/>
                        </a:spcAft>
                      </a:pPr>
                      <a:r>
                        <a:rPr lang="es-ES_tradnl" sz="3100" b="1" dirty="0" err="1">
                          <a:solidFill>
                            <a:schemeClr val="bg1"/>
                          </a:solidFill>
                          <a:effectLst/>
                          <a:latin typeface="Helvetica" charset="0"/>
                          <a:ea typeface="Times New Roman" charset="0"/>
                          <a:cs typeface="Helvetica" charset="0"/>
                        </a:rPr>
                        <a:t>References</a:t>
                      </a:r>
                      <a:endParaRPr lang="en-US" sz="2500" dirty="0">
                        <a:solidFill>
                          <a:schemeClr val="bg1"/>
                        </a:solidFill>
                        <a:effectLst/>
                        <a:latin typeface="Times New Roman" charset="0"/>
                        <a:ea typeface="Times New Roman" charset="0"/>
                      </a:endParaRPr>
                    </a:p>
                  </a:txBody>
                  <a:tcPr marL="0" marR="0" marT="0" marB="0">
                    <a:lnL>
                      <a:noFill/>
                    </a:lnL>
                    <a:lnR>
                      <a:noFill/>
                    </a:lnR>
                    <a:lnT>
                      <a:noFill/>
                    </a:lnT>
                    <a:lnB>
                      <a:noFill/>
                    </a:lnB>
                    <a:solidFill>
                      <a:srgbClr val="6AB0E4"/>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1. The beast arises “out of the sea", “up from the sea" </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13:1, Dan 7:3</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2. “like unto a leopard", “another, like a leopard" </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13:2, Dan 7:6</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r>
              <a:tr h="467388">
                <a:tc>
                  <a:txBody>
                    <a:bodyPr/>
                    <a:lstStyle/>
                    <a:p>
                      <a:pPr>
                        <a:spcAft>
                          <a:spcPts val="0"/>
                        </a:spcAft>
                      </a:pPr>
                      <a:r>
                        <a:rPr lang="es-ES_tradnl" sz="3100" dirty="0">
                          <a:solidFill>
                            <a:srgbClr val="000000"/>
                          </a:solidFill>
                          <a:effectLst/>
                          <a:latin typeface="Helvetica" charset="0"/>
                          <a:ea typeface="Times New Roman" charset="0"/>
                          <a:cs typeface="Helvetica" charset="0"/>
                        </a:rPr>
                        <a:t>3. “</a:t>
                      </a:r>
                      <a:r>
                        <a:rPr lang="es-ES_tradnl" sz="3100" dirty="0" err="1">
                          <a:solidFill>
                            <a:srgbClr val="000000"/>
                          </a:solidFill>
                          <a:effectLst/>
                          <a:latin typeface="Helvetica" charset="0"/>
                          <a:ea typeface="Times New Roman" charset="0"/>
                          <a:cs typeface="Helvetica" charset="0"/>
                        </a:rPr>
                        <a:t>feet</a:t>
                      </a:r>
                      <a:r>
                        <a:rPr lang="es-ES_tradnl" sz="3100" dirty="0">
                          <a:solidFill>
                            <a:srgbClr val="000000"/>
                          </a:solidFill>
                          <a:effectLst/>
                          <a:latin typeface="Helvetica" charset="0"/>
                          <a:ea typeface="Times New Roman" charset="0"/>
                          <a:cs typeface="Helvetica" charset="0"/>
                        </a:rPr>
                        <a:t> of a </a:t>
                      </a:r>
                      <a:r>
                        <a:rPr lang="es-ES_tradnl" sz="3100" dirty="0" err="1">
                          <a:solidFill>
                            <a:srgbClr val="000000"/>
                          </a:solidFill>
                          <a:effectLst/>
                          <a:latin typeface="Helvetica" charset="0"/>
                          <a:ea typeface="Times New Roman" charset="0"/>
                          <a:cs typeface="Helvetica" charset="0"/>
                        </a:rPr>
                        <a:t>bear</a:t>
                      </a:r>
                      <a:r>
                        <a:rPr lang="es-ES_tradnl" sz="3100" dirty="0">
                          <a:solidFill>
                            <a:srgbClr val="000000"/>
                          </a:solidFill>
                          <a:effectLst/>
                          <a:latin typeface="Helvetica" charset="0"/>
                          <a:ea typeface="Times New Roman" charset="0"/>
                          <a:cs typeface="Helvetica" charset="0"/>
                        </a:rPr>
                        <a:t>", “</a:t>
                      </a:r>
                      <a:r>
                        <a:rPr lang="es-ES_tradnl" sz="3100" dirty="0" err="1">
                          <a:solidFill>
                            <a:srgbClr val="000000"/>
                          </a:solidFill>
                          <a:effectLst/>
                          <a:latin typeface="Helvetica" charset="0"/>
                          <a:ea typeface="Times New Roman" charset="0"/>
                          <a:cs typeface="Helvetica" charset="0"/>
                        </a:rPr>
                        <a:t>like</a:t>
                      </a:r>
                      <a:r>
                        <a:rPr lang="es-ES_tradnl" sz="3100" dirty="0">
                          <a:solidFill>
                            <a:srgbClr val="000000"/>
                          </a:solidFill>
                          <a:effectLst/>
                          <a:latin typeface="Helvetica" charset="0"/>
                          <a:ea typeface="Times New Roman" charset="0"/>
                          <a:cs typeface="Helvetica" charset="0"/>
                        </a:rPr>
                        <a:t> unto a </a:t>
                      </a:r>
                      <a:r>
                        <a:rPr lang="es-ES_tradnl" sz="3100" dirty="0" err="1">
                          <a:solidFill>
                            <a:srgbClr val="000000"/>
                          </a:solidFill>
                          <a:effectLst/>
                          <a:latin typeface="Helvetica" charset="0"/>
                          <a:ea typeface="Times New Roman" charset="0"/>
                          <a:cs typeface="Helvetica" charset="0"/>
                        </a:rPr>
                        <a:t>bear</a:t>
                      </a:r>
                      <a:r>
                        <a:rPr lang="es-ES_tradnl" sz="3100" dirty="0">
                          <a:solidFill>
                            <a:srgbClr val="000000"/>
                          </a:solidFill>
                          <a:effectLst/>
                          <a:latin typeface="Helvetica" charset="0"/>
                          <a:ea typeface="Times New Roman" charset="0"/>
                          <a:cs typeface="Helvetica" charset="0"/>
                        </a:rPr>
                        <a:t>" </a:t>
                      </a:r>
                      <a:endParaRPr lang="en-US" sz="2500" dirty="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13:2, Dan 7:5</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4. “mouth of a lion", “was like a lion" </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13:2, Dan 7:4</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5. “The dragon", “a forth beast, dreadful and terrible"</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13:2, Dan 7:7</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6. “Seven heads", (the four beasts have in total seven heads) </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13:1, Dan 7:4-7</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r>
              <a:tr h="467388">
                <a:tc>
                  <a:txBody>
                    <a:bodyPr/>
                    <a:lstStyle/>
                    <a:p>
                      <a:pPr>
                        <a:spcAft>
                          <a:spcPts val="0"/>
                        </a:spcAft>
                      </a:pPr>
                      <a:r>
                        <a:rPr lang="es-ES_tradnl" sz="3100" dirty="0">
                          <a:solidFill>
                            <a:srgbClr val="000000"/>
                          </a:solidFill>
                          <a:effectLst/>
                          <a:latin typeface="Helvetica" charset="0"/>
                          <a:ea typeface="Times New Roman" charset="0"/>
                          <a:cs typeface="Helvetica" charset="0"/>
                        </a:rPr>
                        <a:t>7. “ten </a:t>
                      </a:r>
                      <a:r>
                        <a:rPr lang="es-ES_tradnl" sz="3100" dirty="0" err="1">
                          <a:solidFill>
                            <a:srgbClr val="000000"/>
                          </a:solidFill>
                          <a:effectLst/>
                          <a:latin typeface="Helvetica" charset="0"/>
                          <a:ea typeface="Times New Roman" charset="0"/>
                          <a:cs typeface="Helvetica" charset="0"/>
                        </a:rPr>
                        <a:t>horns</a:t>
                      </a:r>
                      <a:r>
                        <a:rPr lang="es-ES_tradnl" sz="3100" dirty="0">
                          <a:solidFill>
                            <a:srgbClr val="000000"/>
                          </a:solidFill>
                          <a:effectLst/>
                          <a:latin typeface="Helvetica" charset="0"/>
                          <a:ea typeface="Times New Roman" charset="0"/>
                          <a:cs typeface="Helvetica" charset="0"/>
                        </a:rPr>
                        <a:t>"</a:t>
                      </a:r>
                      <a:endParaRPr lang="en-US" sz="2500" dirty="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13:1, Dan 7:7</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r>
              <a:tr h="934776">
                <a:tc>
                  <a:txBody>
                    <a:bodyPr/>
                    <a:lstStyle/>
                    <a:p>
                      <a:pPr>
                        <a:spcAft>
                          <a:spcPts val="0"/>
                        </a:spcAft>
                      </a:pPr>
                      <a:r>
                        <a:rPr lang="es-ES_tradnl" sz="3100">
                          <a:solidFill>
                            <a:srgbClr val="000000"/>
                          </a:solidFill>
                          <a:effectLst/>
                          <a:latin typeface="Helvetica" charset="0"/>
                          <a:ea typeface="Times New Roman" charset="0"/>
                          <a:cs typeface="Helvetica" charset="0"/>
                        </a:rPr>
                        <a:t>8. The beast and the little horn rule for the same time period: </a:t>
                      </a:r>
                      <a:br>
                        <a:rPr lang="es-ES_tradnl" sz="3100">
                          <a:solidFill>
                            <a:srgbClr val="000000"/>
                          </a:solidFill>
                          <a:effectLst/>
                          <a:latin typeface="Helvetica" charset="0"/>
                          <a:ea typeface="Times New Roman" charset="0"/>
                          <a:cs typeface="Helvetica" charset="0"/>
                        </a:rPr>
                      </a:br>
                      <a:r>
                        <a:rPr lang="es-ES_tradnl" sz="3100">
                          <a:solidFill>
                            <a:srgbClr val="000000"/>
                          </a:solidFill>
                          <a:effectLst/>
                          <a:latin typeface="Helvetica" charset="0"/>
                          <a:ea typeface="Times New Roman" charset="0"/>
                          <a:cs typeface="Helvetica" charset="0"/>
                        </a:rPr>
                        <a:t>"42 months", “time, times and half a time" (time=year)</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13:5, Dan 7:25</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9. “number of a man", “eyes of a man"</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13:18, Dan 7:8</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r>
              <a:tr h="1277160">
                <a:tc>
                  <a:txBody>
                    <a:bodyPr/>
                    <a:lstStyle/>
                    <a:p>
                      <a:pPr>
                        <a:spcAft>
                          <a:spcPts val="0"/>
                        </a:spcAft>
                      </a:pPr>
                      <a:r>
                        <a:rPr lang="es-ES_tradnl" sz="3100">
                          <a:solidFill>
                            <a:srgbClr val="000000"/>
                          </a:solidFill>
                          <a:effectLst/>
                          <a:latin typeface="Helvetica" charset="0"/>
                          <a:ea typeface="Times New Roman" charset="0"/>
                          <a:cs typeface="Helvetica" charset="0"/>
                        </a:rPr>
                        <a:t>10. The beast and the little horn do the same things: </a:t>
                      </a:r>
                      <a:br>
                        <a:rPr lang="es-ES_tradnl" sz="3100">
                          <a:solidFill>
                            <a:srgbClr val="000000"/>
                          </a:solidFill>
                          <a:effectLst/>
                          <a:latin typeface="Helvetica" charset="0"/>
                          <a:ea typeface="Times New Roman" charset="0"/>
                          <a:cs typeface="Helvetica" charset="0"/>
                        </a:rPr>
                      </a:br>
                      <a:r>
                        <a:rPr lang="es-ES_tradnl" sz="3100">
                          <a:solidFill>
                            <a:srgbClr val="000000"/>
                          </a:solidFill>
                          <a:effectLst/>
                          <a:latin typeface="Helvetica" charset="0"/>
                          <a:ea typeface="Times New Roman" charset="0"/>
                          <a:cs typeface="Helvetica" charset="0"/>
                        </a:rPr>
                        <a:t>”Blasphemy against God", “speak great words against the most High”</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13:5-6</a:t>
                      </a:r>
                      <a:endParaRPr lang="en-US" sz="2500">
                        <a:effectLst/>
                        <a:latin typeface="Times New Roman" charset="0"/>
                        <a:ea typeface="Times New Roman" charset="0"/>
                      </a:endParaRPr>
                    </a:p>
                    <a:p>
                      <a:pPr>
                        <a:spcAft>
                          <a:spcPts val="0"/>
                        </a:spcAft>
                      </a:pPr>
                      <a:r>
                        <a:rPr lang="es-ES_tradnl" sz="3100" b="1">
                          <a:solidFill>
                            <a:srgbClr val="000000"/>
                          </a:solidFill>
                          <a:effectLst/>
                          <a:latin typeface="Helvetica" charset="0"/>
                          <a:ea typeface="Times New Roman" charset="0"/>
                          <a:cs typeface="Helvetica" charset="0"/>
                        </a:rPr>
                        <a:t>Dan 7:8, 20, 25</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r>
              <a:tr h="467388">
                <a:tc>
                  <a:txBody>
                    <a:bodyPr/>
                    <a:lstStyle/>
                    <a:p>
                      <a:pPr>
                        <a:spcAft>
                          <a:spcPts val="0"/>
                        </a:spcAft>
                      </a:pPr>
                      <a:r>
                        <a:rPr lang="es-ES_tradnl" sz="3100">
                          <a:solidFill>
                            <a:srgbClr val="000000"/>
                          </a:solidFill>
                          <a:effectLst/>
                          <a:latin typeface="Helvetica" charset="0"/>
                          <a:ea typeface="Times New Roman" charset="0"/>
                          <a:cs typeface="Helvetica" charset="0"/>
                        </a:rPr>
                        <a:t>11. “make war with the saints", “made war with the saints"</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a:solidFill>
                            <a:srgbClr val="000000"/>
                          </a:solidFill>
                          <a:effectLst/>
                          <a:latin typeface="Helvetica" charset="0"/>
                          <a:ea typeface="Times New Roman" charset="0"/>
                          <a:cs typeface="Helvetica" charset="0"/>
                        </a:rPr>
                        <a:t>Rev 13:7, Dan 7:21</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r>
              <a:tr h="1702880">
                <a:tc>
                  <a:txBody>
                    <a:bodyPr/>
                    <a:lstStyle/>
                    <a:p>
                      <a:pPr>
                        <a:spcAft>
                          <a:spcPts val="0"/>
                        </a:spcAft>
                      </a:pPr>
                      <a:r>
                        <a:rPr lang="es-ES_tradnl" sz="3100">
                          <a:solidFill>
                            <a:srgbClr val="000000"/>
                          </a:solidFill>
                          <a:effectLst/>
                          <a:latin typeface="Helvetica" charset="0"/>
                          <a:ea typeface="Times New Roman" charset="0"/>
                          <a:cs typeface="Helvetica" charset="0"/>
                        </a:rPr>
                        <a:t>12. Power and position comes from “the dragon”: </a:t>
                      </a:r>
                      <a:br>
                        <a:rPr lang="es-ES_tradnl" sz="3100">
                          <a:solidFill>
                            <a:srgbClr val="000000"/>
                          </a:solidFill>
                          <a:effectLst/>
                          <a:latin typeface="Helvetica" charset="0"/>
                          <a:ea typeface="Times New Roman" charset="0"/>
                          <a:cs typeface="Helvetica" charset="0"/>
                        </a:rPr>
                      </a:br>
                      <a:r>
                        <a:rPr lang="es-ES_tradnl" sz="3100">
                          <a:solidFill>
                            <a:srgbClr val="000000"/>
                          </a:solidFill>
                          <a:effectLst/>
                          <a:latin typeface="Helvetica" charset="0"/>
                          <a:ea typeface="Times New Roman" charset="0"/>
                          <a:cs typeface="Helvetica" charset="0"/>
                        </a:rPr>
                        <a:t>“gave him power and his seat and great authority:”, “fourth beast, dreadful and terrible, and strong exceedingly…and it had ten horns." </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a:effectLst/>
                          <a:latin typeface="Helvetica" charset="0"/>
                          <a:ea typeface="Times New Roman" charset="0"/>
                          <a:cs typeface="Helvetica" charset="0"/>
                        </a:rPr>
                        <a:t> </a:t>
                      </a:r>
                      <a:endParaRPr lang="en-US" sz="2500">
                        <a:effectLst/>
                        <a:latin typeface="Times New Roman" charset="0"/>
                        <a:ea typeface="Times New Roman" charset="0"/>
                      </a:endParaRPr>
                    </a:p>
                    <a:p>
                      <a:pPr>
                        <a:spcAft>
                          <a:spcPts val="0"/>
                        </a:spcAft>
                      </a:pPr>
                      <a:r>
                        <a:rPr lang="es-ES_tradnl" sz="3100" b="1">
                          <a:solidFill>
                            <a:srgbClr val="000000"/>
                          </a:solidFill>
                          <a:effectLst/>
                          <a:latin typeface="Helvetica" charset="0"/>
                          <a:ea typeface="Times New Roman" charset="0"/>
                          <a:cs typeface="Helvetica" charset="0"/>
                        </a:rPr>
                        <a:t>Rev 13:2, Dan 7:7</a:t>
                      </a:r>
                      <a:endParaRPr lang="en-US" sz="2500">
                        <a:effectLst/>
                        <a:latin typeface="Times New Roman" charset="0"/>
                        <a:ea typeface="Times New Roman" charset="0"/>
                      </a:endParaRPr>
                    </a:p>
                  </a:txBody>
                  <a:tcPr marL="0" marR="0" marT="0" marB="0">
                    <a:lnL>
                      <a:noFill/>
                    </a:lnL>
                    <a:lnR>
                      <a:noFill/>
                    </a:lnR>
                    <a:lnT>
                      <a:noFill/>
                    </a:lnT>
                    <a:lnB>
                      <a:noFill/>
                    </a:lnB>
                    <a:solidFill>
                      <a:srgbClr val="EFEFEF"/>
                    </a:solidFill>
                  </a:tcPr>
                </a:tc>
              </a:tr>
              <a:tr h="1277160">
                <a:tc>
                  <a:txBody>
                    <a:bodyPr/>
                    <a:lstStyle/>
                    <a:p>
                      <a:pPr>
                        <a:spcAft>
                          <a:spcPts val="0"/>
                        </a:spcAft>
                      </a:pPr>
                      <a:r>
                        <a:rPr lang="es-ES_tradnl" sz="3100">
                          <a:solidFill>
                            <a:srgbClr val="000000"/>
                          </a:solidFill>
                          <a:effectLst/>
                          <a:latin typeface="Helvetica" charset="0"/>
                          <a:ea typeface="Times New Roman" charset="0"/>
                          <a:cs typeface="Helvetica" charset="0"/>
                        </a:rPr>
                        <a:t>13. The beast is a religious power that receives worship.</a:t>
                      </a:r>
                      <a:endParaRPr lang="en-US" sz="2500">
                        <a:effectLst/>
                        <a:latin typeface="Times New Roman" charset="0"/>
                        <a:ea typeface="Times New Roman" charset="0"/>
                      </a:endParaRPr>
                    </a:p>
                    <a:p>
                      <a:pPr>
                        <a:spcAft>
                          <a:spcPts val="0"/>
                        </a:spcAft>
                      </a:pPr>
                      <a:r>
                        <a:rPr lang="es-ES_tradnl" sz="3100">
                          <a:solidFill>
                            <a:srgbClr val="000000"/>
                          </a:solidFill>
                          <a:effectLst/>
                          <a:latin typeface="Helvetica" charset="0"/>
                          <a:ea typeface="Times New Roman" charset="0"/>
                          <a:cs typeface="Helvetica" charset="0"/>
                        </a:rPr>
                        <a:t>“All the world wondered…and they worshiped the beast.”, “shall be diverse”</a:t>
                      </a:r>
                      <a:endParaRPr lang="en-US" sz="2500">
                        <a:effectLst/>
                        <a:latin typeface="Times New Roman" charset="0"/>
                        <a:ea typeface="Times New Roman" charset="0"/>
                      </a:endParaRPr>
                    </a:p>
                  </a:txBody>
                  <a:tcPr marL="0" marR="0" marT="0" marB="0">
                    <a:lnL>
                      <a:noFill/>
                    </a:lnL>
                    <a:lnR>
                      <a:noFill/>
                    </a:lnR>
                    <a:lnT>
                      <a:noFill/>
                    </a:lnT>
                    <a:lnB>
                      <a:noFill/>
                    </a:lnB>
                    <a:solidFill>
                      <a:srgbClr val="FFFFFF"/>
                    </a:solidFill>
                  </a:tcPr>
                </a:tc>
                <a:tc>
                  <a:txBody>
                    <a:bodyPr/>
                    <a:lstStyle/>
                    <a:p>
                      <a:pPr>
                        <a:spcAft>
                          <a:spcPts val="0"/>
                        </a:spcAft>
                      </a:pPr>
                      <a:r>
                        <a:rPr lang="es-ES_tradnl" sz="3100" b="1" dirty="0" err="1">
                          <a:solidFill>
                            <a:srgbClr val="000000"/>
                          </a:solidFill>
                          <a:effectLst/>
                          <a:latin typeface="Helvetica" charset="0"/>
                          <a:ea typeface="Times New Roman" charset="0"/>
                          <a:cs typeface="Helvetica" charset="0"/>
                        </a:rPr>
                        <a:t>Rev</a:t>
                      </a:r>
                      <a:r>
                        <a:rPr lang="es-ES_tradnl" sz="3100" b="1" dirty="0">
                          <a:solidFill>
                            <a:srgbClr val="000000"/>
                          </a:solidFill>
                          <a:effectLst/>
                          <a:latin typeface="Helvetica" charset="0"/>
                          <a:ea typeface="Times New Roman" charset="0"/>
                          <a:cs typeface="Helvetica" charset="0"/>
                        </a:rPr>
                        <a:t> </a:t>
                      </a:r>
                      <a:r>
                        <a:rPr lang="es-ES_tradnl" sz="3100" b="1" dirty="0" smtClean="0">
                          <a:solidFill>
                            <a:srgbClr val="000000"/>
                          </a:solidFill>
                          <a:effectLst/>
                          <a:latin typeface="Helvetica" charset="0"/>
                          <a:ea typeface="Times New Roman" charset="0"/>
                          <a:cs typeface="Helvetica" charset="0"/>
                        </a:rPr>
                        <a:t>13:3-4,</a:t>
                      </a:r>
                      <a:r>
                        <a:rPr lang="en-US" sz="2500" b="0" baseline="0" dirty="0" smtClean="0">
                          <a:solidFill>
                            <a:schemeClr val="tx1"/>
                          </a:solidFill>
                          <a:effectLst/>
                          <a:latin typeface="Times New Roman" charset="0"/>
                          <a:ea typeface="Times New Roman" charset="0"/>
                          <a:cs typeface="+mn-cs"/>
                        </a:rPr>
                        <a:t> </a:t>
                      </a:r>
                      <a:r>
                        <a:rPr lang="es-ES_tradnl" sz="3100" b="1" dirty="0" smtClean="0">
                          <a:solidFill>
                            <a:srgbClr val="000000"/>
                          </a:solidFill>
                          <a:effectLst/>
                          <a:latin typeface="Helvetica" charset="0"/>
                          <a:ea typeface="Times New Roman" charset="0"/>
                          <a:cs typeface="Helvetica" charset="0"/>
                        </a:rPr>
                        <a:t>Dan </a:t>
                      </a:r>
                      <a:r>
                        <a:rPr lang="es-ES_tradnl" sz="3100" b="1" dirty="0">
                          <a:solidFill>
                            <a:srgbClr val="000000"/>
                          </a:solidFill>
                          <a:effectLst/>
                          <a:latin typeface="Helvetica" charset="0"/>
                          <a:ea typeface="Times New Roman" charset="0"/>
                          <a:cs typeface="Helvetica" charset="0"/>
                        </a:rPr>
                        <a:t>7:24</a:t>
                      </a:r>
                      <a:endParaRPr lang="en-US" sz="2500" dirty="0">
                        <a:effectLst/>
                        <a:latin typeface="Times New Roman" charset="0"/>
                        <a:ea typeface="Times New Roman" charset="0"/>
                      </a:endParaRPr>
                    </a:p>
                  </a:txBody>
                  <a:tcPr marL="0" marR="0" marT="0" marB="0">
                    <a:lnL>
                      <a:noFill/>
                    </a:lnL>
                    <a:lnR>
                      <a:noFill/>
                    </a:lnR>
                    <a:lnT>
                      <a:noFill/>
                    </a:lnT>
                    <a:lnB>
                      <a:noFill/>
                    </a:lnB>
                    <a:solidFill>
                      <a:srgbClr val="FFFFFF"/>
                    </a:solidFill>
                  </a:tcPr>
                </a:tc>
              </a:tr>
              <a:tr h="934776">
                <a:tc>
                  <a:txBody>
                    <a:bodyPr/>
                    <a:lstStyle/>
                    <a:p>
                      <a:pPr>
                        <a:spcAft>
                          <a:spcPts val="0"/>
                        </a:spcAft>
                      </a:pPr>
                      <a:r>
                        <a:rPr lang="es-ES_tradnl" sz="3100" dirty="0">
                          <a:solidFill>
                            <a:srgbClr val="000000"/>
                          </a:solidFill>
                          <a:effectLst/>
                          <a:latin typeface="Helvetica" charset="0"/>
                          <a:ea typeface="Times New Roman" charset="0"/>
                          <a:cs typeface="Helvetica" charset="0"/>
                        </a:rPr>
                        <a:t>14. “And he </a:t>
                      </a:r>
                      <a:r>
                        <a:rPr lang="es-ES_tradnl" sz="3100" dirty="0" err="1">
                          <a:solidFill>
                            <a:srgbClr val="000000"/>
                          </a:solidFill>
                          <a:effectLst/>
                          <a:latin typeface="Helvetica" charset="0"/>
                          <a:ea typeface="Times New Roman" charset="0"/>
                          <a:cs typeface="Helvetica" charset="0"/>
                        </a:rPr>
                        <a:t>causeth</a:t>
                      </a:r>
                      <a:r>
                        <a:rPr lang="es-ES_tradnl" sz="3100" dirty="0">
                          <a:solidFill>
                            <a:srgbClr val="000000"/>
                          </a:solidFill>
                          <a:effectLst/>
                          <a:latin typeface="Helvetica" charset="0"/>
                          <a:ea typeface="Times New Roman" charset="0"/>
                          <a:cs typeface="Helvetica" charset="0"/>
                        </a:rPr>
                        <a:t> </a:t>
                      </a:r>
                      <a:r>
                        <a:rPr lang="es-ES_tradnl" sz="3100" dirty="0" err="1">
                          <a:solidFill>
                            <a:srgbClr val="000000"/>
                          </a:solidFill>
                          <a:effectLst/>
                          <a:latin typeface="Helvetica" charset="0"/>
                          <a:ea typeface="Times New Roman" charset="0"/>
                          <a:cs typeface="Helvetica" charset="0"/>
                        </a:rPr>
                        <a:t>all</a:t>
                      </a:r>
                      <a:r>
                        <a:rPr lang="es-ES_tradnl" sz="3100" dirty="0">
                          <a:solidFill>
                            <a:srgbClr val="000000"/>
                          </a:solidFill>
                          <a:effectLst/>
                          <a:latin typeface="Helvetica" charset="0"/>
                          <a:ea typeface="Times New Roman" charset="0"/>
                          <a:cs typeface="Helvetica" charset="0"/>
                        </a:rPr>
                        <a:t>, to </a:t>
                      </a:r>
                      <a:r>
                        <a:rPr lang="es-ES_tradnl" sz="3100" dirty="0" err="1">
                          <a:solidFill>
                            <a:srgbClr val="000000"/>
                          </a:solidFill>
                          <a:effectLst/>
                          <a:latin typeface="Helvetica" charset="0"/>
                          <a:ea typeface="Times New Roman" charset="0"/>
                          <a:cs typeface="Helvetica" charset="0"/>
                        </a:rPr>
                        <a:t>receive</a:t>
                      </a:r>
                      <a:r>
                        <a:rPr lang="es-ES_tradnl" sz="3100" dirty="0">
                          <a:solidFill>
                            <a:srgbClr val="000000"/>
                          </a:solidFill>
                          <a:effectLst/>
                          <a:latin typeface="Helvetica" charset="0"/>
                          <a:ea typeface="Times New Roman" charset="0"/>
                          <a:cs typeface="Helvetica" charset="0"/>
                        </a:rPr>
                        <a:t> a </a:t>
                      </a:r>
                      <a:r>
                        <a:rPr lang="es-ES_tradnl" sz="3100" dirty="0" err="1">
                          <a:solidFill>
                            <a:srgbClr val="000000"/>
                          </a:solidFill>
                          <a:effectLst/>
                          <a:latin typeface="Helvetica" charset="0"/>
                          <a:ea typeface="Times New Roman" charset="0"/>
                          <a:cs typeface="Helvetica" charset="0"/>
                        </a:rPr>
                        <a:t>mark</a:t>
                      </a:r>
                      <a:r>
                        <a:rPr lang="es-ES_tradnl" sz="3100" dirty="0">
                          <a:solidFill>
                            <a:srgbClr val="000000"/>
                          </a:solidFill>
                          <a:effectLst/>
                          <a:latin typeface="Helvetica" charset="0"/>
                          <a:ea typeface="Times New Roman" charset="0"/>
                          <a:cs typeface="Helvetica" charset="0"/>
                        </a:rPr>
                        <a:t>”, “</a:t>
                      </a:r>
                      <a:r>
                        <a:rPr lang="es-ES_tradnl" sz="3100" dirty="0" err="1">
                          <a:solidFill>
                            <a:srgbClr val="000000"/>
                          </a:solidFill>
                          <a:effectLst/>
                          <a:latin typeface="Helvetica" charset="0"/>
                          <a:ea typeface="Times New Roman" charset="0"/>
                          <a:cs typeface="Helvetica" charset="0"/>
                        </a:rPr>
                        <a:t>think</a:t>
                      </a:r>
                      <a:r>
                        <a:rPr lang="es-ES_tradnl" sz="3100" dirty="0">
                          <a:solidFill>
                            <a:srgbClr val="000000"/>
                          </a:solidFill>
                          <a:effectLst/>
                          <a:latin typeface="Helvetica" charset="0"/>
                          <a:ea typeface="Times New Roman" charset="0"/>
                          <a:cs typeface="Helvetica" charset="0"/>
                        </a:rPr>
                        <a:t> to </a:t>
                      </a:r>
                      <a:r>
                        <a:rPr lang="es-ES_tradnl" sz="3100" dirty="0" err="1">
                          <a:solidFill>
                            <a:srgbClr val="000000"/>
                          </a:solidFill>
                          <a:effectLst/>
                          <a:latin typeface="Helvetica" charset="0"/>
                          <a:ea typeface="Times New Roman" charset="0"/>
                          <a:cs typeface="Helvetica" charset="0"/>
                        </a:rPr>
                        <a:t>change</a:t>
                      </a:r>
                      <a:r>
                        <a:rPr lang="es-ES_tradnl" sz="3100" dirty="0">
                          <a:solidFill>
                            <a:srgbClr val="000000"/>
                          </a:solidFill>
                          <a:effectLst/>
                          <a:latin typeface="Helvetica" charset="0"/>
                          <a:ea typeface="Times New Roman" charset="0"/>
                          <a:cs typeface="Helvetica" charset="0"/>
                        </a:rPr>
                        <a:t> times and </a:t>
                      </a:r>
                      <a:r>
                        <a:rPr lang="es-ES_tradnl" sz="3100" dirty="0" err="1">
                          <a:solidFill>
                            <a:srgbClr val="000000"/>
                          </a:solidFill>
                          <a:effectLst/>
                          <a:latin typeface="Helvetica" charset="0"/>
                          <a:ea typeface="Times New Roman" charset="0"/>
                          <a:cs typeface="Helvetica" charset="0"/>
                        </a:rPr>
                        <a:t>law</a:t>
                      </a:r>
                      <a:r>
                        <a:rPr lang="es-ES_tradnl" sz="3100" dirty="0">
                          <a:solidFill>
                            <a:srgbClr val="000000"/>
                          </a:solidFill>
                          <a:effectLst/>
                          <a:latin typeface="Helvetica" charset="0"/>
                          <a:ea typeface="Times New Roman" charset="0"/>
                          <a:cs typeface="Helvetica" charset="0"/>
                        </a:rPr>
                        <a:t>.“ </a:t>
                      </a:r>
                      <a:endParaRPr lang="en-US" sz="2500" dirty="0">
                        <a:effectLst/>
                        <a:latin typeface="Times New Roman" charset="0"/>
                        <a:ea typeface="Times New Roman" charset="0"/>
                      </a:endParaRPr>
                    </a:p>
                  </a:txBody>
                  <a:tcPr marL="0" marR="0" marT="0" marB="0">
                    <a:lnL>
                      <a:noFill/>
                    </a:lnL>
                    <a:lnR>
                      <a:noFill/>
                    </a:lnR>
                    <a:lnT>
                      <a:noFill/>
                    </a:lnT>
                    <a:lnB>
                      <a:noFill/>
                    </a:lnB>
                    <a:solidFill>
                      <a:srgbClr val="EFEFEF"/>
                    </a:solidFill>
                  </a:tcPr>
                </a:tc>
                <a:tc>
                  <a:txBody>
                    <a:bodyPr/>
                    <a:lstStyle/>
                    <a:p>
                      <a:pPr>
                        <a:spcAft>
                          <a:spcPts val="0"/>
                        </a:spcAft>
                      </a:pPr>
                      <a:r>
                        <a:rPr lang="es-ES_tradnl" sz="3100" b="1" dirty="0" err="1">
                          <a:solidFill>
                            <a:srgbClr val="000000"/>
                          </a:solidFill>
                          <a:effectLst/>
                          <a:latin typeface="Helvetica" charset="0"/>
                          <a:ea typeface="Times New Roman" charset="0"/>
                          <a:cs typeface="Helvetica" charset="0"/>
                        </a:rPr>
                        <a:t>Rev</a:t>
                      </a:r>
                      <a:r>
                        <a:rPr lang="es-ES_tradnl" sz="3100" b="1" dirty="0">
                          <a:solidFill>
                            <a:srgbClr val="000000"/>
                          </a:solidFill>
                          <a:effectLst/>
                          <a:latin typeface="Helvetica" charset="0"/>
                          <a:ea typeface="Times New Roman" charset="0"/>
                          <a:cs typeface="Helvetica" charset="0"/>
                        </a:rPr>
                        <a:t> 13:15-17</a:t>
                      </a:r>
                      <a:r>
                        <a:rPr lang="es-ES_tradnl" sz="3100" dirty="0">
                          <a:solidFill>
                            <a:srgbClr val="000000"/>
                          </a:solidFill>
                          <a:effectLst/>
                          <a:latin typeface="Helvetica" charset="0"/>
                          <a:ea typeface="Times New Roman" charset="0"/>
                          <a:cs typeface="Helvetica" charset="0"/>
                        </a:rPr>
                        <a:t>, </a:t>
                      </a:r>
                      <a:r>
                        <a:rPr lang="es-ES_tradnl" sz="3100" b="1" dirty="0">
                          <a:solidFill>
                            <a:srgbClr val="000000"/>
                          </a:solidFill>
                          <a:effectLst/>
                          <a:latin typeface="Helvetica" charset="0"/>
                          <a:ea typeface="Times New Roman" charset="0"/>
                          <a:cs typeface="Helvetica" charset="0"/>
                        </a:rPr>
                        <a:t>Dan 7:25</a:t>
                      </a:r>
                      <a:r>
                        <a:rPr lang="es-ES_tradnl" sz="3100" dirty="0">
                          <a:solidFill>
                            <a:srgbClr val="000000"/>
                          </a:solidFill>
                          <a:effectLst/>
                          <a:latin typeface="Helvetica" charset="0"/>
                          <a:ea typeface="Times New Roman" charset="0"/>
                          <a:cs typeface="Helvetica" charset="0"/>
                        </a:rPr>
                        <a:t>  </a:t>
                      </a:r>
                      <a:r>
                        <a:rPr lang="es-ES_tradnl" sz="3100" dirty="0" smtClean="0">
                          <a:solidFill>
                            <a:srgbClr val="000000"/>
                          </a:solidFill>
                          <a:effectLst/>
                          <a:latin typeface="Helvetica" charset="0"/>
                          <a:ea typeface="Times New Roman" charset="0"/>
                          <a:cs typeface="Helvetica" charset="0"/>
                        </a:rPr>
                        <a:t/>
                      </a:r>
                      <a:br>
                        <a:rPr lang="es-ES_tradnl" sz="3100" dirty="0" smtClean="0">
                          <a:solidFill>
                            <a:srgbClr val="000000"/>
                          </a:solidFill>
                          <a:effectLst/>
                          <a:latin typeface="Helvetica" charset="0"/>
                          <a:ea typeface="Times New Roman" charset="0"/>
                          <a:cs typeface="Helvetica" charset="0"/>
                        </a:rPr>
                      </a:br>
                      <a:r>
                        <a:rPr lang="es-ES_tradnl" sz="3100" b="1" dirty="0" err="1" smtClean="0">
                          <a:solidFill>
                            <a:srgbClr val="000000"/>
                          </a:solidFill>
                          <a:effectLst/>
                          <a:latin typeface="Helvetica" charset="0"/>
                          <a:ea typeface="Times New Roman" charset="0"/>
                          <a:cs typeface="Helvetica" charset="0"/>
                        </a:rPr>
                        <a:t>Rom</a:t>
                      </a:r>
                      <a:r>
                        <a:rPr lang="es-ES_tradnl" sz="3100" b="1" dirty="0" smtClean="0">
                          <a:solidFill>
                            <a:srgbClr val="000000"/>
                          </a:solidFill>
                          <a:effectLst/>
                          <a:latin typeface="Helvetica" charset="0"/>
                          <a:ea typeface="Times New Roman" charset="0"/>
                          <a:cs typeface="Helvetica" charset="0"/>
                        </a:rPr>
                        <a:t> </a:t>
                      </a:r>
                      <a:r>
                        <a:rPr lang="es-ES_tradnl" sz="3100" b="1" dirty="0">
                          <a:solidFill>
                            <a:srgbClr val="000000"/>
                          </a:solidFill>
                          <a:effectLst/>
                          <a:latin typeface="Helvetica" charset="0"/>
                          <a:ea typeface="Times New Roman" charset="0"/>
                          <a:cs typeface="Helvetica" charset="0"/>
                        </a:rPr>
                        <a:t>6:16</a:t>
                      </a:r>
                      <a:endParaRPr lang="en-US" sz="2500" dirty="0">
                        <a:effectLst/>
                        <a:latin typeface="Times New Roman" charset="0"/>
                        <a:ea typeface="Times New Roman" charset="0"/>
                      </a:endParaRPr>
                    </a:p>
                  </a:txBody>
                  <a:tcPr marL="0" marR="0" marT="0" marB="0">
                    <a:lnL>
                      <a:noFill/>
                    </a:lnL>
                    <a:lnR>
                      <a:noFill/>
                    </a:lnR>
                    <a:lnT>
                      <a:noFill/>
                    </a:lnT>
                    <a:lnB>
                      <a:noFill/>
                    </a:lnB>
                    <a:solidFill>
                      <a:srgbClr val="EFEFEF"/>
                    </a:solidFill>
                  </a:tcPr>
                </a:tc>
              </a:tr>
            </a:tbl>
          </a:graphicData>
        </a:graphic>
      </p:graphicFrame>
    </p:spTree>
    <p:extLst>
      <p:ext uri="{BB962C8B-B14F-4D97-AF65-F5344CB8AC3E}">
        <p14:creationId xmlns:p14="http://schemas.microsoft.com/office/powerpoint/2010/main" val="127323232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Questions</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1150938" lvl="0" indent="-1143000">
              <a:buFont typeface="+mj-lt"/>
              <a:buAutoNum type="arabicPeriod"/>
            </a:pPr>
            <a:r>
              <a:rPr lang="en-US" sz="6000" dirty="0">
                <a:latin typeface="Arial" charset="0"/>
                <a:ea typeface="Arial" charset="0"/>
                <a:cs typeface="Arial" charset="0"/>
              </a:rPr>
              <a:t>What events/movements do you see in the world today that is fulfilling the prophecy in Revelation 13?</a:t>
            </a:r>
          </a:p>
          <a:p>
            <a:pPr marL="1150938" lvl="0" indent="-1143000">
              <a:buFont typeface="+mj-lt"/>
              <a:buAutoNum type="arabicPeriod"/>
            </a:pPr>
            <a:r>
              <a:rPr lang="en-US" sz="6000" dirty="0">
                <a:latin typeface="Arial" charset="0"/>
                <a:ea typeface="Arial" charset="0"/>
                <a:cs typeface="Arial" charset="0"/>
              </a:rPr>
              <a:t>What is the best we can do, not to be deceived?</a:t>
            </a:r>
          </a:p>
          <a:p>
            <a:pPr marL="1150938" lvl="0" indent="-1143000">
              <a:buFont typeface="+mj-lt"/>
              <a:buAutoNum type="arabicPeriod"/>
            </a:pPr>
            <a:r>
              <a:rPr lang="en-US" sz="6000" dirty="0">
                <a:latin typeface="Arial" charset="0"/>
                <a:ea typeface="Arial" charset="0"/>
                <a:cs typeface="Arial" charset="0"/>
              </a:rPr>
              <a:t>A protestants, how are we to protest?</a:t>
            </a:r>
          </a:p>
          <a:p>
            <a:pPr marL="1150938" lvl="0" indent="-1143000">
              <a:buFont typeface="+mj-lt"/>
              <a:buAutoNum type="arabicPeriod"/>
            </a:pPr>
            <a:r>
              <a:rPr lang="en-US" sz="6000" dirty="0">
                <a:latin typeface="Arial" charset="0"/>
                <a:ea typeface="Arial" charset="0"/>
                <a:cs typeface="Arial" charset="0"/>
              </a:rPr>
              <a:t>Is it time to leave the cities? </a:t>
            </a:r>
          </a:p>
          <a:p>
            <a:pPr marL="7938" lvl="0" indent="0"/>
            <a:r>
              <a:rPr lang="en-US" sz="6000" dirty="0">
                <a:latin typeface="Arial" charset="0"/>
                <a:ea typeface="Arial" charset="0"/>
                <a:cs typeface="Arial" charset="0"/>
              </a:rPr>
              <a:t/>
            </a:r>
            <a:br>
              <a:rPr lang="en-US" sz="6000" dirty="0">
                <a:latin typeface="Arial" charset="0"/>
                <a:ea typeface="Arial" charset="0"/>
                <a:cs typeface="Arial" charset="0"/>
              </a:rPr>
            </a:br>
            <a:r>
              <a:rPr lang="en-US" sz="6000" dirty="0">
                <a:latin typeface="Arial" charset="0"/>
                <a:ea typeface="Arial" charset="0"/>
                <a:cs typeface="Arial" charset="0"/>
              </a:rPr>
              <a:t>Give reasons for your answers</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19563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Beast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the Sea </a:t>
            </a:r>
            <a:r>
              <a:rPr lang="sv-SE" altLang="en-US" sz="4000" b="1" dirty="0" smtClean="0">
                <a:solidFill>
                  <a:srgbClr val="6AAFE3"/>
                </a:solidFill>
                <a:latin typeface="Cabin" charset="0"/>
              </a:rPr>
              <a:t>(Rev 13:1-2)</a:t>
            </a:r>
            <a:endParaRPr lang="sv-SE" altLang="en-US" sz="4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en-US" altLang="en-US" sz="5000" dirty="0" smtClean="0">
                <a:latin typeface="Arial" charset="0"/>
                <a:ea typeface="Helvetica;Arial" charset="0"/>
                <a:cs typeface="Helvetica;Arial" charset="0"/>
              </a:rPr>
              <a:t>Sea (Rev 17:15)</a:t>
            </a:r>
          </a:p>
          <a:p>
            <a:pPr marL="693738" indent="-685800" eaLnBrk="1" hangingPunct="1">
              <a:lnSpc>
                <a:spcPct val="93000"/>
              </a:lnSpc>
              <a:buFont typeface="Arial" charset="0"/>
              <a:buChar char="•"/>
            </a:pPr>
            <a:r>
              <a:rPr lang="en-US" altLang="en-US" sz="5000" dirty="0" smtClean="0">
                <a:latin typeface="Arial" charset="0"/>
                <a:ea typeface="Helvetica;Arial" charset="0"/>
                <a:cs typeface="Helvetica;Arial" charset="0"/>
              </a:rPr>
              <a:t>The Name of Blasphemy (Dan 7:8,25, Rev 13:5-6, John 10:33, Mark 2:5-7)</a:t>
            </a:r>
          </a:p>
          <a:p>
            <a:pPr marL="7938" indent="0" eaLnBrk="1" hangingPunct="1">
              <a:lnSpc>
                <a:spcPct val="93000"/>
              </a:lnSpc>
            </a:pPr>
            <a:endParaRPr lang="en-US" altLang="en-US" sz="5000" dirty="0">
              <a:latin typeface="Arial" charset="0"/>
              <a:ea typeface="Helvetica;Arial" charset="0"/>
              <a:cs typeface="Helvetica;Arial" charset="0"/>
            </a:endParaRPr>
          </a:p>
          <a:p>
            <a:pPr marL="7938" indent="0" eaLnBrk="1" hangingPunct="1">
              <a:lnSpc>
                <a:spcPct val="93000"/>
              </a:lnSpc>
            </a:pPr>
            <a:r>
              <a:rPr lang="en-US" altLang="en-US" sz="5000" dirty="0">
                <a:latin typeface="Arial" charset="0"/>
                <a:ea typeface="Helvetica;Arial" charset="0"/>
                <a:cs typeface="Helvetica;Arial" charset="0"/>
              </a:rPr>
              <a:t>“Have no fear when people call me the "Vicar of Christ," when they say to me "Holy Father," or "Your Holiness," or use titles similar to these, which seem even inimical[cause harm] to the Gospel</a:t>
            </a:r>
            <a:r>
              <a:rPr lang="en-US" altLang="en-US" sz="5000" dirty="0" smtClean="0">
                <a:latin typeface="Arial" charset="0"/>
                <a:ea typeface="Helvetica;Arial" charset="0"/>
                <a:cs typeface="Helvetica;Arial" charset="0"/>
              </a:rPr>
              <a:t>”</a:t>
            </a:r>
            <a:br>
              <a:rPr lang="en-US" altLang="en-US" sz="5000" dirty="0" smtClean="0">
                <a:latin typeface="Arial" charset="0"/>
                <a:ea typeface="Helvetica;Arial" charset="0"/>
                <a:cs typeface="Helvetica;Arial" charset="0"/>
              </a:rPr>
            </a:br>
            <a:r>
              <a:rPr lang="en-US" altLang="en-US" sz="5000" dirty="0" smtClean="0">
                <a:latin typeface="Arial" charset="0"/>
                <a:ea typeface="Helvetica;Arial" charset="0"/>
                <a:cs typeface="Helvetica;Arial" charset="0"/>
              </a:rPr>
              <a:t>- </a:t>
            </a:r>
            <a:r>
              <a:rPr lang="en-US" altLang="en-US" sz="5000" dirty="0">
                <a:latin typeface="Arial" charset="0"/>
                <a:ea typeface="Helvetica;Arial" charset="0"/>
                <a:cs typeface="Helvetica;Arial" charset="0"/>
              </a:rPr>
              <a:t>Pope John Paul II (1995) </a:t>
            </a:r>
            <a:endParaRPr lang="en-US" altLang="en-US" sz="5000" dirty="0" smtClean="0">
              <a:latin typeface="Arial" charset="0"/>
              <a:ea typeface="Helvetica;Arial" charset="0"/>
              <a:cs typeface="Helvetica;Arial" charset="0"/>
            </a:endParaRPr>
          </a:p>
          <a:p>
            <a:pPr marL="7938" indent="0" eaLnBrk="1" hangingPunct="1">
              <a:lnSpc>
                <a:spcPct val="93000"/>
              </a:lnSpc>
            </a:pPr>
            <a:endParaRPr lang="en-US" altLang="en-US" sz="5000" dirty="0">
              <a:latin typeface="Arial" charset="0"/>
              <a:ea typeface="Helvetica;Arial" charset="0"/>
              <a:cs typeface="Helvetica;Arial" charset="0"/>
            </a:endParaRPr>
          </a:p>
          <a:p>
            <a:pPr marL="7938" indent="0" eaLnBrk="1" hangingPunct="1">
              <a:lnSpc>
                <a:spcPct val="93000"/>
              </a:lnSpc>
            </a:pPr>
            <a:r>
              <a:rPr lang="en-US" altLang="en-US" sz="5000" dirty="0">
                <a:latin typeface="Arial" charset="0"/>
                <a:ea typeface="Helvetica;Arial" charset="0"/>
                <a:cs typeface="Helvetica;Arial" charset="0"/>
              </a:rPr>
              <a:t>“Out of the ruins of political Rome, arose the great moral Empire in the ‘giant form’ of the Roman Church” </a:t>
            </a:r>
            <a:r>
              <a:rPr lang="en-US" altLang="en-US" sz="5000" dirty="0" smtClean="0">
                <a:latin typeface="Arial" charset="0"/>
                <a:ea typeface="Helvetica;Arial" charset="0"/>
                <a:cs typeface="Helvetica;Arial" charset="0"/>
              </a:rPr>
              <a:t>- A</a:t>
            </a:r>
            <a:r>
              <a:rPr lang="en-US" altLang="en-US" sz="5000" dirty="0">
                <a:latin typeface="Arial" charset="0"/>
                <a:ea typeface="Helvetica;Arial" charset="0"/>
                <a:cs typeface="Helvetica;Arial" charset="0"/>
              </a:rPr>
              <a:t>. C. Flick, The Rise of the Mediaeval Church [1900], p. </a:t>
            </a:r>
            <a:r>
              <a:rPr lang="en-US" altLang="en-US" sz="5000" dirty="0" smtClean="0">
                <a:latin typeface="Arial" charset="0"/>
                <a:ea typeface="Helvetica;Arial" charset="0"/>
                <a:cs typeface="Helvetica;Arial" charset="0"/>
              </a:rPr>
              <a:t>150</a:t>
            </a:r>
            <a:endParaRPr lang="en-US" altLang="en-US" sz="5000" dirty="0">
              <a:latin typeface="Arial" charset="0"/>
              <a:ea typeface="Helvetica;Arial" charset="0"/>
              <a:cs typeface="Helvetica;Arial" charset="0"/>
            </a:endParaRPr>
          </a:p>
          <a:p>
            <a:pPr marL="7938" indent="0" eaLnBrk="1" hangingPunct="1">
              <a:lnSpc>
                <a:spcPct val="93000"/>
              </a:lnSpc>
            </a:pPr>
            <a:endParaRPr lang="en-US" altLang="en-US" sz="5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28404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Beast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a:t>
            </a:r>
            <a:r>
              <a:rPr lang="sv-SE" altLang="en-US" sz="8000" b="1" smtClean="0">
                <a:solidFill>
                  <a:srgbClr val="6AAFE3"/>
                </a:solidFill>
                <a:latin typeface="Cabin" charset="0"/>
              </a:rPr>
              <a:t>the Sea</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000" dirty="0">
                <a:latin typeface="Arial" charset="0"/>
                <a:ea typeface="Helvetica;Arial" charset="0"/>
                <a:cs typeface="Helvetica;Arial" charset="0"/>
              </a:rPr>
              <a:t>“</a:t>
            </a:r>
            <a:r>
              <a:rPr lang="en-US" altLang="en-US" sz="5000" dirty="0" err="1">
                <a:latin typeface="Arial" charset="0"/>
                <a:ea typeface="Helvetica;Arial" charset="0"/>
                <a:cs typeface="Helvetica;Arial" charset="0"/>
              </a:rPr>
              <a:t>Berthier</a:t>
            </a:r>
            <a:r>
              <a:rPr lang="en-US" altLang="en-US" sz="5000" dirty="0">
                <a:latin typeface="Arial" charset="0"/>
                <a:ea typeface="Helvetica;Arial" charset="0"/>
                <a:cs typeface="Helvetica;Arial" charset="0"/>
              </a:rPr>
              <a:t> (the general of Napoleon) entered Rome on the tenth of February, 1798, and proclaimed a republic…In 1798 he (</a:t>
            </a:r>
            <a:r>
              <a:rPr lang="en-US" altLang="en-US" sz="5000" dirty="0" err="1">
                <a:latin typeface="Arial" charset="0"/>
                <a:ea typeface="Helvetica;Arial" charset="0"/>
                <a:cs typeface="Helvetica;Arial" charset="0"/>
              </a:rPr>
              <a:t>Berthier</a:t>
            </a:r>
            <a:r>
              <a:rPr lang="en-US" altLang="en-US" sz="5000" dirty="0">
                <a:latin typeface="Arial" charset="0"/>
                <a:ea typeface="Helvetica;Arial" charset="0"/>
                <a:cs typeface="Helvetica;Arial" charset="0"/>
              </a:rPr>
              <a:t>)…made his entrance into Rome, abolished the Papal government and established a secular one.” </a:t>
            </a:r>
          </a:p>
          <a:p>
            <a:pPr marL="693738" indent="-685800" eaLnBrk="1" hangingPunct="1">
              <a:lnSpc>
                <a:spcPct val="93000"/>
              </a:lnSpc>
              <a:buFontTx/>
              <a:buChar char="-"/>
            </a:pPr>
            <a:r>
              <a:rPr lang="en-US" altLang="en-US" sz="5000" dirty="0" smtClean="0">
                <a:latin typeface="Arial" charset="0"/>
                <a:ea typeface="Helvetica;Arial" charset="0"/>
                <a:cs typeface="Helvetica;Arial" charset="0"/>
              </a:rPr>
              <a:t>The </a:t>
            </a:r>
            <a:r>
              <a:rPr lang="en-US" altLang="en-US" sz="5000" dirty="0">
                <a:latin typeface="Arial" charset="0"/>
                <a:ea typeface="Helvetica;Arial" charset="0"/>
                <a:cs typeface="Helvetica;Arial" charset="0"/>
              </a:rPr>
              <a:t>Encyclopedia Americana, 1941</a:t>
            </a:r>
            <a:r>
              <a:rPr lang="en-US" altLang="en-US" sz="5000" dirty="0" smtClean="0">
                <a:latin typeface="Arial" charset="0"/>
                <a:ea typeface="Helvetica;Arial" charset="0"/>
                <a:cs typeface="Helvetica;Arial" charset="0"/>
              </a:rPr>
              <a:t>.</a:t>
            </a:r>
          </a:p>
          <a:p>
            <a:pPr marL="693738" indent="-685800" eaLnBrk="1" hangingPunct="1">
              <a:lnSpc>
                <a:spcPct val="93000"/>
              </a:lnSpc>
              <a:buFontTx/>
              <a:buChar char="-"/>
            </a:pPr>
            <a:endParaRPr lang="en-US" altLang="en-US" sz="5000" dirty="0">
              <a:latin typeface="Arial" charset="0"/>
              <a:ea typeface="Helvetica;Arial" charset="0"/>
              <a:cs typeface="Helvetica;Arial" charset="0"/>
            </a:endParaRPr>
          </a:p>
          <a:p>
            <a:pPr marL="7938" indent="0" eaLnBrk="1" hangingPunct="1">
              <a:lnSpc>
                <a:spcPct val="93000"/>
              </a:lnSpc>
            </a:pPr>
            <a:r>
              <a:rPr lang="en-US" altLang="en-US" sz="5000" dirty="0" smtClean="0">
                <a:latin typeface="Arial" charset="0"/>
                <a:ea typeface="Helvetica;Arial" charset="0"/>
                <a:cs typeface="Helvetica;Arial" charset="0"/>
              </a:rPr>
              <a:t>Is the wound healing?</a:t>
            </a:r>
          </a:p>
          <a:p>
            <a:pPr marL="693738" indent="-685800" eaLnBrk="1" hangingPunct="1">
              <a:lnSpc>
                <a:spcPct val="93000"/>
              </a:lnSpc>
              <a:buFont typeface="Arial" charset="0"/>
              <a:buChar char="•"/>
            </a:pPr>
            <a:r>
              <a:rPr lang="en-US" altLang="en-US" sz="5000" dirty="0" smtClean="0">
                <a:latin typeface="Arial" charset="0"/>
                <a:ea typeface="Helvetica;Arial" charset="0"/>
                <a:cs typeface="Helvetica;Arial" charset="0"/>
              </a:rPr>
              <a:t>1929</a:t>
            </a:r>
          </a:p>
          <a:p>
            <a:pPr marL="693738" indent="-685800" eaLnBrk="1" hangingPunct="1">
              <a:lnSpc>
                <a:spcPct val="93000"/>
              </a:lnSpc>
              <a:buFontTx/>
              <a:buChar char="-"/>
            </a:pPr>
            <a:endParaRPr lang="en-US" altLang="en-US" sz="5000" dirty="0">
              <a:latin typeface="Arial" charset="0"/>
              <a:ea typeface="Helvetica;Arial" charset="0"/>
              <a:cs typeface="Helvetica;Arial" charset="0"/>
            </a:endParaRPr>
          </a:p>
          <a:p>
            <a:pPr marL="7938" indent="0" eaLnBrk="1" hangingPunct="1">
              <a:lnSpc>
                <a:spcPct val="93000"/>
              </a:lnSpc>
            </a:pPr>
            <a:endParaRPr lang="en-US" altLang="en-US" sz="5000" dirty="0">
              <a:latin typeface="Arial" charset="0"/>
              <a:ea typeface="Helvetica;Arial" charset="0"/>
              <a:cs typeface="Helvetica;Arial" charset="0"/>
            </a:endParaRPr>
          </a:p>
          <a:p>
            <a:pPr marL="7938" indent="0" eaLnBrk="1" hangingPunct="1">
              <a:lnSpc>
                <a:spcPct val="93000"/>
              </a:lnSpc>
            </a:pPr>
            <a:endParaRPr lang="en-US" altLang="en-US" sz="5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5462" y="6084302"/>
            <a:ext cx="7963779" cy="53091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2854" y="7860572"/>
            <a:ext cx="5280075" cy="3520050"/>
          </a:xfrm>
          <a:prstGeom prst="rect">
            <a:avLst/>
          </a:prstGeom>
        </p:spPr>
      </p:pic>
    </p:spTree>
    <p:extLst>
      <p:ext uri="{BB962C8B-B14F-4D97-AF65-F5344CB8AC3E}">
        <p14:creationId xmlns:p14="http://schemas.microsoft.com/office/powerpoint/2010/main" val="179115748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7180" y="1327150"/>
            <a:ext cx="10833100" cy="102108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717706" y="2753544"/>
            <a:ext cx="9770644" cy="7975600"/>
          </a:xfrm>
          <a:prstGeom prst="rect">
            <a:avLst/>
          </a:prstGeom>
        </p:spPr>
      </p:pic>
    </p:spTree>
    <p:extLst>
      <p:ext uri="{BB962C8B-B14F-4D97-AF65-F5344CB8AC3E}">
        <p14:creationId xmlns:p14="http://schemas.microsoft.com/office/powerpoint/2010/main" val="139833111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08152" y="226548"/>
            <a:ext cx="15533786" cy="11698836"/>
          </a:xfrm>
          <a:prstGeom prst="rect">
            <a:avLst/>
          </a:prstGeom>
        </p:spPr>
      </p:pic>
    </p:spTree>
    <p:extLst>
      <p:ext uri="{BB962C8B-B14F-4D97-AF65-F5344CB8AC3E}">
        <p14:creationId xmlns:p14="http://schemas.microsoft.com/office/powerpoint/2010/main" val="187519305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0" y="-558824"/>
            <a:ext cx="24552148" cy="16368098"/>
          </a:xfrm>
          <a:prstGeom prst="rect">
            <a:avLst/>
          </a:prstGeom>
        </p:spPr>
      </p:pic>
      <p:sp>
        <p:nvSpPr>
          <p:cNvPr id="10" name="AutoShape 2"/>
          <p:cNvSpPr>
            <a:spLocks noChangeArrowheads="1"/>
          </p:cNvSpPr>
          <p:nvPr/>
        </p:nvSpPr>
        <p:spPr bwMode="auto">
          <a:xfrm>
            <a:off x="18167870" y="11826552"/>
            <a:ext cx="6390628" cy="1605061"/>
          </a:xfrm>
          <a:prstGeom prst="roundRect">
            <a:avLst>
              <a:gd name="adj" fmla="val 83"/>
            </a:avLst>
          </a:prstGeom>
          <a:solidFill>
            <a:srgbClr val="FFFFFF"/>
          </a:solidFill>
          <a:ln w="936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98107"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23101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85" y="-846856"/>
            <a:ext cx="24403497" cy="16268998"/>
          </a:xfrm>
          <a:prstGeom prst="rect">
            <a:avLst/>
          </a:prstGeom>
        </p:spPr>
      </p:pic>
      <p:pic>
        <p:nvPicPr>
          <p:cNvPr id="1639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p:cNvSpPr>
            <a:spLocks noChangeArrowheads="1"/>
          </p:cNvSpPr>
          <p:nvPr/>
        </p:nvSpPr>
        <p:spPr bwMode="auto">
          <a:xfrm>
            <a:off x="18167870" y="11826552"/>
            <a:ext cx="6390628" cy="1605061"/>
          </a:xfrm>
          <a:prstGeom prst="roundRect">
            <a:avLst>
              <a:gd name="adj" fmla="val 83"/>
            </a:avLst>
          </a:prstGeom>
          <a:solidFill>
            <a:srgbClr val="FFFFFF"/>
          </a:solidFill>
          <a:ln w="936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798107"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64941" y="9162256"/>
            <a:ext cx="15547145" cy="2862322"/>
          </a:xfrm>
          <a:prstGeom prst="rect">
            <a:avLst/>
          </a:prstGeom>
        </p:spPr>
        <p:txBody>
          <a:bodyPr wrap="square">
            <a:spAutoFit/>
          </a:bodyPr>
          <a:lstStyle/>
          <a:p>
            <a:pPr algn="ctr"/>
            <a:r>
              <a:rPr lang="en-US" sz="4500" b="1" kern="50" dirty="0">
                <a:effectLst>
                  <a:outerShdw blurRad="50800" dist="76200" dir="5400000" algn="t" rotWithShape="0">
                    <a:prstClr val="black">
                      <a:alpha val="40000"/>
                    </a:prstClr>
                  </a:outerShdw>
                </a:effectLst>
                <a:latin typeface="Arial" charset="0"/>
                <a:ea typeface="Arial" charset="0"/>
                <a:cs typeface="Arial" charset="0"/>
              </a:rPr>
              <a:t>“I hope this garden will one day grow into a park. A park in which people can gather under the trees, a park that grows together, just as our Christian World Religion should grow together one day.”</a:t>
            </a:r>
            <a:r>
              <a:rPr lang="en-US" sz="4500" b="1" dirty="0">
                <a:effectLst>
                  <a:outerShdw blurRad="50800" dist="76200" dir="5400000" algn="t" rotWithShape="0">
                    <a:prstClr val="black">
                      <a:alpha val="40000"/>
                    </a:prstClr>
                  </a:outerShdw>
                </a:effectLst>
                <a:latin typeface="Arial" charset="0"/>
                <a:ea typeface="Arial" charset="0"/>
                <a:cs typeface="Arial" charset="0"/>
              </a:rPr>
              <a:t> </a:t>
            </a:r>
          </a:p>
        </p:txBody>
      </p:sp>
    </p:spTree>
    <p:extLst>
      <p:ext uri="{BB962C8B-B14F-4D97-AF65-F5344CB8AC3E}">
        <p14:creationId xmlns:p14="http://schemas.microsoft.com/office/powerpoint/2010/main" val="2046407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From </a:t>
            </a:r>
            <a:r>
              <a:rPr lang="sv-SE" altLang="en-US" sz="8000" b="1" dirty="0" err="1" smtClean="0">
                <a:solidFill>
                  <a:srgbClr val="6AAFE3"/>
                </a:solidFill>
                <a:latin typeface="Cabin" charset="0"/>
              </a:rPr>
              <a:t>Conflict</a:t>
            </a:r>
            <a:r>
              <a:rPr lang="sv-SE" altLang="en-US" sz="8000" b="1" dirty="0" smtClean="0">
                <a:solidFill>
                  <a:srgbClr val="6AAFE3"/>
                </a:solidFill>
                <a:latin typeface="Cabin" charset="0"/>
              </a:rPr>
              <a:t> to </a:t>
            </a:r>
            <a:r>
              <a:rPr lang="sv-SE" altLang="en-US" sz="8000" b="1" dirty="0" err="1" smtClean="0">
                <a:solidFill>
                  <a:srgbClr val="6AAFE3"/>
                </a:solidFill>
                <a:latin typeface="Cabin" charset="0"/>
              </a:rPr>
              <a:t>Communion</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4900" dirty="0">
                <a:latin typeface="Arial" charset="0"/>
                <a:ea typeface="Helvetica;Arial" charset="0"/>
                <a:cs typeface="Helvetica;Arial" charset="0"/>
              </a:rPr>
              <a:t>“The awareness is dawning on Lutherans and Catholics that the struggle of the sixteenth century is over. The reasons for mutually condemning each other’s faith have fallen by the wayside. Thus, Lutherans and Catholics identify five imperatives as they commemorate 2017 together.”</a:t>
            </a:r>
            <a:br>
              <a:rPr lang="en-US" altLang="en-US" sz="4900" dirty="0">
                <a:latin typeface="Arial" charset="0"/>
                <a:ea typeface="Helvetica;Arial" charset="0"/>
                <a:cs typeface="Helvetica;Arial" charset="0"/>
              </a:rPr>
            </a:br>
            <a:endParaRPr lang="en-US" altLang="en-US" sz="4900" dirty="0">
              <a:latin typeface="Arial" charset="0"/>
              <a:ea typeface="Helvetica;Arial" charset="0"/>
              <a:cs typeface="Helvetica;Arial" charset="0"/>
            </a:endParaRPr>
          </a:p>
          <a:p>
            <a:pPr marL="7938" indent="0" eaLnBrk="1" hangingPunct="1">
              <a:lnSpc>
                <a:spcPct val="93000"/>
              </a:lnSpc>
            </a:pPr>
            <a:r>
              <a:rPr lang="en-US" altLang="en-US" sz="4900" dirty="0">
                <a:latin typeface="Arial" charset="0"/>
                <a:ea typeface="Helvetica;Arial" charset="0"/>
                <a:cs typeface="Helvetica;Arial" charset="0"/>
              </a:rPr>
              <a:t>“In 2017, we must confess openly that we have been guilty before Christ of damaging the unity of the church. This commemorative year presents us with two challenges: the purification and healing of memories, and the restoration of Christian unity in accordance with the truth of the gospel of Jesus Christ (</a:t>
            </a:r>
            <a:r>
              <a:rPr lang="en-US" altLang="en-US" sz="4900" dirty="0" err="1">
                <a:latin typeface="Arial" charset="0"/>
                <a:ea typeface="Helvetica;Arial" charset="0"/>
                <a:cs typeface="Helvetica;Arial" charset="0"/>
              </a:rPr>
              <a:t>Eph</a:t>
            </a:r>
            <a:r>
              <a:rPr lang="en-US" altLang="en-US" sz="4900" dirty="0">
                <a:latin typeface="Arial" charset="0"/>
                <a:ea typeface="Helvetica;Arial" charset="0"/>
                <a:cs typeface="Helvetica;Arial" charset="0"/>
              </a:rPr>
              <a:t> 4:4–6</a:t>
            </a:r>
            <a:r>
              <a:rPr lang="en-US" altLang="en-US" sz="4900" dirty="0" smtClean="0">
                <a:latin typeface="Arial" charset="0"/>
                <a:ea typeface="Helvetica;Arial" charset="0"/>
                <a:cs typeface="Helvetica;Arial" charset="0"/>
              </a:rPr>
              <a:t>).”</a:t>
            </a:r>
          </a:p>
          <a:p>
            <a:pPr marL="7938" indent="0" eaLnBrk="1" hangingPunct="1">
              <a:lnSpc>
                <a:spcPct val="93000"/>
              </a:lnSpc>
            </a:pPr>
            <a:r>
              <a:rPr lang="en-US" altLang="en-US" sz="4000" dirty="0" err="1" smtClean="0">
                <a:latin typeface="Arial" charset="0"/>
                <a:ea typeface="Helvetica;Arial" charset="0"/>
                <a:cs typeface="Helvetica;Arial" charset="0"/>
              </a:rPr>
              <a:t>www.vatican.va</a:t>
            </a:r>
            <a:r>
              <a:rPr lang="en-US" altLang="en-US" sz="4900" dirty="0">
                <a:latin typeface="Arial" charset="0"/>
                <a:ea typeface="Helvetica;Arial" charset="0"/>
                <a:cs typeface="Helvetica;Arial" charset="0"/>
              </a:rPr>
              <a:t/>
            </a:r>
            <a:br>
              <a:rPr lang="en-US" altLang="en-US" sz="4900" dirty="0">
                <a:latin typeface="Arial" charset="0"/>
                <a:ea typeface="Helvetica;Arial" charset="0"/>
                <a:cs typeface="Helvetica;Arial" charset="0"/>
              </a:rPr>
            </a:br>
            <a:endParaRPr lang="en-US" altLang="en-US" sz="49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6175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7499</TotalTime>
  <Words>1483</Words>
  <Application>Microsoft Macintosh PowerPoint</Application>
  <PresentationFormat>Custom</PresentationFormat>
  <Paragraphs>127</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Cabin</vt:lpstr>
      <vt:lpstr>Calibri</vt:lpstr>
      <vt:lpstr>Calibri Light</vt:lpstr>
      <vt:lpstr>Gill Sans</vt:lpstr>
      <vt:lpstr>Helvetica</vt:lpstr>
      <vt:lpstr>Helvetica;Arial</vt:lpstr>
      <vt:lpstr>Times New Roman</vt:lpstr>
      <vt:lpstr>Wingdings</vt:lpstr>
      <vt:lpstr>ヒラギノ角ゴ ProN W3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156</cp:revision>
  <cp:lastPrinted>1601-01-01T00:00:00Z</cp:lastPrinted>
  <dcterms:created xsi:type="dcterms:W3CDTF">2015-11-11T12:13:52Z</dcterms:created>
  <dcterms:modified xsi:type="dcterms:W3CDTF">2015-12-14T13:37:27Z</dcterms:modified>
</cp:coreProperties>
</file>