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985" r:id="rId1"/>
  </p:sldMasterIdLst>
  <p:notesMasterIdLst>
    <p:notesMasterId r:id="rId21"/>
  </p:notes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Lst>
  <p:sldSz cx="24382413" cy="13716000"/>
  <p:notesSz cx="6858000" cy="9144000"/>
  <p:defaultTextStyle>
    <a:defPPr>
      <a:defRPr lang="en-GB"/>
    </a:defPPr>
    <a:lvl1pPr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1pPr>
    <a:lvl2pPr marL="1236663" indent="-47466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2pPr>
    <a:lvl3pPr marL="1903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3pPr>
    <a:lvl4pPr marL="2665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4pPr>
    <a:lvl5pPr marL="3427413" indent="-379413" algn="l" defTabSz="760413" rtl="0" eaLnBrk="0" fontAlgn="base" hangingPunct="0">
      <a:spcBef>
        <a:spcPct val="0"/>
      </a:spcBef>
      <a:spcAft>
        <a:spcPct val="0"/>
      </a:spcAft>
      <a:defRPr sz="6300" kern="1200">
        <a:solidFill>
          <a:schemeClr val="bg1"/>
        </a:solidFill>
        <a:latin typeface="Gill Sans" charset="0"/>
        <a:ea typeface="ヒラギノ角ゴ ProN W3" charset="-128"/>
        <a:cs typeface="ヒラギノ角ゴ ProN W3" charset="-128"/>
      </a:defRPr>
    </a:lvl5pPr>
    <a:lvl6pPr marL="2286000" algn="l" defTabSz="914400" rtl="0" eaLnBrk="1" latinLnBrk="0" hangingPunct="1">
      <a:defRPr sz="6300" kern="1200">
        <a:solidFill>
          <a:schemeClr val="bg1"/>
        </a:solidFill>
        <a:latin typeface="Gill Sans" charset="0"/>
        <a:ea typeface="ヒラギノ角ゴ ProN W3" charset="-128"/>
        <a:cs typeface="ヒラギノ角ゴ ProN W3" charset="-128"/>
      </a:defRPr>
    </a:lvl6pPr>
    <a:lvl7pPr marL="2743200" algn="l" defTabSz="914400" rtl="0" eaLnBrk="1" latinLnBrk="0" hangingPunct="1">
      <a:defRPr sz="6300" kern="1200">
        <a:solidFill>
          <a:schemeClr val="bg1"/>
        </a:solidFill>
        <a:latin typeface="Gill Sans" charset="0"/>
        <a:ea typeface="ヒラギノ角ゴ ProN W3" charset="-128"/>
        <a:cs typeface="ヒラギノ角ゴ ProN W3" charset="-128"/>
      </a:defRPr>
    </a:lvl7pPr>
    <a:lvl8pPr marL="3200400" algn="l" defTabSz="914400" rtl="0" eaLnBrk="1" latinLnBrk="0" hangingPunct="1">
      <a:defRPr sz="6300" kern="1200">
        <a:solidFill>
          <a:schemeClr val="bg1"/>
        </a:solidFill>
        <a:latin typeface="Gill Sans" charset="0"/>
        <a:ea typeface="ヒラギノ角ゴ ProN W3" charset="-128"/>
        <a:cs typeface="ヒラギノ角ゴ ProN W3" charset="-128"/>
      </a:defRPr>
    </a:lvl8pPr>
    <a:lvl9pPr marL="3657600" algn="l" defTabSz="914400" rtl="0" eaLnBrk="1" latinLnBrk="0" hangingPunct="1">
      <a:defRPr sz="6300" kern="1200">
        <a:solidFill>
          <a:schemeClr val="bg1"/>
        </a:solidFill>
        <a:latin typeface="Gill Sans" charset="0"/>
        <a:ea typeface="ヒラギノ角ゴ ProN W3" charset="-128"/>
        <a:cs typeface="ヒラギノ角ゴ ProN W3" charset="-128"/>
      </a:defRPr>
    </a:lvl9pPr>
  </p:defaultTextStyle>
  <p:extLst>
    <p:ext uri="{EFAFB233-063F-42B5-8137-9DF3F51BA10A}">
      <p15:sldGuideLst xmlns:p15="http://schemas.microsoft.com/office/powerpoint/2012/main">
        <p15:guide id="1" orient="horz" pos="1689">
          <p15:clr>
            <a:srgbClr val="A4A3A4"/>
          </p15:clr>
        </p15:guide>
        <p15:guide id="2" pos="1193">
          <p15:clr>
            <a:srgbClr val="A4A3A4"/>
          </p15:clr>
        </p15:guide>
        <p15:guide id="3" orient="horz" pos="7268">
          <p15:clr>
            <a:srgbClr val="A4A3A4"/>
          </p15:clr>
        </p15:guide>
        <p15:guide id="4" pos="14166">
          <p15:clr>
            <a:srgbClr val="A4A3A4"/>
          </p15:clr>
        </p15:guide>
        <p15:guide id="5" pos="160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0"/>
      </p:ext>
    </p:extLst>
  </p:showPr>
  <p:clrMru>
    <a:srgbClr val="FAE580"/>
    <a:srgbClr val="FCE992"/>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7"/>
    <p:restoredTop sz="94624"/>
  </p:normalViewPr>
  <p:slideViewPr>
    <p:cSldViewPr showGuides="1">
      <p:cViewPr>
        <p:scale>
          <a:sx n="31" d="100"/>
          <a:sy n="31" d="100"/>
        </p:scale>
        <p:origin x="1856" y="1048"/>
      </p:cViewPr>
      <p:guideLst>
        <p:guide orient="horz" pos="1689"/>
        <p:guide pos="1193"/>
        <p:guide orient="horz" pos="7268"/>
        <p:guide pos="14166"/>
        <p:guide pos="1601"/>
      </p:guideLst>
    </p:cSldViewPr>
  </p:slideViewPr>
  <p:outlineViewPr>
    <p:cViewPr varScale="1">
      <p:scale>
        <a:sx n="170" d="200"/>
        <a:sy n="170" d="200"/>
      </p:scale>
      <p:origin x="-780" y="-84"/>
    </p:cViewPr>
  </p:outlineViewPr>
  <p:notesTextViewPr>
    <p:cViewPr>
      <p:scale>
        <a:sx n="1" d="1"/>
        <a:sy n="1" d="1"/>
      </p:scale>
      <p:origin x="0" y="0"/>
    </p:cViewPr>
  </p:notesTextViewPr>
  <p:notesViewPr>
    <p:cSldViewPr showGuides="1">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7"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38"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39"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0" name="Text Box 4"/>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1" name="Rectangle 5"/>
          <p:cNvSpPr>
            <a:spLocks noGrp="1" noChangeArrowheads="1"/>
          </p:cNvSpPr>
          <p:nvPr>
            <p:ph type="dt"/>
          </p:nvPr>
        </p:nvSpPr>
        <p:spPr bwMode="auto">
          <a:xfrm>
            <a:off x="3884613" y="0"/>
            <a:ext cx="2967037" cy="452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lvl1pPr algn="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endParaRPr lang="en-US" altLang="en-US"/>
          </a:p>
        </p:txBody>
      </p:sp>
      <p:sp>
        <p:nvSpPr>
          <p:cNvPr id="14342" name="Rectangle 6"/>
          <p:cNvSpPr>
            <a:spLocks noGrp="1" noRot="1" noChangeAspect="1" noChangeArrowheads="1"/>
          </p:cNvSpPr>
          <p:nvPr>
            <p:ph type="sldImg"/>
          </p:nvPr>
        </p:nvSpPr>
        <p:spPr bwMode="auto">
          <a:xfrm>
            <a:off x="384175" y="685800"/>
            <a:ext cx="6084888" cy="3424238"/>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sp>
      <p:sp>
        <p:nvSpPr>
          <p:cNvPr id="14343" name="Rectangle 7"/>
          <p:cNvSpPr>
            <a:spLocks noGrp="1" noChangeArrowheads="1"/>
          </p:cNvSpPr>
          <p:nvPr>
            <p:ph type="body"/>
          </p:nvPr>
        </p:nvSpPr>
        <p:spPr bwMode="auto">
          <a:xfrm>
            <a:off x="685800" y="4343400"/>
            <a:ext cx="5481638" cy="4110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t" anchorCtr="0" compatLnSpc="1">
            <a:prstTxWarp prst="textNoShape">
              <a:avLst/>
            </a:prstTxWarp>
          </a:bodyPr>
          <a:lstStyle/>
          <a:p>
            <a:pPr lvl="0"/>
            <a:endParaRPr lang="en-US" altLang="en-US" noProof="0" smtClean="0"/>
          </a:p>
        </p:txBody>
      </p:sp>
      <p:sp>
        <p:nvSpPr>
          <p:cNvPr id="14344" name="Text Box 8"/>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4345" name="Rectangle 9"/>
          <p:cNvSpPr>
            <a:spLocks noGrp="1" noChangeArrowheads="1"/>
          </p:cNvSpPr>
          <p:nvPr>
            <p:ph type="sldNum"/>
          </p:nvPr>
        </p:nvSpPr>
        <p:spPr bwMode="auto">
          <a:xfrm>
            <a:off x="3884613" y="8685213"/>
            <a:ext cx="2967037" cy="452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000" tIns="46800" rIns="90000" bIns="46800" numCol="1" anchor="b" anchorCtr="0" compatLnSpc="1">
            <a:prstTxWarp prst="textNoShape">
              <a:avLst/>
            </a:prstTxWarp>
          </a:bodyPr>
          <a:lstStyle>
            <a:lvl1pPr algn="r" eaLnBrk="1" hangingPunct="1">
              <a:buSzPct val="10000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1200">
                <a:solidFill>
                  <a:srgbClr val="000000"/>
                </a:solidFill>
              </a:defRPr>
            </a:lvl1pPr>
          </a:lstStyle>
          <a:p>
            <a:fld id="{0FEB57D6-9422-FC43-82E1-CE5B18B2F5A5}" type="slidenum">
              <a:rPr lang="en-US" altLang="en-US"/>
              <a:pPr/>
              <a:t>‹#›</a:t>
            </a:fld>
            <a:endParaRPr lang="en-US" altLang="en-US"/>
          </a:p>
        </p:txBody>
      </p:sp>
    </p:spTree>
    <p:extLst>
      <p:ext uri="{BB962C8B-B14F-4D97-AF65-F5344CB8AC3E}">
        <p14:creationId xmlns:p14="http://schemas.microsoft.com/office/powerpoint/2010/main" val="672563970"/>
      </p:ext>
    </p:extLst>
  </p:cSld>
  <p:clrMap bg1="lt1" tx1="dk1" bg2="lt2" tx2="dk2" accent1="accent1" accent2="accent2" accent3="accent3" accent4="accent4" accent5="accent5" accent6="accent6" hlink="hlink" folHlink="folHlink"/>
  <p:notesStyle>
    <a:lvl1pPr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1pPr>
    <a:lvl2pPr marL="1236663" indent="-47466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2pPr>
    <a:lvl3pPr marL="1903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3pPr>
    <a:lvl4pPr marL="2665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4pPr>
    <a:lvl5pPr marL="3427413" indent="-379413" algn="l" defTabSz="760413" rtl="0" eaLnBrk="0" fontAlgn="base" hangingPunct="0">
      <a:spcBef>
        <a:spcPct val="30000"/>
      </a:spcBef>
      <a:spcAft>
        <a:spcPct val="0"/>
      </a:spcAft>
      <a:buClr>
        <a:srgbClr val="000000"/>
      </a:buClr>
      <a:buSzPct val="100000"/>
      <a:buFont typeface="Times New Roman" charset="0"/>
      <a:defRPr sz="2000" kern="1200">
        <a:solidFill>
          <a:srgbClr val="000000"/>
        </a:solidFill>
        <a:latin typeface="Times New Roman" charset="0"/>
        <a:ea typeface="+mn-ea"/>
        <a:cs typeface="+mn-cs"/>
      </a:defRPr>
    </a:lvl5pPr>
    <a:lvl6pPr marL="3809237" algn="l" defTabSz="1523696" rtl="0" eaLnBrk="1" latinLnBrk="0" hangingPunct="1">
      <a:defRPr sz="2000" kern="1200">
        <a:solidFill>
          <a:schemeClr val="tx1"/>
        </a:solidFill>
        <a:latin typeface="+mn-lt"/>
        <a:ea typeface="+mn-ea"/>
        <a:cs typeface="+mn-cs"/>
      </a:defRPr>
    </a:lvl6pPr>
    <a:lvl7pPr marL="4571086" algn="l" defTabSz="1523696" rtl="0" eaLnBrk="1" latinLnBrk="0" hangingPunct="1">
      <a:defRPr sz="2000" kern="1200">
        <a:solidFill>
          <a:schemeClr val="tx1"/>
        </a:solidFill>
        <a:latin typeface="+mn-lt"/>
        <a:ea typeface="+mn-ea"/>
        <a:cs typeface="+mn-cs"/>
      </a:defRPr>
    </a:lvl7pPr>
    <a:lvl8pPr marL="5332933" algn="l" defTabSz="1523696" rtl="0" eaLnBrk="1" latinLnBrk="0" hangingPunct="1">
      <a:defRPr sz="2000" kern="1200">
        <a:solidFill>
          <a:schemeClr val="tx1"/>
        </a:solidFill>
        <a:latin typeface="+mn-lt"/>
        <a:ea typeface="+mn-ea"/>
        <a:cs typeface="+mn-cs"/>
      </a:defRPr>
    </a:lvl8pPr>
    <a:lvl9pPr marL="6094780" algn="l" defTabSz="1523696"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695FC129-6EA8-BF43-91AD-18A2130BB474}" type="slidenum">
              <a:rPr lang="en-US" altLang="en-US" sz="1200">
                <a:latin typeface="Gill Sans" charset="0"/>
              </a:rPr>
              <a:pPr>
                <a:spcBef>
                  <a:spcPct val="0"/>
                </a:spcBef>
                <a:buClrTx/>
                <a:buFontTx/>
                <a:buNone/>
              </a:pPr>
              <a:t>1</a:t>
            </a:fld>
            <a:endParaRPr lang="en-US" altLang="en-US" sz="1200">
              <a:latin typeface="Gill Sans" charset="0"/>
            </a:endParaRPr>
          </a:p>
        </p:txBody>
      </p:sp>
      <p:sp>
        <p:nvSpPr>
          <p:cNvPr id="17409"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49725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10</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66633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11</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396827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577599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13</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054899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14</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0354615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15</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204800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16</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207175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17</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912189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18</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852222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19</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4256404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2</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973298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3</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306450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4</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214824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5</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931576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6</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147998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7</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313308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8</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964633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p:cNvSpPr>
            <a:spLocks noGrp="1" noChangeArrowheads="1"/>
          </p:cNvSpPr>
          <p:nvPr>
            <p:ph type="sldNum" sz="quarter"/>
          </p:nvPr>
        </p:nvSpPr>
        <p:spPr/>
        <p:txBody>
          <a:bodyPr/>
          <a:lstStyle>
            <a:lvl1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1pPr>
            <a:lvl2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2pPr>
            <a:lvl3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3pPr>
            <a:lvl4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4pPr>
            <a:lvl5pPr>
              <a:spcBef>
                <a:spcPct val="30000"/>
              </a:spcBef>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5pPr>
            <a:lvl6pPr marL="38846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6pPr>
            <a:lvl7pPr marL="43418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7pPr>
            <a:lvl8pPr marL="47990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8pPr>
            <a:lvl9pPr marL="5256213" indent="-379413" defTabSz="760413" eaLnBrk="0" fontAlgn="base" hangingPunct="0">
              <a:spcBef>
                <a:spcPct val="3000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rgbClr val="000000"/>
                </a:solidFill>
                <a:latin typeface="Times New Roman" charset="0"/>
              </a:defRPr>
            </a:lvl9pPr>
          </a:lstStyle>
          <a:p>
            <a:pPr>
              <a:spcBef>
                <a:spcPct val="0"/>
              </a:spcBef>
              <a:buClrTx/>
              <a:buFontTx/>
              <a:buNone/>
            </a:pPr>
            <a:fld id="{05183615-207E-B144-B2FC-5AEA9E169D39}" type="slidenum">
              <a:rPr lang="en-US" altLang="en-US" sz="1200">
                <a:latin typeface="Gill Sans" charset="0"/>
              </a:rPr>
              <a:pPr>
                <a:spcBef>
                  <a:spcPct val="0"/>
                </a:spcBef>
                <a:buClrTx/>
                <a:buFontTx/>
                <a:buNone/>
              </a:pPr>
              <a:t>9</a:t>
            </a:fld>
            <a:endParaRPr lang="en-US" altLang="en-US" sz="1200">
              <a:latin typeface="Gill Sans" charset="0"/>
            </a:endParaRPr>
          </a:p>
        </p:txBody>
      </p:sp>
      <p:sp>
        <p:nvSpPr>
          <p:cNvPr id="18433" name="Text Box 1"/>
          <p:cNvSpPr txBox="1">
            <a:spLocks noGrp="1" noRot="1" noChangeAspect="1" noChangeArrowheads="1"/>
          </p:cNvSpPr>
          <p:nvPr>
            <p:ph type="sldImg"/>
          </p:nvPr>
        </p:nvSpPr>
        <p:spPr>
          <a:xfrm>
            <a:off x="381000" y="685800"/>
            <a:ext cx="6096000" cy="3429000"/>
          </a:xfrm>
          <a:solidFill>
            <a:srgbClr val="FFFFFF"/>
          </a:solidFill>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ChangeArrowheads="1"/>
          </p:cNvSpPr>
          <p:nvPr/>
        </p:nvSpPr>
        <p:spPr bwMode="auto">
          <a:xfrm>
            <a:off x="685800" y="4343400"/>
            <a:ext cx="5484813" cy="411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Tree>
    <p:extLst>
      <p:ext uri="{BB962C8B-B14F-4D97-AF65-F5344CB8AC3E}">
        <p14:creationId xmlns:p14="http://schemas.microsoft.com/office/powerpoint/2010/main" val="1151417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7802" y="2244726"/>
            <a:ext cx="18286810" cy="4775200"/>
          </a:xfrm>
        </p:spPr>
        <p:txBody>
          <a:bodyPr anchor="b"/>
          <a:lstStyle>
            <a:lvl1pPr algn="ctr">
              <a:defRPr sz="11999"/>
            </a:lvl1pPr>
          </a:lstStyle>
          <a:p>
            <a:r>
              <a:rPr lang="sv-SE" smtClean="0"/>
              <a:t>Click to edit Master title style</a:t>
            </a:r>
            <a:endParaRPr lang="en-US" dirty="0"/>
          </a:p>
        </p:txBody>
      </p:sp>
      <p:sp>
        <p:nvSpPr>
          <p:cNvPr id="3" name="Subtitle 2"/>
          <p:cNvSpPr>
            <a:spLocks noGrp="1"/>
          </p:cNvSpPr>
          <p:nvPr>
            <p:ph type="subTitle" idx="1"/>
          </p:nvPr>
        </p:nvSpPr>
        <p:spPr>
          <a:xfrm>
            <a:off x="3047802" y="7204076"/>
            <a:ext cx="18286810" cy="3311524"/>
          </a:xfrm>
        </p:spPr>
        <p:txBody>
          <a:bodyPr/>
          <a:lstStyle>
            <a:lvl1pPr marL="0" indent="0" algn="ctr">
              <a:buNone/>
              <a:defRPr sz="4800"/>
            </a:lvl1pPr>
            <a:lvl2pPr marL="914354" indent="0" algn="ctr">
              <a:buNone/>
              <a:defRPr sz="4000"/>
            </a:lvl2pPr>
            <a:lvl3pPr marL="1828709" indent="0" algn="ctr">
              <a:buNone/>
              <a:defRPr sz="3600"/>
            </a:lvl3pPr>
            <a:lvl4pPr marL="2743063" indent="0" algn="ctr">
              <a:buNone/>
              <a:defRPr sz="3200"/>
            </a:lvl4pPr>
            <a:lvl5pPr marL="3657417" indent="0" algn="ctr">
              <a:buNone/>
              <a:defRPr sz="3200"/>
            </a:lvl5pPr>
            <a:lvl6pPr marL="4571771" indent="0" algn="ctr">
              <a:buNone/>
              <a:defRPr sz="3200"/>
            </a:lvl6pPr>
            <a:lvl7pPr marL="5486126" indent="0" algn="ctr">
              <a:buNone/>
              <a:defRPr sz="3200"/>
            </a:lvl7pPr>
            <a:lvl8pPr marL="6400480" indent="0" algn="ctr">
              <a:buNone/>
              <a:defRPr sz="3200"/>
            </a:lvl8pPr>
            <a:lvl9pPr marL="7314834" indent="0" algn="ctr">
              <a:buNone/>
              <a:defRPr sz="3200"/>
            </a:lvl9pPr>
          </a:lstStyle>
          <a:p>
            <a:r>
              <a:rPr lang="sv-SE" smtClean="0"/>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141682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8324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48664" y="730250"/>
            <a:ext cx="5257458" cy="11623676"/>
          </a:xfrm>
        </p:spPr>
        <p:txBody>
          <a:bodyPr vert="eaVert"/>
          <a:lstStyle/>
          <a:p>
            <a:r>
              <a:rPr lang="sv-SE" smtClean="0"/>
              <a:t>Click to edit Master title style</a:t>
            </a:r>
            <a:endParaRPr lang="en-US" dirty="0"/>
          </a:p>
        </p:txBody>
      </p:sp>
      <p:sp>
        <p:nvSpPr>
          <p:cNvPr id="3" name="Vertical Text Placeholder 2"/>
          <p:cNvSpPr>
            <a:spLocks noGrp="1"/>
          </p:cNvSpPr>
          <p:nvPr>
            <p:ph type="body" orient="vert" idx="1"/>
          </p:nvPr>
        </p:nvSpPr>
        <p:spPr>
          <a:xfrm>
            <a:off x="1676291" y="730250"/>
            <a:ext cx="15467593" cy="11623676"/>
          </a:xfrm>
        </p:spPr>
        <p:txBody>
          <a:bodyPr vert="eaVert"/>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4542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idx="1"/>
          </p:nvPr>
        </p:nvSpPr>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12609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592" y="3419477"/>
            <a:ext cx="21029831" cy="5705474"/>
          </a:xfrm>
        </p:spPr>
        <p:txBody>
          <a:bodyPr anchor="b"/>
          <a:lstStyle>
            <a:lvl1pPr>
              <a:defRPr sz="11999"/>
            </a:lvl1pPr>
          </a:lstStyle>
          <a:p>
            <a:r>
              <a:rPr lang="sv-SE" smtClean="0"/>
              <a:t>Click to edit Master title style</a:t>
            </a:r>
            <a:endParaRPr lang="en-US" dirty="0"/>
          </a:p>
        </p:txBody>
      </p:sp>
      <p:sp>
        <p:nvSpPr>
          <p:cNvPr id="3" name="Text Placeholder 2"/>
          <p:cNvSpPr>
            <a:spLocks noGrp="1"/>
          </p:cNvSpPr>
          <p:nvPr>
            <p:ph type="body" idx="1"/>
          </p:nvPr>
        </p:nvSpPr>
        <p:spPr>
          <a:xfrm>
            <a:off x="1663592" y="9178927"/>
            <a:ext cx="21029831" cy="3000374"/>
          </a:xfrm>
        </p:spPr>
        <p:txBody>
          <a:bodyPr/>
          <a:lstStyle>
            <a:lvl1pPr marL="0" indent="0">
              <a:buNone/>
              <a:defRPr sz="4800">
                <a:solidFill>
                  <a:schemeClr val="tx1">
                    <a:tint val="75000"/>
                  </a:schemeClr>
                </a:solidFill>
              </a:defRPr>
            </a:lvl1pPr>
            <a:lvl2pPr marL="914354" indent="0">
              <a:buNone/>
              <a:defRPr sz="4000">
                <a:solidFill>
                  <a:schemeClr val="tx1">
                    <a:tint val="75000"/>
                  </a:schemeClr>
                </a:solidFill>
              </a:defRPr>
            </a:lvl2pPr>
            <a:lvl3pPr marL="1828709" indent="0">
              <a:buNone/>
              <a:defRPr sz="3600">
                <a:solidFill>
                  <a:schemeClr val="tx1">
                    <a:tint val="75000"/>
                  </a:schemeClr>
                </a:solidFill>
              </a:defRPr>
            </a:lvl3pPr>
            <a:lvl4pPr marL="2743063" indent="0">
              <a:buNone/>
              <a:defRPr sz="3200">
                <a:solidFill>
                  <a:schemeClr val="tx1">
                    <a:tint val="75000"/>
                  </a:schemeClr>
                </a:solidFill>
              </a:defRPr>
            </a:lvl4pPr>
            <a:lvl5pPr marL="3657417" indent="0">
              <a:buNone/>
              <a:defRPr sz="3200">
                <a:solidFill>
                  <a:schemeClr val="tx1">
                    <a:tint val="75000"/>
                  </a:schemeClr>
                </a:solidFill>
              </a:defRPr>
            </a:lvl5pPr>
            <a:lvl6pPr marL="4571771" indent="0">
              <a:buNone/>
              <a:defRPr sz="3200">
                <a:solidFill>
                  <a:schemeClr val="tx1">
                    <a:tint val="75000"/>
                  </a:schemeClr>
                </a:solidFill>
              </a:defRPr>
            </a:lvl6pPr>
            <a:lvl7pPr marL="5486126" indent="0">
              <a:buNone/>
              <a:defRPr sz="3200">
                <a:solidFill>
                  <a:schemeClr val="tx1">
                    <a:tint val="75000"/>
                  </a:schemeClr>
                </a:solidFill>
              </a:defRPr>
            </a:lvl7pPr>
            <a:lvl8pPr marL="6400480" indent="0">
              <a:buNone/>
              <a:defRPr sz="3200">
                <a:solidFill>
                  <a:schemeClr val="tx1">
                    <a:tint val="75000"/>
                  </a:schemeClr>
                </a:solidFill>
              </a:defRPr>
            </a:lvl8pPr>
            <a:lvl9pPr marL="7314834" indent="0">
              <a:buNone/>
              <a:defRPr sz="3200">
                <a:solidFill>
                  <a:schemeClr val="tx1">
                    <a:tint val="75000"/>
                  </a:schemeClr>
                </a:solidFill>
              </a:defRPr>
            </a:lvl9pPr>
          </a:lstStyle>
          <a:p>
            <a:pPr lvl="0"/>
            <a:r>
              <a:rPr lang="sv-SE" smtClean="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12/7/15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58619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Content Placeholder 2"/>
          <p:cNvSpPr>
            <a:spLocks noGrp="1"/>
          </p:cNvSpPr>
          <p:nvPr>
            <p:ph sz="half" idx="1"/>
          </p:nvPr>
        </p:nvSpPr>
        <p:spPr>
          <a:xfrm>
            <a:off x="1676291" y="3651250"/>
            <a:ext cx="10362526" cy="87026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Content Placeholder 3"/>
          <p:cNvSpPr>
            <a:spLocks noGrp="1"/>
          </p:cNvSpPr>
          <p:nvPr>
            <p:ph sz="half" idx="2"/>
          </p:nvPr>
        </p:nvSpPr>
        <p:spPr>
          <a:xfrm>
            <a:off x="12343596" y="3651250"/>
            <a:ext cx="10362526" cy="87026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12/7/15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54017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467" y="730251"/>
            <a:ext cx="21029831" cy="2651126"/>
          </a:xfrm>
        </p:spPr>
        <p:txBody>
          <a:bodyPr/>
          <a:lstStyle/>
          <a:p>
            <a:r>
              <a:rPr lang="sv-SE" smtClean="0"/>
              <a:t>Click to edit Master title style</a:t>
            </a:r>
            <a:endParaRPr lang="en-US" dirty="0"/>
          </a:p>
        </p:txBody>
      </p:sp>
      <p:sp>
        <p:nvSpPr>
          <p:cNvPr id="3" name="Text Placeholder 2"/>
          <p:cNvSpPr>
            <a:spLocks noGrp="1"/>
          </p:cNvSpPr>
          <p:nvPr>
            <p:ph type="body" idx="1"/>
          </p:nvPr>
        </p:nvSpPr>
        <p:spPr>
          <a:xfrm>
            <a:off x="1679467" y="3362326"/>
            <a:ext cx="10314903"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sv-SE" smtClean="0"/>
              <a:t>Click to edit Master text styles</a:t>
            </a:r>
          </a:p>
        </p:txBody>
      </p:sp>
      <p:sp>
        <p:nvSpPr>
          <p:cNvPr id="4" name="Content Placeholder 3"/>
          <p:cNvSpPr>
            <a:spLocks noGrp="1"/>
          </p:cNvSpPr>
          <p:nvPr>
            <p:ph sz="half" idx="2"/>
          </p:nvPr>
        </p:nvSpPr>
        <p:spPr>
          <a:xfrm>
            <a:off x="1679467" y="5010150"/>
            <a:ext cx="10314903" cy="73691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5" name="Text Placeholder 4"/>
          <p:cNvSpPr>
            <a:spLocks noGrp="1"/>
          </p:cNvSpPr>
          <p:nvPr>
            <p:ph type="body" sz="quarter" idx="3"/>
          </p:nvPr>
        </p:nvSpPr>
        <p:spPr>
          <a:xfrm>
            <a:off x="12343597" y="3362326"/>
            <a:ext cx="10365701" cy="1647824"/>
          </a:xfrm>
        </p:spPr>
        <p:txBody>
          <a:bodyPr anchor="b"/>
          <a:lstStyle>
            <a:lvl1pPr marL="0" indent="0">
              <a:buNone/>
              <a:defRPr sz="4800" b="1"/>
            </a:lvl1pPr>
            <a:lvl2pPr marL="914354" indent="0">
              <a:buNone/>
              <a:defRPr sz="4000" b="1"/>
            </a:lvl2pPr>
            <a:lvl3pPr marL="1828709" indent="0">
              <a:buNone/>
              <a:defRPr sz="3600" b="1"/>
            </a:lvl3pPr>
            <a:lvl4pPr marL="2743063" indent="0">
              <a:buNone/>
              <a:defRPr sz="3200" b="1"/>
            </a:lvl4pPr>
            <a:lvl5pPr marL="3657417" indent="0">
              <a:buNone/>
              <a:defRPr sz="3200" b="1"/>
            </a:lvl5pPr>
            <a:lvl6pPr marL="4571771" indent="0">
              <a:buNone/>
              <a:defRPr sz="3200" b="1"/>
            </a:lvl6pPr>
            <a:lvl7pPr marL="5486126" indent="0">
              <a:buNone/>
              <a:defRPr sz="3200" b="1"/>
            </a:lvl7pPr>
            <a:lvl8pPr marL="6400480" indent="0">
              <a:buNone/>
              <a:defRPr sz="3200" b="1"/>
            </a:lvl8pPr>
            <a:lvl9pPr marL="7314834" indent="0">
              <a:buNone/>
              <a:defRPr sz="3200" b="1"/>
            </a:lvl9pPr>
          </a:lstStyle>
          <a:p>
            <a:pPr lvl="0"/>
            <a:r>
              <a:rPr lang="sv-SE" smtClean="0"/>
              <a:t>Click to edit Master text styles</a:t>
            </a:r>
          </a:p>
        </p:txBody>
      </p:sp>
      <p:sp>
        <p:nvSpPr>
          <p:cNvPr id="6" name="Content Placeholder 5"/>
          <p:cNvSpPr>
            <a:spLocks noGrp="1"/>
          </p:cNvSpPr>
          <p:nvPr>
            <p:ph sz="quarter" idx="4"/>
          </p:nvPr>
        </p:nvSpPr>
        <p:spPr>
          <a:xfrm>
            <a:off x="12343597" y="5010150"/>
            <a:ext cx="10365701" cy="7369176"/>
          </a:xfrm>
        </p:spPr>
        <p:txBody>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12/7/15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72469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12/7/15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97538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12/7/15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4170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sv-SE" smtClean="0"/>
              <a:t>Click to edit Master title style</a:t>
            </a:r>
            <a:endParaRPr lang="en-US" dirty="0"/>
          </a:p>
        </p:txBody>
      </p:sp>
      <p:sp>
        <p:nvSpPr>
          <p:cNvPr id="3" name="Content Placeholder 2"/>
          <p:cNvSpPr>
            <a:spLocks noGrp="1"/>
          </p:cNvSpPr>
          <p:nvPr>
            <p:ph idx="1"/>
          </p:nvPr>
        </p:nvSpPr>
        <p:spPr>
          <a:xfrm>
            <a:off x="10365701" y="1974851"/>
            <a:ext cx="1234359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12/7/15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5737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468" y="914400"/>
            <a:ext cx="7863962" cy="3200400"/>
          </a:xfrm>
        </p:spPr>
        <p:txBody>
          <a:bodyPr anchor="b"/>
          <a:lstStyle>
            <a:lvl1pPr>
              <a:defRPr sz="6400"/>
            </a:lvl1pPr>
          </a:lstStyle>
          <a:p>
            <a:r>
              <a:rPr lang="sv-SE" smtClean="0"/>
              <a:t>Click to edit Master title style</a:t>
            </a:r>
            <a:endParaRPr lang="en-US" dirty="0"/>
          </a:p>
        </p:txBody>
      </p:sp>
      <p:sp>
        <p:nvSpPr>
          <p:cNvPr id="3" name="Picture Placeholder 2"/>
          <p:cNvSpPr>
            <a:spLocks noGrp="1" noChangeAspect="1"/>
          </p:cNvSpPr>
          <p:nvPr>
            <p:ph type="pic" idx="1"/>
          </p:nvPr>
        </p:nvSpPr>
        <p:spPr>
          <a:xfrm>
            <a:off x="10365701" y="1974851"/>
            <a:ext cx="12343597" cy="9747250"/>
          </a:xfrm>
        </p:spPr>
        <p:txBody>
          <a:bodyPr anchor="t"/>
          <a:lstStyle>
            <a:lvl1pPr marL="0" indent="0">
              <a:buNone/>
              <a:defRPr sz="6400"/>
            </a:lvl1pPr>
            <a:lvl2pPr marL="914354" indent="0">
              <a:buNone/>
              <a:defRPr sz="5600"/>
            </a:lvl2pPr>
            <a:lvl3pPr marL="1828709" indent="0">
              <a:buNone/>
              <a:defRPr sz="4800"/>
            </a:lvl3pPr>
            <a:lvl4pPr marL="2743063" indent="0">
              <a:buNone/>
              <a:defRPr sz="4000"/>
            </a:lvl4pPr>
            <a:lvl5pPr marL="3657417" indent="0">
              <a:buNone/>
              <a:defRPr sz="4000"/>
            </a:lvl5pPr>
            <a:lvl6pPr marL="4571771" indent="0">
              <a:buNone/>
              <a:defRPr sz="4000"/>
            </a:lvl6pPr>
            <a:lvl7pPr marL="5486126" indent="0">
              <a:buNone/>
              <a:defRPr sz="4000"/>
            </a:lvl7pPr>
            <a:lvl8pPr marL="6400480" indent="0">
              <a:buNone/>
              <a:defRPr sz="4000"/>
            </a:lvl8pPr>
            <a:lvl9pPr marL="7314834" indent="0">
              <a:buNone/>
              <a:defRPr sz="4000"/>
            </a:lvl9pPr>
          </a:lstStyle>
          <a:p>
            <a:r>
              <a:rPr lang="sv-SE" smtClean="0"/>
              <a:t>Drag picture to placeholder or click icon to add</a:t>
            </a:r>
            <a:endParaRPr lang="en-US" dirty="0"/>
          </a:p>
        </p:txBody>
      </p:sp>
      <p:sp>
        <p:nvSpPr>
          <p:cNvPr id="4" name="Text Placeholder 3"/>
          <p:cNvSpPr>
            <a:spLocks noGrp="1"/>
          </p:cNvSpPr>
          <p:nvPr>
            <p:ph type="body" sz="half" idx="2"/>
          </p:nvPr>
        </p:nvSpPr>
        <p:spPr>
          <a:xfrm>
            <a:off x="1679468" y="4114800"/>
            <a:ext cx="7863962" cy="7623176"/>
          </a:xfrm>
        </p:spPr>
        <p:txBody>
          <a:bodyPr/>
          <a:lstStyle>
            <a:lvl1pPr marL="0" indent="0">
              <a:buNone/>
              <a:defRPr sz="3200"/>
            </a:lvl1pPr>
            <a:lvl2pPr marL="914354" indent="0">
              <a:buNone/>
              <a:defRPr sz="2800"/>
            </a:lvl2pPr>
            <a:lvl3pPr marL="1828709" indent="0">
              <a:buNone/>
              <a:defRPr sz="2400"/>
            </a:lvl3pPr>
            <a:lvl4pPr marL="2743063" indent="0">
              <a:buNone/>
              <a:defRPr sz="2000"/>
            </a:lvl4pPr>
            <a:lvl5pPr marL="3657417" indent="0">
              <a:buNone/>
              <a:defRPr sz="2000"/>
            </a:lvl5pPr>
            <a:lvl6pPr marL="4571771" indent="0">
              <a:buNone/>
              <a:defRPr sz="2000"/>
            </a:lvl6pPr>
            <a:lvl7pPr marL="5486126" indent="0">
              <a:buNone/>
              <a:defRPr sz="2000"/>
            </a:lvl7pPr>
            <a:lvl8pPr marL="6400480" indent="0">
              <a:buNone/>
              <a:defRPr sz="2000"/>
            </a:lvl8pPr>
            <a:lvl9pPr marL="7314834" indent="0">
              <a:buNone/>
              <a:defRPr sz="2000"/>
            </a:lvl9pPr>
          </a:lstStyle>
          <a:p>
            <a:pPr lvl="0"/>
            <a:r>
              <a:rPr lang="sv-SE" smtClean="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12/7/15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780702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291" y="730251"/>
            <a:ext cx="21029831" cy="2651126"/>
          </a:xfrm>
          <a:prstGeom prst="rect">
            <a:avLst/>
          </a:prstGeom>
        </p:spPr>
        <p:txBody>
          <a:bodyPr vert="horz" lIns="91440" tIns="45720" rIns="91440" bIns="45720" rtlCol="0" anchor="ctr">
            <a:normAutofit/>
          </a:bodyPr>
          <a:lstStyle/>
          <a:p>
            <a:r>
              <a:rPr lang="sv-SE" smtClean="0"/>
              <a:t>Click to edit Master title style</a:t>
            </a:r>
            <a:endParaRPr lang="en-US" dirty="0"/>
          </a:p>
        </p:txBody>
      </p:sp>
      <p:sp>
        <p:nvSpPr>
          <p:cNvPr id="3" name="Text Placeholder 2"/>
          <p:cNvSpPr>
            <a:spLocks noGrp="1"/>
          </p:cNvSpPr>
          <p:nvPr>
            <p:ph type="body" idx="1"/>
          </p:nvPr>
        </p:nvSpPr>
        <p:spPr>
          <a:xfrm>
            <a:off x="1676291" y="3651250"/>
            <a:ext cx="21029831" cy="8702676"/>
          </a:xfrm>
          <a:prstGeom prst="rect">
            <a:avLst/>
          </a:prstGeom>
        </p:spPr>
        <p:txBody>
          <a:bodyPr vert="horz" lIns="91440" tIns="45720" rIns="91440" bIns="45720" rtlCol="0">
            <a:normAutofit/>
          </a:body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en-US" dirty="0"/>
          </a:p>
        </p:txBody>
      </p:sp>
      <p:sp>
        <p:nvSpPr>
          <p:cNvPr id="4" name="Date Placeholder 3"/>
          <p:cNvSpPr>
            <a:spLocks noGrp="1"/>
          </p:cNvSpPr>
          <p:nvPr>
            <p:ph type="dt" sz="half" idx="2"/>
          </p:nvPr>
        </p:nvSpPr>
        <p:spPr>
          <a:xfrm>
            <a:off x="1676291" y="12712701"/>
            <a:ext cx="5486043"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C764DE79-268F-4C1A-8933-263129D2AF90}" type="datetimeFigureOut">
              <a:rPr lang="en-US" smtClean="0"/>
              <a:t>12/7/15</a:t>
            </a:fld>
            <a:endParaRPr lang="en-US" dirty="0"/>
          </a:p>
        </p:txBody>
      </p:sp>
      <p:sp>
        <p:nvSpPr>
          <p:cNvPr id="5" name="Footer Placeholder 4"/>
          <p:cNvSpPr>
            <a:spLocks noGrp="1"/>
          </p:cNvSpPr>
          <p:nvPr>
            <p:ph type="ftr" sz="quarter" idx="3"/>
          </p:nvPr>
        </p:nvSpPr>
        <p:spPr>
          <a:xfrm>
            <a:off x="8076675" y="12712701"/>
            <a:ext cx="8229064"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7220079" y="12712701"/>
            <a:ext cx="5486043"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9112351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Lst>
  <p:txStyles>
    <p:titleStyle>
      <a:lvl1pPr algn="l" defTabSz="1828709"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77" indent="-457177" algn="l" defTabSz="1828709"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09" rtl="0" eaLnBrk="1" latinLnBrk="0" hangingPunct="1">
        <a:defRPr sz="3600" kern="1200">
          <a:solidFill>
            <a:schemeClr val="tx1"/>
          </a:solidFill>
          <a:latin typeface="+mn-lt"/>
          <a:ea typeface="+mn-ea"/>
          <a:cs typeface="+mn-cs"/>
        </a:defRPr>
      </a:lvl1pPr>
      <a:lvl2pPr marL="914354" algn="l" defTabSz="1828709" rtl="0" eaLnBrk="1" latinLnBrk="0" hangingPunct="1">
        <a:defRPr sz="3600" kern="1200">
          <a:solidFill>
            <a:schemeClr val="tx1"/>
          </a:solidFill>
          <a:latin typeface="+mn-lt"/>
          <a:ea typeface="+mn-ea"/>
          <a:cs typeface="+mn-cs"/>
        </a:defRPr>
      </a:lvl2pPr>
      <a:lvl3pPr marL="1828709" algn="l" defTabSz="1828709" rtl="0" eaLnBrk="1" latinLnBrk="0" hangingPunct="1">
        <a:defRPr sz="3600" kern="1200">
          <a:solidFill>
            <a:schemeClr val="tx1"/>
          </a:solidFill>
          <a:latin typeface="+mn-lt"/>
          <a:ea typeface="+mn-ea"/>
          <a:cs typeface="+mn-cs"/>
        </a:defRPr>
      </a:lvl3pPr>
      <a:lvl4pPr marL="2743063" algn="l" defTabSz="1828709" rtl="0" eaLnBrk="1" latinLnBrk="0" hangingPunct="1">
        <a:defRPr sz="3600" kern="1200">
          <a:solidFill>
            <a:schemeClr val="tx1"/>
          </a:solidFill>
          <a:latin typeface="+mn-lt"/>
          <a:ea typeface="+mn-ea"/>
          <a:cs typeface="+mn-cs"/>
        </a:defRPr>
      </a:lvl4pPr>
      <a:lvl5pPr marL="3657417" algn="l" defTabSz="1828709" rtl="0" eaLnBrk="1" latinLnBrk="0" hangingPunct="1">
        <a:defRPr sz="3600" kern="1200">
          <a:solidFill>
            <a:schemeClr val="tx1"/>
          </a:solidFill>
          <a:latin typeface="+mn-lt"/>
          <a:ea typeface="+mn-ea"/>
          <a:cs typeface="+mn-cs"/>
        </a:defRPr>
      </a:lvl5pPr>
      <a:lvl6pPr marL="4571771" algn="l" defTabSz="1828709" rtl="0" eaLnBrk="1" latinLnBrk="0" hangingPunct="1">
        <a:defRPr sz="3600" kern="1200">
          <a:solidFill>
            <a:schemeClr val="tx1"/>
          </a:solidFill>
          <a:latin typeface="+mn-lt"/>
          <a:ea typeface="+mn-ea"/>
          <a:cs typeface="+mn-cs"/>
        </a:defRPr>
      </a:lvl6pPr>
      <a:lvl7pPr marL="5486126" algn="l" defTabSz="1828709" rtl="0" eaLnBrk="1" latinLnBrk="0" hangingPunct="1">
        <a:defRPr sz="3600" kern="1200">
          <a:solidFill>
            <a:schemeClr val="tx1"/>
          </a:solidFill>
          <a:latin typeface="+mn-lt"/>
          <a:ea typeface="+mn-ea"/>
          <a:cs typeface="+mn-cs"/>
        </a:defRPr>
      </a:lvl7pPr>
      <a:lvl8pPr marL="6400480" algn="l" defTabSz="1828709" rtl="0" eaLnBrk="1" latinLnBrk="0" hangingPunct="1">
        <a:defRPr sz="3600" kern="1200">
          <a:solidFill>
            <a:schemeClr val="tx1"/>
          </a:solidFill>
          <a:latin typeface="+mn-lt"/>
          <a:ea typeface="+mn-ea"/>
          <a:cs typeface="+mn-cs"/>
        </a:defRPr>
      </a:lvl8pPr>
      <a:lvl9pPr marL="7314834" algn="l" defTabSz="1828709"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jp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4.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34530" y="-273463"/>
            <a:ext cx="31204187" cy="16159311"/>
          </a:xfrm>
          <a:prstGeom prst="rect">
            <a:avLst/>
          </a:prstGeom>
        </p:spPr>
      </p:pic>
      <p:sp>
        <p:nvSpPr>
          <p:cNvPr id="15362" name="AutoShape 2"/>
          <p:cNvSpPr>
            <a:spLocks noChangeArrowheads="1"/>
          </p:cNvSpPr>
          <p:nvPr/>
        </p:nvSpPr>
        <p:spPr bwMode="auto">
          <a:xfrm>
            <a:off x="-60325" y="9091613"/>
            <a:ext cx="10163299" cy="2446337"/>
          </a:xfrm>
          <a:prstGeom prst="roundRect">
            <a:avLst>
              <a:gd name="adj" fmla="val 83"/>
            </a:avLst>
          </a:prstGeom>
          <a:solidFill>
            <a:srgbClr val="FFFFFF"/>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5363" name="Text Box 3"/>
          <p:cNvSpPr txBox="1">
            <a:spLocks noChangeArrowheads="1"/>
          </p:cNvSpPr>
          <p:nvPr/>
        </p:nvSpPr>
        <p:spPr bwMode="auto">
          <a:xfrm>
            <a:off x="1149350" y="9556750"/>
            <a:ext cx="10969848" cy="169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Lst>
              <a:defRPr sz="6300">
                <a:solidFill>
                  <a:schemeClr val="bg1"/>
                </a:solidFill>
                <a:latin typeface="Gill Sans" charset="0"/>
                <a:ea typeface="ヒラギノ角ゴ ProN W3" charset="-128"/>
                <a:cs typeface="ヒラギノ角ゴ ProN W3" charset="-128"/>
              </a:defRPr>
            </a:lvl9pPr>
          </a:lstStyle>
          <a:p>
            <a:pPr eaLnBrk="1" hangingPunct="1">
              <a:lnSpc>
                <a:spcPct val="93000"/>
              </a:lnSpc>
              <a:buSzPct val="100000"/>
            </a:pPr>
            <a:r>
              <a:rPr lang="sv-SE" altLang="en-US" sz="5000" b="1" dirty="0" smtClean="0">
                <a:solidFill>
                  <a:srgbClr val="6AAFE3"/>
                </a:solidFill>
                <a:latin typeface="Cabin" charset="0"/>
              </a:rPr>
              <a:t>End </a:t>
            </a:r>
            <a:r>
              <a:rPr lang="sv-SE" altLang="en-US" sz="5000" b="1" dirty="0" err="1" smtClean="0">
                <a:solidFill>
                  <a:srgbClr val="6AAFE3"/>
                </a:solidFill>
                <a:latin typeface="Cabin" charset="0"/>
              </a:rPr>
              <a:t>Time</a:t>
            </a:r>
            <a:r>
              <a:rPr lang="sv-SE" altLang="en-US" sz="5000" b="1" dirty="0" smtClean="0">
                <a:solidFill>
                  <a:srgbClr val="6AAFE3"/>
                </a:solidFill>
                <a:latin typeface="Cabin" charset="0"/>
              </a:rPr>
              <a:t> </a:t>
            </a:r>
            <a:r>
              <a:rPr lang="sv-SE" altLang="en-US" sz="5000" b="1" dirty="0" err="1" smtClean="0">
                <a:solidFill>
                  <a:srgbClr val="6AAFE3"/>
                </a:solidFill>
                <a:latin typeface="Cabin" charset="0"/>
              </a:rPr>
              <a:t>Lessons</a:t>
            </a:r>
            <a:r>
              <a:rPr lang="sv-SE" altLang="en-US" sz="5000" b="1" dirty="0" smtClean="0">
                <a:solidFill>
                  <a:srgbClr val="6AAFE3"/>
                </a:solidFill>
                <a:latin typeface="Cabin" charset="0"/>
              </a:rPr>
              <a:t> in Daniel 1-6</a:t>
            </a:r>
          </a:p>
          <a:p>
            <a:pPr eaLnBrk="1" hangingPunct="1">
              <a:lnSpc>
                <a:spcPct val="93000"/>
              </a:lnSpc>
              <a:buSzPct val="100000"/>
            </a:pPr>
            <a:r>
              <a:rPr lang="sv-SE" altLang="en-US" sz="5000" dirty="0" smtClean="0">
                <a:solidFill>
                  <a:srgbClr val="6AAFE3"/>
                </a:solidFill>
                <a:latin typeface="Cabin" charset="0"/>
              </a:rPr>
              <a:t>Christian </a:t>
            </a:r>
            <a:r>
              <a:rPr lang="sv-SE" altLang="en-US" sz="5000" dirty="0" err="1" smtClean="0">
                <a:solidFill>
                  <a:srgbClr val="6AAFE3"/>
                </a:solidFill>
                <a:latin typeface="Cabin" charset="0"/>
              </a:rPr>
              <a:t>Hjortland</a:t>
            </a:r>
            <a:r>
              <a:rPr lang="sv-SE" altLang="en-US" sz="5000" dirty="0">
                <a:solidFill>
                  <a:srgbClr val="6AAFE3"/>
                </a:solidFill>
                <a:latin typeface="Cabin" charset="0"/>
              </a:rPr>
              <a:t/>
            </a:r>
            <a:br>
              <a:rPr lang="sv-SE" altLang="en-US" sz="5000" dirty="0">
                <a:solidFill>
                  <a:srgbClr val="6AAFE3"/>
                </a:solidFill>
                <a:latin typeface="Cabin" charset="0"/>
              </a:rPr>
            </a:br>
            <a:endParaRPr lang="sv-SE" altLang="en-US" sz="5000" dirty="0">
              <a:solidFill>
                <a:srgbClr val="6AAFE3"/>
              </a:solidFill>
              <a:latin typeface="Cabin" charset="0"/>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sv-SE" sz="8000" b="1" spc="-1" dirty="0">
                <a:solidFill>
                  <a:srgbClr val="6AAFE3"/>
                </a:solidFill>
                <a:latin typeface="Cabin"/>
              </a:rPr>
              <a:t>End </a:t>
            </a:r>
            <a:r>
              <a:rPr lang="sv-SE" sz="8000" b="1" spc="-1" dirty="0" err="1" smtClean="0">
                <a:solidFill>
                  <a:srgbClr val="6AAFE3"/>
                </a:solidFill>
                <a:latin typeface="Cabin"/>
              </a:rPr>
              <a:t>Time</a:t>
            </a:r>
            <a:r>
              <a:rPr lang="sv-SE" sz="8000" b="1" spc="-1" dirty="0" smtClean="0">
                <a:solidFill>
                  <a:srgbClr val="6AAFE3"/>
                </a:solidFill>
                <a:latin typeface="Cabin"/>
              </a:rPr>
              <a:t> </a:t>
            </a:r>
            <a:r>
              <a:rPr lang="sv-SE" sz="8000" b="1" spc="-1" dirty="0" err="1" smtClean="0">
                <a:solidFill>
                  <a:srgbClr val="6AAFE3"/>
                </a:solidFill>
                <a:latin typeface="Cabin"/>
              </a:rPr>
              <a:t>Lessons</a:t>
            </a:r>
            <a:r>
              <a:rPr lang="sv-SE" sz="8000" b="1" spc="-1" dirty="0" smtClean="0">
                <a:solidFill>
                  <a:srgbClr val="6AAFE3"/>
                </a:solidFill>
                <a:latin typeface="Cabin"/>
              </a:rPr>
              <a:t> </a:t>
            </a:r>
            <a:r>
              <a:rPr lang="sv-SE" sz="8000" b="1" spc="-1" dirty="0">
                <a:solidFill>
                  <a:srgbClr val="6AAFE3"/>
                </a:solidFill>
                <a:latin typeface="Cabin"/>
              </a:rPr>
              <a:t>in Daniel</a:t>
            </a:r>
            <a:endParaRPr lang="sv-SE"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a:lnSpc>
                <a:spcPct val="93000"/>
              </a:lnSpc>
            </a:pPr>
            <a:r>
              <a:rPr lang="en-US" sz="6000" spc="-1" dirty="0">
                <a:solidFill>
                  <a:srgbClr val="FFFFFF"/>
                </a:solidFill>
                <a:latin typeface="Arial" charset="0"/>
                <a:ea typeface="Arial" charset="0"/>
                <a:cs typeface="Arial" charset="0"/>
              </a:rPr>
              <a:t>1. An image is set up.</a:t>
            </a:r>
            <a:endParaRPr lang="en-US" sz="6000" dirty="0">
              <a:latin typeface="Arial" charset="0"/>
              <a:ea typeface="Arial" charset="0"/>
              <a:cs typeface="Arial" charset="0"/>
            </a:endParaRPr>
          </a:p>
          <a:p>
            <a:pPr>
              <a:lnSpc>
                <a:spcPct val="93000"/>
              </a:lnSpc>
            </a:pPr>
            <a:r>
              <a:rPr lang="en-US" sz="6000" spc="-1" dirty="0">
                <a:solidFill>
                  <a:srgbClr val="FFFFFF"/>
                </a:solidFill>
                <a:latin typeface="Arial" charset="0"/>
                <a:ea typeface="Arial" charset="0"/>
                <a:cs typeface="Arial" charset="0"/>
              </a:rPr>
              <a:t>2. All peoples and nations must worship.</a:t>
            </a:r>
            <a:endParaRPr lang="en-US" sz="6000" dirty="0">
              <a:latin typeface="Arial" charset="0"/>
              <a:ea typeface="Arial" charset="0"/>
              <a:cs typeface="Arial" charset="0"/>
            </a:endParaRPr>
          </a:p>
          <a:p>
            <a:pPr>
              <a:lnSpc>
                <a:spcPct val="93000"/>
              </a:lnSpc>
            </a:pPr>
            <a:r>
              <a:rPr lang="en-US" sz="6000" spc="-1" dirty="0">
                <a:solidFill>
                  <a:srgbClr val="FFFFFF"/>
                </a:solidFill>
                <a:latin typeface="Arial" charset="0"/>
                <a:ea typeface="Arial" charset="0"/>
                <a:cs typeface="Arial" charset="0"/>
              </a:rPr>
              <a:t>3. Combining of Religion and State.
4. Death penalty for those who refuse to worship.</a:t>
            </a:r>
            <a:endParaRPr lang="en-US" sz="6000" dirty="0">
              <a:latin typeface="Arial" charset="0"/>
              <a:ea typeface="Arial" charset="0"/>
              <a:cs typeface="Arial" charset="0"/>
            </a:endParaRPr>
          </a:p>
          <a:p>
            <a:pPr>
              <a:lnSpc>
                <a:spcPct val="93000"/>
              </a:lnSpc>
            </a:pPr>
            <a:r>
              <a:rPr lang="en-US" sz="6000" spc="-1" dirty="0">
                <a:solidFill>
                  <a:srgbClr val="FFFFFF"/>
                </a:solidFill>
                <a:latin typeface="Arial" charset="0"/>
                <a:ea typeface="Arial" charset="0"/>
                <a:cs typeface="Arial" charset="0"/>
              </a:rPr>
              <a:t>5. Speaking with the voice of a dragon.</a:t>
            </a:r>
            <a:endParaRPr lang="en-US" sz="6000" dirty="0">
              <a:latin typeface="Arial" charset="0"/>
              <a:ea typeface="Arial" charset="0"/>
              <a:cs typeface="Arial" charset="0"/>
            </a:endParaRPr>
          </a:p>
          <a:p>
            <a:pPr>
              <a:lnSpc>
                <a:spcPct val="93000"/>
              </a:lnSpc>
            </a:pPr>
            <a:r>
              <a:rPr lang="en-US" sz="6000" spc="-1" dirty="0">
                <a:solidFill>
                  <a:srgbClr val="FFFFFF"/>
                </a:solidFill>
                <a:latin typeface="Arial" charset="0"/>
                <a:ea typeface="Arial" charset="0"/>
                <a:cs typeface="Arial" charset="0"/>
              </a:rPr>
              <a:t>6. Keeping God's commandments
7. Persecution of the saints. (Rev 12:13-17, 13:7).</a:t>
            </a:r>
            <a:endParaRPr lang="en-US" sz="6000" dirty="0">
              <a:latin typeface="Arial" charset="0"/>
              <a:ea typeface="Arial" charset="0"/>
              <a:cs typeface="Arial" charset="0"/>
            </a:endParaRPr>
          </a:p>
          <a:p>
            <a:pPr>
              <a:lnSpc>
                <a:spcPct val="93000"/>
              </a:lnSpc>
            </a:pPr>
            <a:r>
              <a:rPr lang="en-US" sz="6000" spc="-1" dirty="0">
                <a:solidFill>
                  <a:srgbClr val="FFFFFF"/>
                </a:solidFill>
                <a:latin typeface="Arial" charset="0"/>
                <a:ea typeface="Arial" charset="0"/>
                <a:cs typeface="Arial" charset="0"/>
              </a:rPr>
              <a:t>8. Following God wherever He goes
9. Not defiled by Babylon (Revelation 14:4-5)</a:t>
            </a:r>
            <a:endParaRPr lang="en-US" sz="6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249556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sv-SE" sz="8000" b="1" spc="-1" dirty="0">
                <a:solidFill>
                  <a:srgbClr val="6AAFE3"/>
                </a:solidFill>
                <a:latin typeface="Cabin"/>
              </a:rPr>
              <a:t>End </a:t>
            </a:r>
            <a:r>
              <a:rPr lang="sv-SE" sz="8000" b="1" spc="-1" dirty="0" err="1" smtClean="0">
                <a:solidFill>
                  <a:srgbClr val="6AAFE3"/>
                </a:solidFill>
                <a:latin typeface="Cabin"/>
              </a:rPr>
              <a:t>Time</a:t>
            </a:r>
            <a:r>
              <a:rPr lang="sv-SE" sz="8000" b="1" spc="-1" dirty="0" smtClean="0">
                <a:solidFill>
                  <a:srgbClr val="6AAFE3"/>
                </a:solidFill>
                <a:latin typeface="Cabin"/>
              </a:rPr>
              <a:t> </a:t>
            </a:r>
            <a:r>
              <a:rPr lang="sv-SE" sz="8000" b="1" spc="-1" dirty="0" err="1" smtClean="0">
                <a:solidFill>
                  <a:srgbClr val="6AAFE3"/>
                </a:solidFill>
                <a:latin typeface="Cabin"/>
              </a:rPr>
              <a:t>Lessons</a:t>
            </a:r>
            <a:r>
              <a:rPr lang="sv-SE" sz="8000" b="1" spc="-1" dirty="0" smtClean="0">
                <a:solidFill>
                  <a:srgbClr val="6AAFE3"/>
                </a:solidFill>
                <a:latin typeface="Cabin"/>
              </a:rPr>
              <a:t> </a:t>
            </a:r>
            <a:r>
              <a:rPr lang="sv-SE" sz="8000" b="1" spc="-1" dirty="0">
                <a:solidFill>
                  <a:srgbClr val="6AAFE3"/>
                </a:solidFill>
                <a:latin typeface="Cabin"/>
              </a:rPr>
              <a:t>in Daniel</a:t>
            </a:r>
            <a:endParaRPr lang="sv-SE"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a:lnSpc>
                <a:spcPct val="93000"/>
              </a:lnSpc>
            </a:pPr>
            <a:r>
              <a:rPr lang="en-US" sz="6000" spc="-1" dirty="0">
                <a:solidFill>
                  <a:srgbClr val="FFFFFF"/>
                </a:solidFill>
                <a:latin typeface="Arial" charset="0"/>
                <a:ea typeface="Arial" charset="0"/>
                <a:cs typeface="Arial" charset="0"/>
              </a:rPr>
              <a:t>10. Innocent before </a:t>
            </a:r>
            <a:r>
              <a:rPr lang="en-US" sz="6000" spc="-1" dirty="0" smtClean="0">
                <a:solidFill>
                  <a:srgbClr val="FFFFFF"/>
                </a:solidFill>
                <a:latin typeface="Arial" charset="0"/>
                <a:ea typeface="Arial" charset="0"/>
                <a:cs typeface="Arial" charset="0"/>
              </a:rPr>
              <a:t>God</a:t>
            </a:r>
          </a:p>
          <a:p>
            <a:pPr marL="865188" indent="-857250">
              <a:lnSpc>
                <a:spcPct val="93000"/>
              </a:lnSpc>
              <a:buFont typeface="Arial" charset="0"/>
              <a:buChar char="•"/>
            </a:pPr>
            <a:r>
              <a:rPr lang="en-US" sz="6000" spc="-1" dirty="0" smtClean="0">
                <a:solidFill>
                  <a:srgbClr val="FFFFFF"/>
                </a:solidFill>
                <a:latin typeface="Arial" charset="0"/>
                <a:ea typeface="Arial" charset="0"/>
                <a:cs typeface="Arial" charset="0"/>
              </a:rPr>
              <a:t>Daniel 6:22, 1:4</a:t>
            </a:r>
          </a:p>
          <a:p>
            <a:pPr marL="865188" indent="-857250">
              <a:lnSpc>
                <a:spcPct val="93000"/>
              </a:lnSpc>
              <a:buFont typeface="Arial" charset="0"/>
              <a:buChar char="•"/>
            </a:pPr>
            <a:r>
              <a:rPr lang="en-US" sz="6000" spc="-1" dirty="0" smtClean="0">
                <a:solidFill>
                  <a:srgbClr val="FFFFFF"/>
                </a:solidFill>
                <a:latin typeface="Arial" charset="0"/>
                <a:ea typeface="Arial" charset="0"/>
                <a:cs typeface="Arial" charset="0"/>
              </a:rPr>
              <a:t>Revelation 14:5</a:t>
            </a:r>
          </a:p>
          <a:p>
            <a:pPr marL="865188" indent="-857250">
              <a:lnSpc>
                <a:spcPct val="93000"/>
              </a:lnSpc>
              <a:buFont typeface="Arial" charset="0"/>
              <a:buChar char="•"/>
            </a:pPr>
            <a:endParaRPr lang="en-US" sz="6000" spc="-1" dirty="0">
              <a:solidFill>
                <a:srgbClr val="FFFFFF"/>
              </a:solidFill>
              <a:latin typeface="Arial" charset="0"/>
              <a:ea typeface="Arial" charset="0"/>
              <a:cs typeface="Arial" charset="0"/>
            </a:endParaRPr>
          </a:p>
          <a:p>
            <a:pPr>
              <a:lnSpc>
                <a:spcPct val="93000"/>
              </a:lnSpc>
            </a:pPr>
            <a:r>
              <a:rPr lang="en-US" sz="6000" spc="-1" dirty="0">
                <a:solidFill>
                  <a:srgbClr val="FFFFFF"/>
                </a:solidFill>
                <a:latin typeface="Arial" charset="0"/>
                <a:ea typeface="Arial" charset="0"/>
                <a:cs typeface="Arial" charset="0"/>
              </a:rPr>
              <a:t>11. God's people tried in fire – Daniel </a:t>
            </a:r>
            <a:r>
              <a:rPr lang="en-US" sz="6000" spc="-1" dirty="0" smtClean="0">
                <a:solidFill>
                  <a:srgbClr val="FFFFFF"/>
                </a:solidFill>
                <a:latin typeface="Arial" charset="0"/>
                <a:ea typeface="Arial" charset="0"/>
                <a:cs typeface="Arial" charset="0"/>
              </a:rPr>
              <a:t>3:19-23</a:t>
            </a:r>
            <a:endParaRPr lang="en-US" sz="6000" dirty="0">
              <a:latin typeface="Arial" charset="0"/>
              <a:ea typeface="Arial" charset="0"/>
              <a:cs typeface="Arial" charset="0"/>
            </a:endParaRPr>
          </a:p>
          <a:p>
            <a:pPr>
              <a:lnSpc>
                <a:spcPct val="93000"/>
              </a:lnSpc>
            </a:pPr>
            <a:r>
              <a:rPr lang="en-US" sz="6000" spc="-1" dirty="0">
                <a:solidFill>
                  <a:srgbClr val="FFFFFF"/>
                </a:solidFill>
                <a:latin typeface="Arial" charset="0"/>
                <a:ea typeface="Arial" charset="0"/>
                <a:cs typeface="Arial" charset="0"/>
              </a:rPr>
              <a:t>Does God's end time people need to be tried in fire?</a:t>
            </a:r>
            <a:endParaRPr lang="en-US" sz="6000" dirty="0">
              <a:latin typeface="Arial" charset="0"/>
              <a:ea typeface="Arial" charset="0"/>
              <a:cs typeface="Arial" charset="0"/>
            </a:endParaRPr>
          </a:p>
          <a:p>
            <a:pPr marL="857250" indent="-857250">
              <a:lnSpc>
                <a:spcPct val="93000"/>
              </a:lnSpc>
              <a:buClr>
                <a:srgbClr val="FFFFFF"/>
              </a:buClr>
              <a:buSzPct val="100000"/>
              <a:buFont typeface="Arial" charset="0"/>
              <a:buChar char="•"/>
            </a:pPr>
            <a:r>
              <a:rPr lang="en-US" sz="6000" spc="-1" dirty="0">
                <a:solidFill>
                  <a:srgbClr val="FFFFFF"/>
                </a:solidFill>
                <a:latin typeface="Arial" charset="0"/>
                <a:ea typeface="Arial" charset="0"/>
                <a:cs typeface="Arial" charset="0"/>
              </a:rPr>
              <a:t>Revelation 3:18</a:t>
            </a:r>
            <a:endParaRPr lang="en-US" sz="6000" dirty="0">
              <a:latin typeface="Arial" charset="0"/>
              <a:ea typeface="Arial" charset="0"/>
              <a:cs typeface="Arial" charset="0"/>
            </a:endParaRPr>
          </a:p>
          <a:p>
            <a:pPr marL="857250" indent="-857250">
              <a:lnSpc>
                <a:spcPct val="93000"/>
              </a:lnSpc>
              <a:buClr>
                <a:srgbClr val="FFFFFF"/>
              </a:buClr>
              <a:buSzPct val="100000"/>
              <a:buFont typeface="Arial" charset="0"/>
              <a:buChar char="•"/>
            </a:pPr>
            <a:r>
              <a:rPr lang="en-US" sz="6000" spc="-1" dirty="0">
                <a:solidFill>
                  <a:srgbClr val="FFFFFF"/>
                </a:solidFill>
                <a:latin typeface="Arial" charset="0"/>
                <a:ea typeface="Arial" charset="0"/>
                <a:cs typeface="Arial" charset="0"/>
              </a:rPr>
              <a:t>Persecution</a:t>
            </a:r>
            <a:endParaRPr lang="en-US" sz="6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8573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8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38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388">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6388">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388">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388">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38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sv-SE" sz="8000" b="1" spc="-1" dirty="0">
                <a:solidFill>
                  <a:srgbClr val="6AAFE3"/>
                </a:solidFill>
                <a:latin typeface="Cabin"/>
              </a:rPr>
              <a:t>End </a:t>
            </a:r>
            <a:r>
              <a:rPr lang="sv-SE" sz="8000" b="1" spc="-1" dirty="0" err="1" smtClean="0">
                <a:solidFill>
                  <a:srgbClr val="6AAFE3"/>
                </a:solidFill>
                <a:latin typeface="Cabin"/>
              </a:rPr>
              <a:t>Time</a:t>
            </a:r>
            <a:r>
              <a:rPr lang="sv-SE" sz="8000" b="1" spc="-1" dirty="0" smtClean="0">
                <a:solidFill>
                  <a:srgbClr val="6AAFE3"/>
                </a:solidFill>
                <a:latin typeface="Cabin"/>
              </a:rPr>
              <a:t> </a:t>
            </a:r>
            <a:r>
              <a:rPr lang="sv-SE" sz="8000" b="1" spc="-1" dirty="0" err="1" smtClean="0">
                <a:solidFill>
                  <a:srgbClr val="6AAFE3"/>
                </a:solidFill>
                <a:latin typeface="Cabin"/>
              </a:rPr>
              <a:t>Lessons</a:t>
            </a:r>
            <a:r>
              <a:rPr lang="sv-SE" sz="8000" b="1" spc="-1" dirty="0" smtClean="0">
                <a:solidFill>
                  <a:srgbClr val="6AAFE3"/>
                </a:solidFill>
                <a:latin typeface="Cabin"/>
              </a:rPr>
              <a:t> </a:t>
            </a:r>
            <a:r>
              <a:rPr lang="sv-SE" sz="8000" b="1" spc="-1" dirty="0">
                <a:solidFill>
                  <a:srgbClr val="6AAFE3"/>
                </a:solidFill>
                <a:latin typeface="Cabin"/>
              </a:rPr>
              <a:t>in Daniel</a:t>
            </a:r>
            <a:endParaRPr lang="sv-SE"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a:lnSpc>
                <a:spcPct val="93000"/>
              </a:lnSpc>
            </a:pPr>
            <a:r>
              <a:rPr lang="en-US" sz="6000" spc="-1" dirty="0">
                <a:solidFill>
                  <a:srgbClr val="FFFFFF"/>
                </a:solidFill>
                <a:latin typeface="Arial" charset="0"/>
                <a:ea typeface="Arial" charset="0"/>
                <a:cs typeface="Arial" charset="0"/>
              </a:rPr>
              <a:t>12. Jesus is with His people as they go through fiery </a:t>
            </a:r>
            <a:r>
              <a:rPr lang="en-US" sz="6000" spc="-1" dirty="0" smtClean="0">
                <a:solidFill>
                  <a:srgbClr val="FFFFFF"/>
                </a:solidFill>
                <a:latin typeface="Arial" charset="0"/>
                <a:ea typeface="Arial" charset="0"/>
                <a:cs typeface="Arial" charset="0"/>
              </a:rPr>
              <a:t>trials.</a:t>
            </a:r>
          </a:p>
          <a:p>
            <a:pPr marL="865188" indent="-857250">
              <a:lnSpc>
                <a:spcPct val="93000"/>
              </a:lnSpc>
              <a:buFont typeface="Arial" charset="0"/>
              <a:buChar char="•"/>
            </a:pPr>
            <a:r>
              <a:rPr lang="en-US" sz="6000" spc="-1" dirty="0" smtClean="0">
                <a:solidFill>
                  <a:srgbClr val="FFFFFF"/>
                </a:solidFill>
                <a:latin typeface="Arial" charset="0"/>
                <a:ea typeface="Arial" charset="0"/>
                <a:cs typeface="Arial" charset="0"/>
              </a:rPr>
              <a:t>Daniel </a:t>
            </a:r>
            <a:r>
              <a:rPr lang="en-US" sz="6000" spc="-1" dirty="0">
                <a:solidFill>
                  <a:srgbClr val="FFFFFF"/>
                </a:solidFill>
                <a:latin typeface="Arial" charset="0"/>
                <a:ea typeface="Arial" charset="0"/>
                <a:cs typeface="Arial" charset="0"/>
              </a:rPr>
              <a:t>3:24-25.</a:t>
            </a:r>
            <a:endParaRPr lang="en-US" sz="6000" dirty="0">
              <a:latin typeface="Arial" charset="0"/>
              <a:ea typeface="Arial" charset="0"/>
              <a:cs typeface="Arial" charset="0"/>
            </a:endParaRPr>
          </a:p>
          <a:p>
            <a:pPr marL="865188" indent="-857250">
              <a:lnSpc>
                <a:spcPct val="93000"/>
              </a:lnSpc>
              <a:buFont typeface="Arial" charset="0"/>
              <a:buChar char="•"/>
            </a:pPr>
            <a:r>
              <a:rPr lang="en-US" sz="6000" spc="-1" dirty="0" smtClean="0">
                <a:solidFill>
                  <a:srgbClr val="FFFFFF"/>
                </a:solidFill>
                <a:latin typeface="Arial" charset="0"/>
                <a:ea typeface="Arial" charset="0"/>
                <a:cs typeface="Arial" charset="0"/>
              </a:rPr>
              <a:t>Revelation 12:14</a:t>
            </a:r>
            <a:endParaRPr lang="en-US" sz="6000" dirty="0">
              <a:latin typeface="Arial" charset="0"/>
              <a:ea typeface="Arial" charset="0"/>
              <a:cs typeface="Arial" charset="0"/>
            </a:endParaRPr>
          </a:p>
          <a:p>
            <a:pPr marL="865188" indent="-857250">
              <a:lnSpc>
                <a:spcPct val="93000"/>
              </a:lnSpc>
              <a:buFont typeface="Arial" charset="0"/>
              <a:buChar char="•"/>
            </a:pPr>
            <a:r>
              <a:rPr lang="en-US" sz="6000" spc="-1" dirty="0">
                <a:solidFill>
                  <a:srgbClr val="FFFFFF"/>
                </a:solidFill>
                <a:latin typeface="Arial" charset="0"/>
                <a:ea typeface="Arial" charset="0"/>
                <a:cs typeface="Arial" charset="0"/>
              </a:rPr>
              <a:t>Revelation </a:t>
            </a:r>
            <a:r>
              <a:rPr lang="en-US" sz="6000" spc="-1" dirty="0" smtClean="0">
                <a:solidFill>
                  <a:srgbClr val="FFFFFF"/>
                </a:solidFill>
                <a:latin typeface="Arial" charset="0"/>
                <a:ea typeface="Arial" charset="0"/>
                <a:cs typeface="Arial" charset="0"/>
              </a:rPr>
              <a:t>7:1-3</a:t>
            </a:r>
          </a:p>
          <a:p>
            <a:pPr marL="865188" indent="-857250">
              <a:lnSpc>
                <a:spcPct val="93000"/>
              </a:lnSpc>
              <a:buFont typeface="Arial" charset="0"/>
              <a:buChar char="•"/>
            </a:pPr>
            <a:endParaRPr lang="en-US" sz="6000" spc="-1" dirty="0">
              <a:solidFill>
                <a:srgbClr val="FFFFFF"/>
              </a:solidFill>
              <a:latin typeface="Arial" charset="0"/>
              <a:ea typeface="Arial" charset="0"/>
              <a:cs typeface="Arial" charset="0"/>
            </a:endParaRPr>
          </a:p>
          <a:p>
            <a:pPr>
              <a:lnSpc>
                <a:spcPct val="93000"/>
              </a:lnSpc>
            </a:pPr>
            <a:r>
              <a:rPr lang="en-US" sz="6000" spc="-1" dirty="0">
                <a:solidFill>
                  <a:srgbClr val="FFFFFF"/>
                </a:solidFill>
                <a:latin typeface="Arial" charset="0"/>
                <a:ea typeface="Arial" charset="0"/>
                <a:cs typeface="Arial" charset="0"/>
              </a:rPr>
              <a:t>13. A wound that was healed</a:t>
            </a:r>
            <a:endParaRPr lang="en-US" sz="6000" dirty="0">
              <a:latin typeface="Arial" charset="0"/>
              <a:ea typeface="Arial" charset="0"/>
              <a:cs typeface="Arial" charset="0"/>
            </a:endParaRPr>
          </a:p>
          <a:p>
            <a:pPr marL="865188" indent="-857250">
              <a:lnSpc>
                <a:spcPct val="93000"/>
              </a:lnSpc>
              <a:buFont typeface="Arial" charset="0"/>
              <a:buChar char="•"/>
            </a:pPr>
            <a:r>
              <a:rPr lang="en-US" sz="6000" spc="-1" dirty="0">
                <a:solidFill>
                  <a:srgbClr val="FFFFFF"/>
                </a:solidFill>
                <a:latin typeface="Arial" charset="0"/>
                <a:ea typeface="Arial" charset="0"/>
                <a:cs typeface="Arial" charset="0"/>
              </a:rPr>
              <a:t>Daniel </a:t>
            </a:r>
            <a:r>
              <a:rPr lang="en-US" sz="6000" spc="-1" dirty="0" smtClean="0">
                <a:solidFill>
                  <a:srgbClr val="FFFFFF"/>
                </a:solidFill>
                <a:latin typeface="Arial" charset="0"/>
                <a:ea typeface="Arial" charset="0"/>
                <a:cs typeface="Arial" charset="0"/>
              </a:rPr>
              <a:t>4:30-34 </a:t>
            </a:r>
            <a:endParaRPr lang="en-US" sz="6000" dirty="0">
              <a:latin typeface="Arial" charset="0"/>
              <a:ea typeface="Arial" charset="0"/>
              <a:cs typeface="Arial" charset="0"/>
            </a:endParaRPr>
          </a:p>
          <a:p>
            <a:pPr marL="865188" indent="-857250">
              <a:lnSpc>
                <a:spcPct val="93000"/>
              </a:lnSpc>
              <a:buFont typeface="Arial" charset="0"/>
              <a:buChar char="•"/>
            </a:pPr>
            <a:r>
              <a:rPr lang="en-US" sz="6000" spc="-1" dirty="0">
                <a:solidFill>
                  <a:srgbClr val="FFFFFF"/>
                </a:solidFill>
                <a:latin typeface="Arial" charset="0"/>
                <a:ea typeface="Arial" charset="0"/>
                <a:cs typeface="Arial" charset="0"/>
              </a:rPr>
              <a:t>Revelation </a:t>
            </a:r>
            <a:r>
              <a:rPr lang="en-US" sz="6000" spc="-1" dirty="0" smtClean="0">
                <a:solidFill>
                  <a:srgbClr val="FFFFFF"/>
                </a:solidFill>
                <a:latin typeface="Arial" charset="0"/>
                <a:ea typeface="Arial" charset="0"/>
                <a:cs typeface="Arial" charset="0"/>
              </a:rPr>
              <a:t>13:3, 5, 12</a:t>
            </a:r>
            <a:endParaRPr lang="en-US" sz="6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756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8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38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38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38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sv-SE" sz="8000" b="1" spc="-1" dirty="0">
                <a:solidFill>
                  <a:srgbClr val="6AAFE3"/>
                </a:solidFill>
                <a:latin typeface="Cabin"/>
              </a:rPr>
              <a:t>End </a:t>
            </a:r>
            <a:r>
              <a:rPr lang="sv-SE" sz="8000" b="1" spc="-1" dirty="0" err="1" smtClean="0">
                <a:solidFill>
                  <a:srgbClr val="6AAFE3"/>
                </a:solidFill>
                <a:latin typeface="Cabin"/>
              </a:rPr>
              <a:t>Time</a:t>
            </a:r>
            <a:r>
              <a:rPr lang="sv-SE" sz="8000" b="1" spc="-1" dirty="0" smtClean="0">
                <a:solidFill>
                  <a:srgbClr val="6AAFE3"/>
                </a:solidFill>
                <a:latin typeface="Cabin"/>
              </a:rPr>
              <a:t> </a:t>
            </a:r>
            <a:r>
              <a:rPr lang="sv-SE" sz="8000" b="1" spc="-1" dirty="0" err="1" smtClean="0">
                <a:solidFill>
                  <a:srgbClr val="6AAFE3"/>
                </a:solidFill>
                <a:latin typeface="Cabin"/>
              </a:rPr>
              <a:t>Lessons</a:t>
            </a:r>
            <a:r>
              <a:rPr lang="sv-SE" sz="8000" b="1" spc="-1" dirty="0" smtClean="0">
                <a:solidFill>
                  <a:srgbClr val="6AAFE3"/>
                </a:solidFill>
                <a:latin typeface="Cabin"/>
              </a:rPr>
              <a:t> </a:t>
            </a:r>
            <a:r>
              <a:rPr lang="sv-SE" sz="8000" b="1" spc="-1" dirty="0">
                <a:solidFill>
                  <a:srgbClr val="6AAFE3"/>
                </a:solidFill>
                <a:latin typeface="Cabin"/>
              </a:rPr>
              <a:t>in Daniel</a:t>
            </a:r>
            <a:endParaRPr lang="sv-SE"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a:lnSpc>
                <a:spcPct val="93000"/>
              </a:lnSpc>
            </a:pPr>
            <a:r>
              <a:rPr lang="en-US" sz="5500" spc="-1" dirty="0">
                <a:solidFill>
                  <a:srgbClr val="FFFFFF"/>
                </a:solidFill>
                <a:latin typeface="Arial" charset="0"/>
                <a:ea typeface="Arial" charset="0"/>
                <a:cs typeface="Arial" charset="0"/>
              </a:rPr>
              <a:t>14. </a:t>
            </a:r>
            <a:r>
              <a:rPr lang="en-US" sz="5500" spc="-1" dirty="0" smtClean="0">
                <a:solidFill>
                  <a:srgbClr val="FFFFFF"/>
                </a:solidFill>
                <a:latin typeface="Arial" charset="0"/>
                <a:ea typeface="Arial" charset="0"/>
                <a:cs typeface="Arial" charset="0"/>
              </a:rPr>
              <a:t>Judgment </a:t>
            </a:r>
            <a:r>
              <a:rPr lang="en-US" sz="5500" spc="-1" dirty="0">
                <a:solidFill>
                  <a:srgbClr val="FFFFFF"/>
                </a:solidFill>
                <a:latin typeface="Arial" charset="0"/>
                <a:ea typeface="Arial" charset="0"/>
                <a:cs typeface="Arial" charset="0"/>
              </a:rPr>
              <a:t>of the wicked (and the righteous</a:t>
            </a:r>
            <a:r>
              <a:rPr lang="en-US" sz="5500" spc="-1" dirty="0" smtClean="0">
                <a:solidFill>
                  <a:srgbClr val="FFFFFF"/>
                </a:solidFill>
                <a:latin typeface="Arial" charset="0"/>
                <a:ea typeface="Arial" charset="0"/>
                <a:cs typeface="Arial" charset="0"/>
              </a:rPr>
              <a:t>) (Dan 6:24)</a:t>
            </a:r>
            <a:endParaRPr lang="en-US" sz="5500" dirty="0">
              <a:latin typeface="Arial" charset="0"/>
              <a:ea typeface="Arial" charset="0"/>
              <a:cs typeface="Arial" charset="0"/>
            </a:endParaRPr>
          </a:p>
          <a:p>
            <a:pPr marL="865188" indent="-857250">
              <a:lnSpc>
                <a:spcPct val="93000"/>
              </a:lnSpc>
              <a:buFont typeface="Arial" charset="0"/>
              <a:buChar char="•"/>
            </a:pPr>
            <a:r>
              <a:rPr lang="en-US" sz="5500" spc="-1" dirty="0">
                <a:solidFill>
                  <a:srgbClr val="FFFFFF"/>
                </a:solidFill>
                <a:latin typeface="Arial" charset="0"/>
                <a:ea typeface="Arial" charset="0"/>
                <a:cs typeface="Arial" charset="0"/>
              </a:rPr>
              <a:t>Daniel 2:34-35 - The stone
Daniel 5:25-27 - Writing on the </a:t>
            </a:r>
            <a:r>
              <a:rPr lang="en-US" sz="5500" spc="-1" dirty="0" smtClean="0">
                <a:solidFill>
                  <a:srgbClr val="FFFFFF"/>
                </a:solidFill>
                <a:latin typeface="Arial" charset="0"/>
                <a:ea typeface="Arial" charset="0"/>
                <a:cs typeface="Arial" charset="0"/>
              </a:rPr>
              <a:t>wall</a:t>
            </a:r>
          </a:p>
          <a:p>
            <a:pPr marL="865188" indent="-857250">
              <a:lnSpc>
                <a:spcPct val="93000"/>
              </a:lnSpc>
              <a:buFont typeface="Arial" charset="0"/>
              <a:buChar char="•"/>
            </a:pPr>
            <a:r>
              <a:rPr lang="en-US" sz="5500" spc="-1" dirty="0" smtClean="0">
                <a:solidFill>
                  <a:srgbClr val="FFFFFF"/>
                </a:solidFill>
                <a:latin typeface="Arial" charset="0"/>
                <a:ea typeface="Arial" charset="0"/>
                <a:cs typeface="Arial" charset="0"/>
              </a:rPr>
              <a:t>Revelation 14:7</a:t>
            </a:r>
            <a:r>
              <a:rPr lang="en-US" sz="5500" spc="-1" dirty="0">
                <a:solidFill>
                  <a:srgbClr val="FFFFFF"/>
                </a:solidFill>
                <a:latin typeface="Arial" charset="0"/>
                <a:ea typeface="Arial" charset="0"/>
                <a:cs typeface="Arial" charset="0"/>
              </a:rPr>
              <a:t>
Revelation </a:t>
            </a:r>
            <a:r>
              <a:rPr lang="en-US" sz="5500" spc="-1" dirty="0" smtClean="0">
                <a:solidFill>
                  <a:srgbClr val="FFFFFF"/>
                </a:solidFill>
                <a:latin typeface="Arial" charset="0"/>
                <a:ea typeface="Arial" charset="0"/>
                <a:cs typeface="Arial" charset="0"/>
              </a:rPr>
              <a:t>22:12</a:t>
            </a:r>
            <a:endParaRPr lang="en-US" sz="5500" dirty="0" smtClean="0">
              <a:latin typeface="Arial" charset="0"/>
              <a:ea typeface="Arial" charset="0"/>
              <a:cs typeface="Arial" charset="0"/>
            </a:endParaRPr>
          </a:p>
          <a:p>
            <a:pPr marL="865188" indent="-857250">
              <a:lnSpc>
                <a:spcPct val="93000"/>
              </a:lnSpc>
              <a:buFont typeface="Arial" charset="0"/>
              <a:buChar char="•"/>
            </a:pPr>
            <a:r>
              <a:rPr lang="en-US" sz="5500" spc="-1" dirty="0" smtClean="0">
                <a:solidFill>
                  <a:srgbClr val="FFFFFF"/>
                </a:solidFill>
                <a:latin typeface="Arial" charset="0"/>
                <a:ea typeface="Arial" charset="0"/>
                <a:cs typeface="Arial" charset="0"/>
              </a:rPr>
              <a:t>Rev </a:t>
            </a:r>
            <a:r>
              <a:rPr lang="en-US" sz="5500" spc="-1" dirty="0">
                <a:solidFill>
                  <a:srgbClr val="FFFFFF"/>
                </a:solidFill>
                <a:latin typeface="Arial" charset="0"/>
                <a:ea typeface="Arial" charset="0"/>
                <a:cs typeface="Arial" charset="0"/>
              </a:rPr>
              <a:t>20:4,9,15 – ultimate destruction. </a:t>
            </a:r>
            <a:endParaRPr lang="en-US" sz="5500" dirty="0" smtClean="0">
              <a:latin typeface="Arial" charset="0"/>
              <a:ea typeface="Arial" charset="0"/>
              <a:cs typeface="Arial" charset="0"/>
            </a:endParaRPr>
          </a:p>
          <a:p>
            <a:pPr marL="865188" indent="-857250">
              <a:lnSpc>
                <a:spcPct val="93000"/>
              </a:lnSpc>
              <a:buFont typeface="Arial" charset="0"/>
              <a:buChar char="•"/>
            </a:pPr>
            <a:r>
              <a:rPr lang="en-US" sz="5500" spc="-1" dirty="0" smtClean="0">
                <a:solidFill>
                  <a:srgbClr val="FFFFFF"/>
                </a:solidFill>
                <a:latin typeface="Arial" charset="0"/>
                <a:ea typeface="Arial" charset="0"/>
                <a:cs typeface="Arial" charset="0"/>
              </a:rPr>
              <a:t>Revelation </a:t>
            </a:r>
            <a:r>
              <a:rPr lang="en-US" sz="5500" spc="-1" dirty="0">
                <a:solidFill>
                  <a:srgbClr val="FFFFFF"/>
                </a:solidFill>
                <a:latin typeface="Arial" charset="0"/>
                <a:ea typeface="Arial" charset="0"/>
                <a:cs typeface="Arial" charset="0"/>
              </a:rPr>
              <a:t>16</a:t>
            </a:r>
            <a:r>
              <a:rPr lang="en-US" sz="5500" b="1" spc="-1" dirty="0">
                <a:solidFill>
                  <a:srgbClr val="FFFFFF"/>
                </a:solidFill>
                <a:latin typeface="Arial" charset="0"/>
                <a:ea typeface="Arial" charset="0"/>
                <a:cs typeface="Arial" charset="0"/>
              </a:rPr>
              <a:t> –</a:t>
            </a:r>
            <a:r>
              <a:rPr lang="en-US" sz="5500" spc="-1" dirty="0">
                <a:solidFill>
                  <a:srgbClr val="FFFFFF"/>
                </a:solidFill>
                <a:latin typeface="Arial" charset="0"/>
                <a:ea typeface="Arial" charset="0"/>
                <a:cs typeface="Arial" charset="0"/>
              </a:rPr>
              <a:t> 7 Last </a:t>
            </a:r>
            <a:r>
              <a:rPr lang="en-US" sz="5500" spc="-1" dirty="0" smtClean="0">
                <a:solidFill>
                  <a:srgbClr val="FFFFFF"/>
                </a:solidFill>
                <a:latin typeface="Arial" charset="0"/>
                <a:ea typeface="Arial" charset="0"/>
                <a:cs typeface="Arial" charset="0"/>
              </a:rPr>
              <a:t>plagues</a:t>
            </a:r>
          </a:p>
          <a:p>
            <a:pPr marL="7938" indent="0">
              <a:lnSpc>
                <a:spcPct val="93000"/>
              </a:lnSpc>
            </a:pPr>
            <a:endParaRPr lang="en-US" sz="5500" dirty="0">
              <a:latin typeface="Arial" charset="0"/>
              <a:ea typeface="Arial" charset="0"/>
              <a:cs typeface="Arial" charset="0"/>
            </a:endParaRPr>
          </a:p>
          <a:p>
            <a:pPr marL="7938" indent="0">
              <a:lnSpc>
                <a:spcPct val="93000"/>
              </a:lnSpc>
            </a:pPr>
            <a:r>
              <a:rPr lang="en-US" sz="5500" spc="-1" dirty="0">
                <a:solidFill>
                  <a:srgbClr val="FFFFFF"/>
                </a:solidFill>
                <a:latin typeface="Arial" charset="0"/>
                <a:ea typeface="Arial" charset="0"/>
                <a:cs typeface="Arial" charset="0"/>
              </a:rPr>
              <a:t>15. God ultimately deliver His people and give them a </a:t>
            </a:r>
            <a:r>
              <a:rPr lang="en-US" sz="5500" spc="-1" dirty="0" smtClean="0">
                <a:solidFill>
                  <a:srgbClr val="FFFFFF"/>
                </a:solidFill>
                <a:latin typeface="Arial" charset="0"/>
                <a:ea typeface="Arial" charset="0"/>
                <a:cs typeface="Arial" charset="0"/>
              </a:rPr>
              <a:t>reward.</a:t>
            </a:r>
          </a:p>
          <a:p>
            <a:pPr marL="693738" indent="-685800">
              <a:lnSpc>
                <a:spcPct val="93000"/>
              </a:lnSpc>
              <a:buFont typeface="Arial" charset="0"/>
              <a:buChar char="•"/>
            </a:pPr>
            <a:r>
              <a:rPr lang="en-US" sz="5500" spc="-1" dirty="0" smtClean="0">
                <a:solidFill>
                  <a:srgbClr val="FFFFFF"/>
                </a:solidFill>
                <a:latin typeface="Arial" charset="0"/>
                <a:ea typeface="Arial" charset="0"/>
                <a:cs typeface="Arial" charset="0"/>
              </a:rPr>
              <a:t>Daniel </a:t>
            </a:r>
            <a:r>
              <a:rPr lang="en-US" sz="5500" spc="-1" dirty="0">
                <a:solidFill>
                  <a:srgbClr val="FFFFFF"/>
                </a:solidFill>
                <a:latin typeface="Arial" charset="0"/>
                <a:ea typeface="Arial" charset="0"/>
                <a:cs typeface="Arial" charset="0"/>
              </a:rPr>
              <a:t>3:26-30, </a:t>
            </a:r>
            <a:r>
              <a:rPr lang="en-US" sz="5500" spc="-1" dirty="0" smtClean="0">
                <a:solidFill>
                  <a:srgbClr val="FFFFFF"/>
                </a:solidFill>
                <a:latin typeface="Arial" charset="0"/>
                <a:ea typeface="Arial" charset="0"/>
                <a:cs typeface="Arial" charset="0"/>
              </a:rPr>
              <a:t>6:20-23, 28 </a:t>
            </a:r>
            <a:endParaRPr lang="en-US" sz="5500" dirty="0" smtClean="0">
              <a:latin typeface="Arial" charset="0"/>
              <a:ea typeface="Arial" charset="0"/>
              <a:cs typeface="Arial" charset="0"/>
            </a:endParaRPr>
          </a:p>
          <a:p>
            <a:pPr marL="693738" indent="-685800">
              <a:lnSpc>
                <a:spcPct val="93000"/>
              </a:lnSpc>
              <a:buFont typeface="Arial" charset="0"/>
              <a:buChar char="•"/>
            </a:pPr>
            <a:r>
              <a:rPr lang="en-US" sz="5500" spc="-1" dirty="0" smtClean="0">
                <a:solidFill>
                  <a:srgbClr val="FFFFFF"/>
                </a:solidFill>
                <a:latin typeface="Arial" charset="0"/>
                <a:ea typeface="Arial" charset="0"/>
                <a:cs typeface="Arial" charset="0"/>
              </a:rPr>
              <a:t>Revelation 19:1, 22:12-14</a:t>
            </a:r>
            <a:endParaRPr lang="en-US" sz="55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77563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8">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38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044014"/>
            <a:ext cx="24382412" cy="16254942"/>
          </a:xfrm>
          <a:prstGeom prst="rect">
            <a:avLst/>
          </a:prstGeom>
        </p:spPr>
      </p:pic>
      <p:sp>
        <p:nvSpPr>
          <p:cNvPr id="3" name="Rectangle 2"/>
          <p:cNvSpPr/>
          <p:nvPr/>
        </p:nvSpPr>
        <p:spPr>
          <a:xfrm>
            <a:off x="18095862" y="11754544"/>
            <a:ext cx="6768752" cy="174148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6391" name="Picture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91775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sv-SE" sz="8000" b="1" spc="-1" dirty="0">
                <a:solidFill>
                  <a:srgbClr val="6AAFE3"/>
                </a:solidFill>
                <a:latin typeface="Cabin"/>
              </a:rPr>
              <a:t>End </a:t>
            </a:r>
            <a:r>
              <a:rPr lang="sv-SE" sz="8000" b="1" spc="-1" dirty="0" err="1" smtClean="0">
                <a:solidFill>
                  <a:srgbClr val="6AAFE3"/>
                </a:solidFill>
                <a:latin typeface="Cabin"/>
              </a:rPr>
              <a:t>Time</a:t>
            </a:r>
            <a:r>
              <a:rPr lang="sv-SE" sz="8000" b="1" spc="-1" dirty="0" smtClean="0">
                <a:solidFill>
                  <a:srgbClr val="6AAFE3"/>
                </a:solidFill>
                <a:latin typeface="Cabin"/>
              </a:rPr>
              <a:t> </a:t>
            </a:r>
            <a:r>
              <a:rPr lang="sv-SE" sz="8000" b="1" spc="-1" dirty="0" err="1" smtClean="0">
                <a:solidFill>
                  <a:srgbClr val="6AAFE3"/>
                </a:solidFill>
                <a:latin typeface="Cabin"/>
              </a:rPr>
              <a:t>Lessons</a:t>
            </a:r>
            <a:r>
              <a:rPr lang="sv-SE" sz="8000" b="1" spc="-1" dirty="0" smtClean="0">
                <a:solidFill>
                  <a:srgbClr val="6AAFE3"/>
                </a:solidFill>
                <a:latin typeface="Cabin"/>
              </a:rPr>
              <a:t> </a:t>
            </a:r>
            <a:r>
              <a:rPr lang="sv-SE" sz="8000" b="1" spc="-1" dirty="0">
                <a:solidFill>
                  <a:srgbClr val="6AAFE3"/>
                </a:solidFill>
                <a:latin typeface="Cabin"/>
              </a:rPr>
              <a:t>in Daniel</a:t>
            </a:r>
            <a:endParaRPr lang="sv-SE"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p:nvPr/>
        </p:nvPicPr>
        <p:blipFill>
          <a:blip r:embed="rId4"/>
          <a:stretch/>
        </p:blipFill>
        <p:spPr>
          <a:xfrm>
            <a:off x="4846390" y="2895749"/>
            <a:ext cx="12492382" cy="8437263"/>
          </a:xfrm>
          <a:prstGeom prst="rect">
            <a:avLst/>
          </a:prstGeom>
          <a:ln>
            <a:noFill/>
          </a:ln>
        </p:spPr>
      </p:pic>
    </p:spTree>
    <p:extLst>
      <p:ext uri="{BB962C8B-B14F-4D97-AF65-F5344CB8AC3E}">
        <p14:creationId xmlns:p14="http://schemas.microsoft.com/office/powerpoint/2010/main" val="146493156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sv-SE" sz="8000" b="1" spc="-1" dirty="0" err="1" smtClean="0">
                <a:solidFill>
                  <a:srgbClr val="6AAFE3"/>
                </a:solidFill>
                <a:latin typeface="Cabin"/>
              </a:rPr>
              <a:t>Lessons</a:t>
            </a:r>
            <a:r>
              <a:rPr lang="sv-SE" sz="8000" b="1" spc="-1" dirty="0" smtClean="0">
                <a:solidFill>
                  <a:srgbClr val="6AAFE3"/>
                </a:solidFill>
                <a:latin typeface="Cabin"/>
              </a:rPr>
              <a:t> </a:t>
            </a:r>
            <a:r>
              <a:rPr lang="sv-SE" sz="8000" b="1" spc="-1" dirty="0" err="1" smtClean="0">
                <a:solidFill>
                  <a:srgbClr val="6AAFE3"/>
                </a:solidFill>
                <a:latin typeface="Cabin"/>
              </a:rPr>
              <a:t>of</a:t>
            </a:r>
            <a:r>
              <a:rPr lang="sv-SE" sz="8000" b="1" spc="-1" dirty="0" smtClean="0">
                <a:solidFill>
                  <a:srgbClr val="6AAFE3"/>
                </a:solidFill>
                <a:latin typeface="Cabin"/>
              </a:rPr>
              <a:t> </a:t>
            </a:r>
            <a:r>
              <a:rPr lang="sv-SE" sz="8000" b="1" spc="-1" dirty="0" err="1" smtClean="0">
                <a:solidFill>
                  <a:srgbClr val="6AAFE3"/>
                </a:solidFill>
                <a:latin typeface="Cabin"/>
              </a:rPr>
              <a:t>Prayer</a:t>
            </a:r>
            <a:endParaRPr lang="sv-SE"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a:lnSpc>
                <a:spcPct val="93000"/>
              </a:lnSpc>
            </a:pPr>
            <a:r>
              <a:rPr lang="en-US" sz="6000" spc="-1" dirty="0" smtClean="0">
                <a:solidFill>
                  <a:srgbClr val="FFFFFF"/>
                </a:solidFill>
                <a:latin typeface="Arial" charset="0"/>
                <a:ea typeface="Arial" charset="0"/>
                <a:cs typeface="Arial" charset="0"/>
              </a:rPr>
              <a:t>“Having </a:t>
            </a:r>
            <a:r>
              <a:rPr lang="en-US" sz="6000" spc="-1" dirty="0">
                <a:solidFill>
                  <a:srgbClr val="FFFFFF"/>
                </a:solidFill>
                <a:latin typeface="Arial" charset="0"/>
                <a:ea typeface="Arial" charset="0"/>
                <a:cs typeface="Arial" charset="0"/>
              </a:rPr>
              <a:t>therefore, brethren, boldness to enter into the holiest by the blood of </a:t>
            </a:r>
            <a:r>
              <a:rPr lang="en-US" sz="6000" spc="-1" dirty="0" smtClean="0">
                <a:solidFill>
                  <a:srgbClr val="FFFFFF"/>
                </a:solidFill>
                <a:latin typeface="Arial" charset="0"/>
                <a:ea typeface="Arial" charset="0"/>
                <a:cs typeface="Arial" charset="0"/>
              </a:rPr>
              <a:t>Jesus” - </a:t>
            </a:r>
            <a:r>
              <a:rPr lang="en-US" sz="6000" spc="-1" dirty="0">
                <a:solidFill>
                  <a:srgbClr val="FFFFFF"/>
                </a:solidFill>
                <a:latin typeface="Arial" charset="0"/>
                <a:ea typeface="Arial" charset="0"/>
                <a:cs typeface="Arial" charset="0"/>
              </a:rPr>
              <a:t>Hebrews </a:t>
            </a:r>
            <a:r>
              <a:rPr lang="en-US" sz="6000" spc="-1" dirty="0" smtClean="0">
                <a:solidFill>
                  <a:srgbClr val="FFFFFF"/>
                </a:solidFill>
                <a:latin typeface="Arial" charset="0"/>
                <a:ea typeface="Arial" charset="0"/>
                <a:cs typeface="Arial" charset="0"/>
              </a:rPr>
              <a:t>10:19</a:t>
            </a:r>
            <a:endParaRPr lang="en-US" sz="6000" dirty="0">
              <a:latin typeface="Arial" charset="0"/>
              <a:ea typeface="Arial" charset="0"/>
              <a:cs typeface="Arial" charset="0"/>
            </a:endParaRPr>
          </a:p>
          <a:p>
            <a:pPr>
              <a:lnSpc>
                <a:spcPct val="93000"/>
              </a:lnSpc>
            </a:pPr>
            <a:r>
              <a:rPr lang="en-US" sz="6000" spc="-1" dirty="0">
                <a:solidFill>
                  <a:srgbClr val="FFFFFF"/>
                </a:solidFill>
                <a:latin typeface="Arial" charset="0"/>
                <a:ea typeface="Arial" charset="0"/>
                <a:cs typeface="Arial" charset="0"/>
              </a:rPr>
              <a:t> </a:t>
            </a:r>
            <a:endParaRPr lang="en-US" sz="6000" dirty="0">
              <a:latin typeface="Arial" charset="0"/>
              <a:ea typeface="Arial" charset="0"/>
              <a:cs typeface="Arial" charset="0"/>
            </a:endParaRPr>
          </a:p>
          <a:p>
            <a:pPr>
              <a:lnSpc>
                <a:spcPct val="93000"/>
              </a:lnSpc>
            </a:pPr>
            <a:r>
              <a:rPr lang="en-US" sz="6000" spc="-1" dirty="0">
                <a:solidFill>
                  <a:srgbClr val="FFFFFF"/>
                </a:solidFill>
                <a:latin typeface="Arial" charset="0"/>
                <a:ea typeface="Arial" charset="0"/>
                <a:cs typeface="Arial" charset="0"/>
              </a:rPr>
              <a:t>Sometimes it may take time:
Daniel 10 – Praying and fasting. </a:t>
            </a:r>
            <a:endParaRPr lang="en-US" sz="6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31985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sv-SE" sz="8000" b="1" spc="-1" dirty="0">
                <a:solidFill>
                  <a:srgbClr val="6AAFE3"/>
                </a:solidFill>
                <a:latin typeface="Cabin"/>
              </a:rPr>
              <a:t>3 </a:t>
            </a:r>
            <a:r>
              <a:rPr lang="sv-SE" sz="8000" b="1" spc="-1" dirty="0" err="1">
                <a:solidFill>
                  <a:srgbClr val="6AAFE3"/>
                </a:solidFill>
                <a:latin typeface="Cabin"/>
              </a:rPr>
              <a:t>Angel's</a:t>
            </a:r>
            <a:r>
              <a:rPr lang="sv-SE" sz="8000" b="1" spc="-1" dirty="0">
                <a:solidFill>
                  <a:srgbClr val="6AAFE3"/>
                </a:solidFill>
                <a:latin typeface="Cabin"/>
              </a:rPr>
              <a:t> </a:t>
            </a:r>
            <a:r>
              <a:rPr lang="sv-SE" sz="8000" b="1" spc="-1" dirty="0" err="1">
                <a:solidFill>
                  <a:srgbClr val="6AAFE3"/>
                </a:solidFill>
                <a:latin typeface="Cabin"/>
              </a:rPr>
              <a:t>M</a:t>
            </a:r>
            <a:r>
              <a:rPr lang="sv-SE" sz="8000" b="1" spc="-1" dirty="0" err="1" smtClean="0">
                <a:solidFill>
                  <a:srgbClr val="6AAFE3"/>
                </a:solidFill>
                <a:latin typeface="Cabin"/>
              </a:rPr>
              <a:t>essages</a:t>
            </a:r>
            <a:r>
              <a:rPr lang="sv-SE" sz="8000" b="1" spc="-1" dirty="0" smtClean="0">
                <a:solidFill>
                  <a:srgbClr val="6AAFE3"/>
                </a:solidFill>
                <a:latin typeface="Cabin"/>
              </a:rPr>
              <a:t> </a:t>
            </a:r>
            <a:r>
              <a:rPr lang="sv-SE" sz="8000" b="1" spc="-1" dirty="0">
                <a:solidFill>
                  <a:srgbClr val="6AAFE3"/>
                </a:solidFill>
                <a:latin typeface="Cabin"/>
              </a:rPr>
              <a:t>in Daniel 1-6</a:t>
            </a:r>
            <a:endParaRPr lang="sv-SE"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a:lnSpc>
                <a:spcPct val="93000"/>
              </a:lnSpc>
            </a:pPr>
            <a:r>
              <a:rPr lang="en-US" sz="4800" b="1" spc="-1" dirty="0" smtClean="0">
                <a:solidFill>
                  <a:srgbClr val="FFFFFF"/>
                </a:solidFill>
                <a:latin typeface="Arial" charset="0"/>
                <a:ea typeface="Arial" charset="0"/>
                <a:cs typeface="Arial" charset="0"/>
              </a:rPr>
              <a:t>1. Angel</a:t>
            </a:r>
          </a:p>
          <a:p>
            <a:pPr marL="693738" indent="-685800">
              <a:lnSpc>
                <a:spcPct val="93000"/>
              </a:lnSpc>
              <a:buFont typeface="Arial" charset="0"/>
              <a:buChar char="•"/>
            </a:pPr>
            <a:r>
              <a:rPr lang="en-US" sz="4800" spc="-1" dirty="0" smtClean="0">
                <a:solidFill>
                  <a:srgbClr val="FFFFFF"/>
                </a:solidFill>
                <a:latin typeface="Arial" charset="0"/>
                <a:ea typeface="Arial" charset="0"/>
                <a:cs typeface="Arial" charset="0"/>
              </a:rPr>
              <a:t>Fear God and </a:t>
            </a:r>
            <a:r>
              <a:rPr lang="en-US" sz="4800" spc="-1" dirty="0">
                <a:solidFill>
                  <a:srgbClr val="FFFFFF"/>
                </a:solidFill>
                <a:latin typeface="Arial" charset="0"/>
                <a:ea typeface="Arial" charset="0"/>
                <a:cs typeface="Arial" charset="0"/>
              </a:rPr>
              <a:t>Give Glory to </a:t>
            </a:r>
            <a:r>
              <a:rPr lang="en-US" sz="4800" spc="-1" dirty="0" smtClean="0">
                <a:solidFill>
                  <a:srgbClr val="FFFFFF"/>
                </a:solidFill>
                <a:latin typeface="Arial" charset="0"/>
                <a:ea typeface="Arial" charset="0"/>
                <a:cs typeface="Arial" charset="0"/>
              </a:rPr>
              <a:t>Him (Dan 1:8, 3+6)</a:t>
            </a:r>
          </a:p>
          <a:p>
            <a:pPr marL="693738" indent="-685800">
              <a:lnSpc>
                <a:spcPct val="93000"/>
              </a:lnSpc>
              <a:buFont typeface="Arial" charset="0"/>
              <a:buChar char="•"/>
            </a:pPr>
            <a:r>
              <a:rPr lang="en-US" sz="4800" spc="-1" dirty="0" smtClean="0">
                <a:solidFill>
                  <a:srgbClr val="FFFFFF"/>
                </a:solidFill>
                <a:latin typeface="Arial" charset="0"/>
                <a:ea typeface="Arial" charset="0"/>
                <a:cs typeface="Arial" charset="0"/>
              </a:rPr>
              <a:t>The Hour of His judgment (Dan 2,3,4,5:27,6)</a:t>
            </a:r>
          </a:p>
          <a:p>
            <a:pPr marL="693738" indent="-685800">
              <a:lnSpc>
                <a:spcPct val="93000"/>
              </a:lnSpc>
              <a:buFont typeface="Arial" charset="0"/>
              <a:buChar char="•"/>
            </a:pPr>
            <a:r>
              <a:rPr lang="en-US" sz="4800" spc="-1" dirty="0" smtClean="0">
                <a:solidFill>
                  <a:srgbClr val="FFFFFF"/>
                </a:solidFill>
                <a:latin typeface="Arial" charset="0"/>
                <a:ea typeface="Arial" charset="0"/>
                <a:cs typeface="Arial" charset="0"/>
              </a:rPr>
              <a:t>Worship Him… (Dan 3+6)</a:t>
            </a:r>
          </a:p>
          <a:p>
            <a:pPr marL="7938" indent="0">
              <a:lnSpc>
                <a:spcPct val="93000"/>
              </a:lnSpc>
            </a:pPr>
            <a:endParaRPr lang="en-US" sz="4800" spc="-1" dirty="0">
              <a:solidFill>
                <a:srgbClr val="FFFFFF"/>
              </a:solidFill>
              <a:latin typeface="Arial" charset="0"/>
              <a:ea typeface="Arial" charset="0"/>
              <a:cs typeface="Arial" charset="0"/>
            </a:endParaRPr>
          </a:p>
          <a:p>
            <a:pPr marL="7938" indent="0">
              <a:lnSpc>
                <a:spcPct val="93000"/>
              </a:lnSpc>
            </a:pPr>
            <a:r>
              <a:rPr lang="en-US" sz="4800" b="1" spc="-1" dirty="0" smtClean="0">
                <a:solidFill>
                  <a:srgbClr val="FFFFFF"/>
                </a:solidFill>
                <a:latin typeface="Arial" charset="0"/>
                <a:ea typeface="Arial" charset="0"/>
                <a:cs typeface="Arial" charset="0"/>
              </a:rPr>
              <a:t>2. Angel</a:t>
            </a:r>
          </a:p>
          <a:p>
            <a:pPr marL="693738" indent="-685800">
              <a:lnSpc>
                <a:spcPct val="93000"/>
              </a:lnSpc>
              <a:buFont typeface="Arial" charset="0"/>
              <a:buChar char="•"/>
            </a:pPr>
            <a:r>
              <a:rPr lang="en-US" sz="4800" spc="-1" dirty="0" smtClean="0">
                <a:solidFill>
                  <a:srgbClr val="FFFFFF"/>
                </a:solidFill>
                <a:latin typeface="Arial" charset="0"/>
                <a:ea typeface="Arial" charset="0"/>
                <a:cs typeface="Arial" charset="0"/>
              </a:rPr>
              <a:t>Babylon is fallen (Dan 4:31, 5:2-3)</a:t>
            </a:r>
          </a:p>
          <a:p>
            <a:pPr marL="7938" indent="0">
              <a:lnSpc>
                <a:spcPct val="93000"/>
              </a:lnSpc>
            </a:pPr>
            <a:endParaRPr lang="en-US" sz="4800" dirty="0" smtClean="0">
              <a:latin typeface="Arial" charset="0"/>
              <a:ea typeface="Arial" charset="0"/>
              <a:cs typeface="Arial" charset="0"/>
            </a:endParaRPr>
          </a:p>
          <a:p>
            <a:pPr marL="7938" indent="0">
              <a:lnSpc>
                <a:spcPct val="93000"/>
              </a:lnSpc>
            </a:pPr>
            <a:r>
              <a:rPr lang="en-US" sz="4800" b="1" dirty="0" smtClean="0">
                <a:latin typeface="Arial" charset="0"/>
                <a:ea typeface="Arial" charset="0"/>
                <a:cs typeface="Arial" charset="0"/>
              </a:rPr>
              <a:t>3. Angel</a:t>
            </a:r>
          </a:p>
          <a:p>
            <a:pPr marL="693738" indent="-685800">
              <a:lnSpc>
                <a:spcPct val="93000"/>
              </a:lnSpc>
              <a:buFont typeface="Arial" charset="0"/>
              <a:buChar char="•"/>
            </a:pPr>
            <a:r>
              <a:rPr lang="en-US" sz="4800" dirty="0" smtClean="0">
                <a:latin typeface="Arial" charset="0"/>
                <a:ea typeface="Arial" charset="0"/>
                <a:cs typeface="Arial" charset="0"/>
              </a:rPr>
              <a:t>Worship the beast/image (Dan 3+6:7)</a:t>
            </a:r>
          </a:p>
          <a:p>
            <a:pPr marL="693738" indent="-685800">
              <a:lnSpc>
                <a:spcPct val="93000"/>
              </a:lnSpc>
              <a:buFont typeface="Arial" charset="0"/>
              <a:buChar char="•"/>
            </a:pPr>
            <a:r>
              <a:rPr lang="en-US" sz="4800" dirty="0" smtClean="0">
                <a:latin typeface="Arial" charset="0"/>
                <a:ea typeface="Arial" charset="0"/>
                <a:cs typeface="Arial" charset="0"/>
              </a:rPr>
              <a:t>Judgment (Dan 6)</a:t>
            </a:r>
          </a:p>
          <a:p>
            <a:pPr marL="693738" indent="-685800">
              <a:lnSpc>
                <a:spcPct val="93000"/>
              </a:lnSpc>
              <a:buFont typeface="Arial" charset="0"/>
              <a:buChar char="•"/>
            </a:pPr>
            <a:r>
              <a:rPr lang="en-US" sz="4800" dirty="0" smtClean="0">
                <a:latin typeface="Arial" charset="0"/>
                <a:ea typeface="Arial" charset="0"/>
                <a:cs typeface="Arial" charset="0"/>
              </a:rPr>
              <a:t>Righteousness by faith (Dan 6:22-23)</a:t>
            </a:r>
            <a:endParaRPr lang="en-US" sz="48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6668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8">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388">
                                            <p:txEl>
                                              <p:pRg st="6" end="6"/>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8">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388">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388">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388">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en-US" sz="8000" b="1" spc="-1" dirty="0" smtClean="0">
                <a:solidFill>
                  <a:srgbClr val="6AAFE3"/>
                </a:solidFill>
                <a:latin typeface="Cabin"/>
              </a:rPr>
              <a:t>Circumstances vs. Principle</a:t>
            </a:r>
            <a:endParaRPr lang="en-US"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a:lnSpc>
                <a:spcPct val="93000"/>
              </a:lnSpc>
            </a:pPr>
            <a:endParaRPr lang="en-US" sz="55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8167870" y="11826552"/>
            <a:ext cx="6768752" cy="1741487"/>
          </a:xfrm>
          <a:prstGeom prst="rect">
            <a:avLst/>
          </a:prstGeom>
          <a:solidFill>
            <a:schemeClr val="bg1"/>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744183" y="12046521"/>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28625" y="3355505"/>
            <a:ext cx="7863156" cy="9288139"/>
          </a:xfrm>
          <a:prstGeom prst="rect">
            <a:avLst/>
          </a:prstGeom>
        </p:spPr>
      </p:pic>
    </p:spTree>
    <p:extLst>
      <p:ext uri="{BB962C8B-B14F-4D97-AF65-F5344CB8AC3E}">
        <p14:creationId xmlns:p14="http://schemas.microsoft.com/office/powerpoint/2010/main" val="1866305609"/>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sv-SE" sz="8000" b="1" spc="-1" dirty="0" err="1">
                <a:solidFill>
                  <a:srgbClr val="6AAFE3"/>
                </a:solidFill>
                <a:latin typeface="Cabin"/>
              </a:rPr>
              <a:t>Questions</a:t>
            </a:r>
            <a:r>
              <a:rPr lang="sv-SE" sz="8000" b="1" spc="-1" dirty="0">
                <a:solidFill>
                  <a:srgbClr val="6AAFE3"/>
                </a:solidFill>
                <a:latin typeface="Cabin"/>
              </a:rPr>
              <a:t> for </a:t>
            </a:r>
            <a:r>
              <a:rPr lang="sv-SE" sz="8000" b="1" spc="-1" dirty="0" err="1">
                <a:solidFill>
                  <a:srgbClr val="6AAFE3"/>
                </a:solidFill>
                <a:latin typeface="Cabin"/>
              </a:rPr>
              <a:t>discussion</a:t>
            </a:r>
            <a:endParaRPr lang="sv-SE"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a:lnSpc>
                <a:spcPct val="93000"/>
              </a:lnSpc>
            </a:pPr>
            <a:r>
              <a:rPr lang="en-US" sz="5500" spc="-1" dirty="0">
                <a:solidFill>
                  <a:srgbClr val="FFFFFF"/>
                </a:solidFill>
                <a:latin typeface="Arial" charset="0"/>
                <a:ea typeface="Arial" charset="0"/>
                <a:cs typeface="Arial" charset="0"/>
              </a:rPr>
              <a:t>In groups of 3-4, discuss the following questions. Think first yourself, and then share with the group.   </a:t>
            </a:r>
            <a:endParaRPr lang="en-US" sz="5500" dirty="0">
              <a:latin typeface="Arial" charset="0"/>
              <a:ea typeface="Arial" charset="0"/>
              <a:cs typeface="Arial" charset="0"/>
            </a:endParaRPr>
          </a:p>
          <a:p>
            <a:pPr>
              <a:lnSpc>
                <a:spcPct val="93000"/>
              </a:lnSpc>
            </a:pPr>
            <a:r>
              <a:rPr lang="en-US" sz="5500" spc="-1" dirty="0">
                <a:solidFill>
                  <a:srgbClr val="FFFFFF"/>
                </a:solidFill>
                <a:latin typeface="Arial" charset="0"/>
                <a:ea typeface="Arial" charset="0"/>
                <a:cs typeface="Arial" charset="0"/>
              </a:rPr>
              <a:t>1. A. What can we learn from Daniel and his friends how we personally need to be prepared, and act in these end time days? </a:t>
            </a:r>
            <a:endParaRPr lang="en-US" sz="5500" dirty="0">
              <a:latin typeface="Arial" charset="0"/>
              <a:ea typeface="Arial" charset="0"/>
              <a:cs typeface="Arial" charset="0"/>
            </a:endParaRPr>
          </a:p>
          <a:p>
            <a:pPr>
              <a:lnSpc>
                <a:spcPct val="93000"/>
              </a:lnSpc>
            </a:pPr>
            <a:r>
              <a:rPr lang="en-US" sz="5500" spc="-1" dirty="0">
                <a:solidFill>
                  <a:srgbClr val="FFFFFF"/>
                </a:solidFill>
                <a:latin typeface="Arial" charset="0"/>
                <a:ea typeface="Arial" charset="0"/>
                <a:cs typeface="Arial" charset="0"/>
              </a:rPr>
              <a:t>B. How can you practically apply it to you your life? </a:t>
            </a:r>
            <a:endParaRPr lang="en-US" sz="5500" dirty="0">
              <a:latin typeface="Arial" charset="0"/>
              <a:ea typeface="Arial" charset="0"/>
              <a:cs typeface="Arial" charset="0"/>
            </a:endParaRPr>
          </a:p>
          <a:p>
            <a:pPr>
              <a:lnSpc>
                <a:spcPct val="93000"/>
              </a:lnSpc>
            </a:pPr>
            <a:r>
              <a:rPr lang="en-US" sz="5500" spc="-1" dirty="0">
                <a:solidFill>
                  <a:srgbClr val="FFFFFF"/>
                </a:solidFill>
                <a:latin typeface="Arial" charset="0"/>
                <a:ea typeface="Arial" charset="0"/>
                <a:cs typeface="Arial" charset="0"/>
              </a:rPr>
              <a:t> </a:t>
            </a:r>
            <a:endParaRPr lang="en-US" sz="5500" dirty="0">
              <a:latin typeface="Arial" charset="0"/>
              <a:ea typeface="Arial" charset="0"/>
              <a:cs typeface="Arial" charset="0"/>
            </a:endParaRPr>
          </a:p>
          <a:p>
            <a:pPr>
              <a:lnSpc>
                <a:spcPct val="93000"/>
              </a:lnSpc>
            </a:pPr>
            <a:r>
              <a:rPr lang="en-US" sz="5500" spc="-1" dirty="0">
                <a:solidFill>
                  <a:srgbClr val="FFFFFF"/>
                </a:solidFill>
                <a:latin typeface="Arial" charset="0"/>
                <a:ea typeface="Arial" charset="0"/>
                <a:cs typeface="Arial" charset="0"/>
              </a:rPr>
              <a:t>2. Can we learn anything from their evangelism efforts?</a:t>
            </a:r>
            <a:endParaRPr lang="en-US" sz="5500" dirty="0">
              <a:latin typeface="Arial" charset="0"/>
              <a:ea typeface="Arial" charset="0"/>
              <a:cs typeface="Arial" charset="0"/>
            </a:endParaRPr>
          </a:p>
          <a:p>
            <a:pPr>
              <a:lnSpc>
                <a:spcPct val="93000"/>
              </a:lnSpc>
            </a:pPr>
            <a:r>
              <a:rPr lang="en-US" sz="5500" spc="-1" dirty="0">
                <a:solidFill>
                  <a:srgbClr val="FFFFFF"/>
                </a:solidFill>
                <a:latin typeface="Arial" charset="0"/>
                <a:ea typeface="Arial" charset="0"/>
                <a:cs typeface="Arial" charset="0"/>
              </a:rPr>
              <a:t> </a:t>
            </a:r>
            <a:endParaRPr lang="en-US" sz="5500" dirty="0">
              <a:latin typeface="Arial" charset="0"/>
              <a:ea typeface="Arial" charset="0"/>
              <a:cs typeface="Arial" charset="0"/>
            </a:endParaRPr>
          </a:p>
          <a:p>
            <a:pPr>
              <a:lnSpc>
                <a:spcPct val="93000"/>
              </a:lnSpc>
            </a:pPr>
            <a:r>
              <a:rPr lang="en-US" sz="5500" spc="-1" dirty="0">
                <a:solidFill>
                  <a:srgbClr val="FFFFFF"/>
                </a:solidFill>
                <a:latin typeface="Arial" charset="0"/>
                <a:ea typeface="Arial" charset="0"/>
                <a:cs typeface="Arial" charset="0"/>
              </a:rPr>
              <a:t>Write down your answers with references.</a:t>
            </a:r>
            <a:endParaRPr lang="en-US" sz="55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217566"/>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sv-SE" sz="8000" b="1" spc="-1" dirty="0">
                <a:solidFill>
                  <a:srgbClr val="6AAFE3"/>
                </a:solidFill>
                <a:latin typeface="Cabin"/>
              </a:rPr>
              <a:t>Is </a:t>
            </a:r>
            <a:r>
              <a:rPr lang="sv-SE" sz="8000" b="1" spc="-1" dirty="0" err="1">
                <a:solidFill>
                  <a:srgbClr val="6AAFE3"/>
                </a:solidFill>
                <a:latin typeface="Cabin"/>
              </a:rPr>
              <a:t>there</a:t>
            </a:r>
            <a:r>
              <a:rPr lang="sv-SE" sz="8000" b="1" spc="-1" dirty="0">
                <a:solidFill>
                  <a:srgbClr val="6AAFE3"/>
                </a:solidFill>
                <a:latin typeface="Cabin"/>
              </a:rPr>
              <a:t> </a:t>
            </a:r>
            <a:r>
              <a:rPr lang="sv-SE" sz="8000" b="1" spc="-1" dirty="0" err="1">
                <a:solidFill>
                  <a:srgbClr val="6AAFE3"/>
                </a:solidFill>
                <a:latin typeface="Cabin"/>
              </a:rPr>
              <a:t>any</a:t>
            </a:r>
            <a:r>
              <a:rPr lang="sv-SE" sz="8000" b="1" spc="-1" dirty="0">
                <a:solidFill>
                  <a:srgbClr val="6AAFE3"/>
                </a:solidFill>
                <a:latin typeface="Cabin"/>
              </a:rPr>
              <a:t> end </a:t>
            </a:r>
            <a:r>
              <a:rPr lang="sv-SE" sz="8000" b="1" spc="-1" dirty="0" err="1">
                <a:solidFill>
                  <a:srgbClr val="6AAFE3"/>
                </a:solidFill>
                <a:latin typeface="Cabin"/>
              </a:rPr>
              <a:t>time</a:t>
            </a:r>
            <a:r>
              <a:rPr lang="sv-SE" sz="8000" b="1" spc="-1" dirty="0">
                <a:solidFill>
                  <a:srgbClr val="6AAFE3"/>
                </a:solidFill>
                <a:latin typeface="Cabin"/>
              </a:rPr>
              <a:t> </a:t>
            </a:r>
            <a:r>
              <a:rPr lang="sv-SE" sz="8000" b="1" spc="-1" dirty="0" err="1">
                <a:solidFill>
                  <a:srgbClr val="6AAFE3"/>
                </a:solidFill>
                <a:latin typeface="Cabin"/>
              </a:rPr>
              <a:t>lessons</a:t>
            </a:r>
            <a:r>
              <a:rPr lang="sv-SE" sz="8000" b="1" spc="-1" dirty="0">
                <a:solidFill>
                  <a:srgbClr val="6AAFE3"/>
                </a:solidFill>
                <a:latin typeface="Cabin"/>
              </a:rPr>
              <a:t> in Daniel?</a:t>
            </a:r>
            <a:endParaRPr lang="sv-SE"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a:lnSpc>
                <a:spcPct val="93000"/>
              </a:lnSpc>
            </a:pPr>
            <a:r>
              <a:rPr lang="en-US" sz="5400" spc="-1" dirty="0">
                <a:solidFill>
                  <a:srgbClr val="FFFFFF"/>
                </a:solidFill>
                <a:latin typeface="Arial"/>
                <a:ea typeface="Helvetica;Arial"/>
              </a:rPr>
              <a:t>Daniel 2-7 – outline.</a:t>
            </a:r>
            <a:endParaRPr lang="en-US" sz="5400" dirty="0"/>
          </a:p>
          <a:p>
            <a:pPr>
              <a:lnSpc>
                <a:spcPct val="93000"/>
              </a:lnSpc>
            </a:pPr>
            <a:r>
              <a:rPr lang="en-US" sz="5400" spc="-1" dirty="0">
                <a:solidFill>
                  <a:srgbClr val="FFFFFF"/>
                </a:solidFill>
                <a:latin typeface="Arial"/>
                <a:ea typeface="Helvetica;Arial"/>
              </a:rPr>
              <a:t>1. Rise and fall of kingdoms.</a:t>
            </a:r>
            <a:endParaRPr lang="en-US" sz="5400" dirty="0"/>
          </a:p>
          <a:p>
            <a:pPr>
              <a:lnSpc>
                <a:spcPct val="93000"/>
              </a:lnSpc>
            </a:pPr>
            <a:r>
              <a:rPr lang="en-US" sz="5400" spc="-1" dirty="0">
                <a:solidFill>
                  <a:srgbClr val="FFFFFF"/>
                </a:solidFill>
                <a:latin typeface="Arial"/>
                <a:ea typeface="Helvetica;Arial"/>
              </a:rPr>
              <a:t>2. Rise and fall of kings.</a:t>
            </a:r>
            <a:endParaRPr lang="en-US" sz="5400" dirty="0"/>
          </a:p>
          <a:p>
            <a:pPr>
              <a:lnSpc>
                <a:spcPct val="93000"/>
              </a:lnSpc>
            </a:pPr>
            <a:r>
              <a:rPr lang="en-US" sz="5400" spc="-1" dirty="0">
                <a:solidFill>
                  <a:srgbClr val="FFFFFF"/>
                </a:solidFill>
                <a:latin typeface="Arial"/>
                <a:ea typeface="Helvetica;Arial"/>
              </a:rPr>
              <a:t>3. Persecution of the saints by the </a:t>
            </a:r>
            <a:r>
              <a:rPr lang="en-US" sz="5400" spc="-1" dirty="0" smtClean="0">
                <a:solidFill>
                  <a:srgbClr val="FFFFFF"/>
                </a:solidFill>
                <a:latin typeface="Arial"/>
                <a:ea typeface="Helvetica;Arial"/>
              </a:rPr>
              <a:t>state</a:t>
            </a:r>
          </a:p>
          <a:p>
            <a:pPr>
              <a:lnSpc>
                <a:spcPct val="93000"/>
              </a:lnSpc>
            </a:pPr>
            <a:endParaRPr lang="en-US" sz="5400" spc="-1" dirty="0">
              <a:solidFill>
                <a:srgbClr val="FFFFFF"/>
              </a:solidFill>
              <a:latin typeface="Arial"/>
              <a:ea typeface="Helvetica;Arial"/>
            </a:endParaRPr>
          </a:p>
          <a:p>
            <a:pPr>
              <a:lnSpc>
                <a:spcPct val="93000"/>
              </a:lnSpc>
            </a:pPr>
            <a:r>
              <a:rPr lang="en-US" sz="5400" spc="-1" dirty="0" smtClean="0">
                <a:solidFill>
                  <a:srgbClr val="FFFFFF"/>
                </a:solidFill>
                <a:latin typeface="Arial"/>
                <a:ea typeface="Helvetica;Arial"/>
              </a:rPr>
              <a:t>What about the end time?</a:t>
            </a:r>
            <a:endParaRPr lang="en-US" sz="5400" dirty="0"/>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p:nvPr/>
        </p:nvPicPr>
        <p:blipFill>
          <a:blip r:embed="rId4"/>
          <a:stretch/>
        </p:blipFill>
        <p:spPr>
          <a:xfrm>
            <a:off x="15143534" y="6635060"/>
            <a:ext cx="6340195" cy="4355047"/>
          </a:xfrm>
          <a:prstGeom prst="rect">
            <a:avLst/>
          </a:prstGeom>
          <a:ln>
            <a:noFill/>
          </a:ln>
        </p:spPr>
      </p:pic>
    </p:spTree>
    <p:extLst>
      <p:ext uri="{BB962C8B-B14F-4D97-AF65-F5344CB8AC3E}">
        <p14:creationId xmlns:p14="http://schemas.microsoft.com/office/powerpoint/2010/main" val="115358173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sv-SE" sz="8000" b="1" spc="-1" dirty="0" err="1">
                <a:solidFill>
                  <a:srgbClr val="6AAFE3"/>
                </a:solidFill>
                <a:latin typeface="Cabin"/>
              </a:rPr>
              <a:t>History</a:t>
            </a:r>
            <a:r>
              <a:rPr lang="sv-SE" sz="8000" b="1" spc="-1" dirty="0">
                <a:solidFill>
                  <a:srgbClr val="6AAFE3"/>
                </a:solidFill>
                <a:latin typeface="Cabin"/>
              </a:rPr>
              <a:t> vs. </a:t>
            </a:r>
            <a:r>
              <a:rPr lang="sv-SE" sz="8000" b="1" spc="-1" dirty="0" err="1">
                <a:solidFill>
                  <a:srgbClr val="6AAFE3"/>
                </a:solidFill>
                <a:latin typeface="Cabin"/>
              </a:rPr>
              <a:t>Future</a:t>
            </a:r>
            <a:endParaRPr lang="sv-SE"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a:lnSpc>
                <a:spcPct val="93000"/>
              </a:lnSpc>
            </a:pPr>
            <a:r>
              <a:rPr lang="en-US" sz="5400" spc="-1" dirty="0">
                <a:solidFill>
                  <a:srgbClr val="FFFFFF"/>
                </a:solidFill>
                <a:latin typeface="Arial"/>
                <a:ea typeface="Helvetica;Arial"/>
              </a:rPr>
              <a:t>“I have also spoken by the prophets, and I have multiplied visions, and used </a:t>
            </a:r>
            <a:r>
              <a:rPr lang="en-US" sz="5400" b="1" spc="-1" dirty="0">
                <a:solidFill>
                  <a:srgbClr val="FAE580"/>
                </a:solidFill>
                <a:latin typeface="Arial"/>
                <a:ea typeface="Helvetica;Arial"/>
              </a:rPr>
              <a:t>similitudes</a:t>
            </a:r>
            <a:r>
              <a:rPr lang="en-US" sz="5400" spc="-1" dirty="0">
                <a:solidFill>
                  <a:srgbClr val="FFFFFF"/>
                </a:solidFill>
                <a:latin typeface="Arial"/>
                <a:ea typeface="Helvetica;Arial"/>
              </a:rPr>
              <a:t>, by the ministry of the prophets.”</a:t>
            </a:r>
            <a:endParaRPr lang="en-US" sz="5400" dirty="0"/>
          </a:p>
          <a:p>
            <a:pPr algn="r">
              <a:lnSpc>
                <a:spcPct val="93000"/>
              </a:lnSpc>
            </a:pPr>
            <a:r>
              <a:rPr lang="en-US" sz="5400" spc="-1" dirty="0">
                <a:solidFill>
                  <a:srgbClr val="FFFFFF"/>
                </a:solidFill>
                <a:latin typeface="Arial"/>
                <a:ea typeface="Helvetica;Arial"/>
              </a:rPr>
              <a:t>Hosea 12:10
</a:t>
            </a:r>
            <a:r>
              <a:rPr lang="en-US" sz="5400" spc="-1" dirty="0">
                <a:latin typeface="Arial"/>
              </a:rPr>
              <a:t> </a:t>
            </a:r>
            <a:endParaRPr lang="en-US" sz="5400" dirty="0"/>
          </a:p>
          <a:p>
            <a:pPr>
              <a:lnSpc>
                <a:spcPct val="93000"/>
              </a:lnSpc>
            </a:pPr>
            <a:r>
              <a:rPr lang="en-US" sz="5400" spc="-1" dirty="0">
                <a:solidFill>
                  <a:srgbClr val="FFFFFF"/>
                </a:solidFill>
                <a:latin typeface="Arial"/>
                <a:ea typeface="Helvetica;Arial"/>
              </a:rPr>
              <a:t>Ecclesiastes </a:t>
            </a:r>
            <a:r>
              <a:rPr lang="en-US" sz="5400" spc="-1" dirty="0" smtClean="0">
                <a:solidFill>
                  <a:srgbClr val="FFFFFF"/>
                </a:solidFill>
                <a:latin typeface="Arial"/>
                <a:ea typeface="Helvetica;Arial"/>
              </a:rPr>
              <a:t>1:9-10</a:t>
            </a:r>
            <a:r>
              <a:rPr lang="en-US" sz="5400" spc="-1" dirty="0">
                <a:solidFill>
                  <a:srgbClr val="FFFFFF"/>
                </a:solidFill>
                <a:latin typeface="Arial"/>
                <a:ea typeface="Helvetica;Arial"/>
              </a:rPr>
              <a:t>
Has history repeated itself?</a:t>
            </a:r>
            <a:endParaRPr lang="en-US" sz="5400" dirty="0"/>
          </a:p>
          <a:p>
            <a:pPr>
              <a:lnSpc>
                <a:spcPct val="93000"/>
              </a:lnSpc>
            </a:pPr>
            <a:r>
              <a:rPr lang="en-US" sz="5400" spc="-1" dirty="0">
                <a:solidFill>
                  <a:srgbClr val="FFFFFF"/>
                </a:solidFill>
                <a:latin typeface="Arial"/>
                <a:ea typeface="Helvetica;Arial"/>
              </a:rPr>
              <a:t>- Passover</a:t>
            </a:r>
            <a:endParaRPr lang="en-US" sz="5400" dirty="0"/>
          </a:p>
          <a:p>
            <a:pPr>
              <a:lnSpc>
                <a:spcPct val="93000"/>
              </a:lnSpc>
            </a:pPr>
            <a:r>
              <a:rPr lang="en-US" sz="5400" spc="-1" dirty="0">
                <a:solidFill>
                  <a:srgbClr val="FFFFFF"/>
                </a:solidFill>
                <a:latin typeface="Arial"/>
                <a:ea typeface="Helvetica;Arial"/>
              </a:rPr>
              <a:t>- 12 tribes of Israel – disciples...</a:t>
            </a:r>
            <a:endParaRPr lang="en-US" sz="5400" dirty="0"/>
          </a:p>
          <a:p>
            <a:pPr marL="693738" indent="-685800">
              <a:lnSpc>
                <a:spcPct val="93000"/>
              </a:lnSpc>
              <a:buFontTx/>
              <a:buChar char="-"/>
            </a:pPr>
            <a:r>
              <a:rPr lang="en-US" sz="5400" spc="-1" dirty="0" smtClean="0">
                <a:solidFill>
                  <a:srgbClr val="FFFFFF"/>
                </a:solidFill>
                <a:latin typeface="Arial"/>
                <a:ea typeface="Helvetica;Arial"/>
              </a:rPr>
              <a:t>Babylon</a:t>
            </a:r>
          </a:p>
          <a:p>
            <a:pPr marL="693738" indent="-685800">
              <a:lnSpc>
                <a:spcPct val="93000"/>
              </a:lnSpc>
              <a:buFontTx/>
              <a:buChar char="-"/>
            </a:pPr>
            <a:r>
              <a:rPr lang="en-US" sz="5400" spc="-1" dirty="0" smtClean="0">
                <a:solidFill>
                  <a:srgbClr val="FFFFFF"/>
                </a:solidFill>
                <a:latin typeface="Arial"/>
                <a:ea typeface="Helvetica;Arial"/>
              </a:rPr>
              <a:t>Persecution of God’s people</a:t>
            </a:r>
            <a:endParaRPr lang="en-US" sz="5400" dirty="0"/>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732071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sv-SE" sz="8000" b="1" spc="-1" dirty="0">
                <a:solidFill>
                  <a:srgbClr val="6AAFE3"/>
                </a:solidFill>
                <a:latin typeface="Cabin"/>
              </a:rPr>
              <a:t>End </a:t>
            </a:r>
            <a:r>
              <a:rPr lang="sv-SE" sz="8000" b="1" spc="-1" dirty="0" err="1" smtClean="0">
                <a:solidFill>
                  <a:srgbClr val="6AAFE3"/>
                </a:solidFill>
                <a:latin typeface="Cabin"/>
              </a:rPr>
              <a:t>Time</a:t>
            </a:r>
            <a:r>
              <a:rPr lang="sv-SE" sz="8000" b="1" spc="-1" dirty="0" smtClean="0">
                <a:solidFill>
                  <a:srgbClr val="6AAFE3"/>
                </a:solidFill>
                <a:latin typeface="Cabin"/>
              </a:rPr>
              <a:t> </a:t>
            </a:r>
            <a:r>
              <a:rPr lang="sv-SE" sz="8000" b="1" spc="-1" dirty="0" err="1" smtClean="0">
                <a:solidFill>
                  <a:srgbClr val="6AAFE3"/>
                </a:solidFill>
                <a:latin typeface="Cabin"/>
              </a:rPr>
              <a:t>Lessons</a:t>
            </a:r>
            <a:r>
              <a:rPr lang="sv-SE" sz="8000" b="1" spc="-1" dirty="0" smtClean="0">
                <a:solidFill>
                  <a:srgbClr val="6AAFE3"/>
                </a:solidFill>
                <a:latin typeface="Cabin"/>
              </a:rPr>
              <a:t> </a:t>
            </a:r>
            <a:r>
              <a:rPr lang="sv-SE" sz="8000" b="1" spc="-1" dirty="0">
                <a:solidFill>
                  <a:srgbClr val="6AAFE3"/>
                </a:solidFill>
                <a:latin typeface="Cabin"/>
              </a:rPr>
              <a:t>in Daniel 3</a:t>
            </a:r>
            <a:endParaRPr lang="sv-SE"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marL="693738" indent="-685800">
              <a:lnSpc>
                <a:spcPct val="93000"/>
              </a:lnSpc>
              <a:buFont typeface="Arial" charset="0"/>
              <a:buChar char="•"/>
            </a:pPr>
            <a:r>
              <a:rPr lang="en-US" sz="6000" spc="-1" dirty="0">
                <a:solidFill>
                  <a:srgbClr val="FFFFFF"/>
                </a:solidFill>
                <a:latin typeface="Arial"/>
                <a:ea typeface="Helvetica;Arial"/>
              </a:rPr>
              <a:t>Nebuchadnezzar's dream in Daniel 2.
</a:t>
            </a:r>
            <a:r>
              <a:rPr lang="en-US" sz="6000" spc="-1" dirty="0" smtClean="0">
                <a:solidFill>
                  <a:srgbClr val="FFFFFF"/>
                </a:solidFill>
                <a:latin typeface="Arial"/>
                <a:ea typeface="Helvetica;Arial"/>
              </a:rPr>
              <a:t>Daniel </a:t>
            </a:r>
            <a:r>
              <a:rPr lang="en-US" sz="6000" spc="-1" dirty="0">
                <a:solidFill>
                  <a:srgbClr val="FFFFFF"/>
                </a:solidFill>
                <a:latin typeface="Arial"/>
                <a:ea typeface="Helvetica;Arial"/>
              </a:rPr>
              <a:t>3:1-6</a:t>
            </a:r>
            <a:endParaRPr lang="en-US" sz="6000" dirty="0"/>
          </a:p>
          <a:p>
            <a:pPr>
              <a:lnSpc>
                <a:spcPct val="93000"/>
              </a:lnSpc>
            </a:pPr>
            <a:r>
              <a:rPr lang="en-US" sz="6000" spc="-1" dirty="0">
                <a:solidFill>
                  <a:srgbClr val="FFFFFF"/>
                </a:solidFill>
                <a:latin typeface="Arial"/>
                <a:ea typeface="Helvetica;Arial"/>
              </a:rPr>
              <a:t> </a:t>
            </a:r>
            <a:endParaRPr lang="en-US" sz="6000" dirty="0"/>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p:nvPr/>
        </p:nvPicPr>
        <p:blipFill>
          <a:blip r:embed="rId4"/>
          <a:stretch/>
        </p:blipFill>
        <p:spPr>
          <a:xfrm>
            <a:off x="13415342" y="4602500"/>
            <a:ext cx="8762200" cy="6572707"/>
          </a:xfrm>
          <a:prstGeom prst="rect">
            <a:avLst/>
          </a:prstGeom>
          <a:ln>
            <a:noFill/>
          </a:ln>
        </p:spPr>
      </p:pic>
    </p:spTree>
    <p:extLst>
      <p:ext uri="{BB962C8B-B14F-4D97-AF65-F5344CB8AC3E}">
        <p14:creationId xmlns:p14="http://schemas.microsoft.com/office/powerpoint/2010/main" val="512059368"/>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sv-SE" sz="8000" b="1" spc="-1" dirty="0" err="1" smtClean="0">
                <a:solidFill>
                  <a:srgbClr val="6AAFE3"/>
                </a:solidFill>
                <a:latin typeface="Cabin"/>
              </a:rPr>
              <a:t>Glorify</a:t>
            </a:r>
            <a:r>
              <a:rPr lang="sv-SE" sz="8000" b="1" spc="-1" dirty="0" smtClean="0">
                <a:solidFill>
                  <a:srgbClr val="6AAFE3"/>
                </a:solidFill>
                <a:latin typeface="Cabin"/>
              </a:rPr>
              <a:t> God – </a:t>
            </a:r>
            <a:r>
              <a:rPr lang="sv-SE" sz="8000" b="1" spc="-1" dirty="0" err="1" smtClean="0">
                <a:solidFill>
                  <a:srgbClr val="6AAFE3"/>
                </a:solidFill>
                <a:latin typeface="Cabin"/>
              </a:rPr>
              <a:t>always</a:t>
            </a:r>
            <a:r>
              <a:rPr lang="sv-SE" sz="8000" b="1" spc="-1" dirty="0" smtClean="0">
                <a:solidFill>
                  <a:srgbClr val="6AAFE3"/>
                </a:solidFill>
                <a:latin typeface="Cabin"/>
              </a:rPr>
              <a:t>”</a:t>
            </a:r>
            <a:endParaRPr lang="sv-SE"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a:lnSpc>
                <a:spcPct val="93000"/>
              </a:lnSpc>
            </a:pPr>
            <a:r>
              <a:rPr lang="en-US" sz="5400" spc="-1" dirty="0">
                <a:solidFill>
                  <a:srgbClr val="FFFFFF"/>
                </a:solidFill>
                <a:latin typeface="Arial"/>
                <a:ea typeface="Helvetica;Arial"/>
              </a:rPr>
              <a:t>“These three Hebrews possessed genuine sanctification. </a:t>
            </a:r>
            <a:r>
              <a:rPr lang="en-US" sz="5400" b="1" spc="-1" dirty="0">
                <a:solidFill>
                  <a:srgbClr val="FAE580"/>
                </a:solidFill>
                <a:latin typeface="Arial"/>
                <a:ea typeface="Helvetica;Arial"/>
              </a:rPr>
              <a:t>True</a:t>
            </a:r>
            <a:r>
              <a:rPr lang="en-US" sz="5400" spc="-1" dirty="0">
                <a:solidFill>
                  <a:srgbClr val="FAE580"/>
                </a:solidFill>
                <a:latin typeface="Arial"/>
                <a:ea typeface="Helvetica;Arial"/>
              </a:rPr>
              <a:t> </a:t>
            </a:r>
            <a:r>
              <a:rPr lang="en-US" sz="5400" b="1" spc="-1" dirty="0">
                <a:solidFill>
                  <a:srgbClr val="FAE580"/>
                </a:solidFill>
                <a:latin typeface="Arial"/>
                <a:ea typeface="Helvetica;Arial"/>
              </a:rPr>
              <a:t>Christian principle will not stop to weigh the consequences. It does not ask, What will people think of me if I do this? or, How will it affect my worldly prospects if I do that?</a:t>
            </a:r>
            <a:r>
              <a:rPr lang="en-US" sz="5400" b="1" spc="-1" dirty="0">
                <a:solidFill>
                  <a:srgbClr val="FFFFFF"/>
                </a:solidFill>
                <a:latin typeface="Arial"/>
                <a:ea typeface="Helvetica;Arial"/>
              </a:rPr>
              <a:t> </a:t>
            </a:r>
            <a:r>
              <a:rPr lang="en-US" sz="5400" spc="-1" dirty="0">
                <a:solidFill>
                  <a:srgbClr val="FFFFFF"/>
                </a:solidFill>
                <a:latin typeface="Arial"/>
                <a:ea typeface="Helvetica;Arial"/>
              </a:rPr>
              <a:t>With the most intense longing the children of God desire to know what He would have them do, that their works may glorify Him. The Lord has made ample provision that the hearts and lives of all His followers may be controlled by divine grace, that they may be as burning and shining lights in the world.  {RC 87.6}  </a:t>
            </a: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271909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sv-SE" sz="8000" b="1" spc="-1" dirty="0" smtClean="0">
                <a:solidFill>
                  <a:srgbClr val="6AAFE3"/>
                </a:solidFill>
                <a:latin typeface="Cabin"/>
              </a:rPr>
              <a:t>Music and </a:t>
            </a:r>
            <a:r>
              <a:rPr lang="sv-SE" sz="8000" b="1" spc="-1" dirty="0" err="1" smtClean="0">
                <a:solidFill>
                  <a:srgbClr val="6AAFE3"/>
                </a:solidFill>
                <a:latin typeface="Cabin"/>
              </a:rPr>
              <a:t>worship</a:t>
            </a:r>
            <a:endParaRPr lang="sv-SE"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a:lnSpc>
                <a:spcPct val="93000"/>
              </a:lnSpc>
            </a:pPr>
            <a:r>
              <a:rPr lang="en-US" sz="6000" spc="-1" dirty="0">
                <a:solidFill>
                  <a:srgbClr val="FFFFFF"/>
                </a:solidFill>
                <a:latin typeface="Arial" charset="0"/>
                <a:ea typeface="Arial" charset="0"/>
                <a:cs typeface="Arial" charset="0"/>
              </a:rPr>
              <a:t>“</a:t>
            </a:r>
            <a:r>
              <a:rPr lang="en-US" sz="6000" b="1" spc="-1" dirty="0">
                <a:solidFill>
                  <a:srgbClr val="FAE580"/>
                </a:solidFill>
                <a:latin typeface="Arial" charset="0"/>
                <a:ea typeface="Arial" charset="0"/>
                <a:cs typeface="Arial" charset="0"/>
              </a:rPr>
              <a:t>Those things which have been in the past will be in the future.</a:t>
            </a:r>
            <a:r>
              <a:rPr lang="en-US" sz="6000" spc="-1" dirty="0">
                <a:solidFill>
                  <a:srgbClr val="FAE580"/>
                </a:solidFill>
                <a:latin typeface="Arial" charset="0"/>
                <a:ea typeface="Arial" charset="0"/>
                <a:cs typeface="Arial" charset="0"/>
              </a:rPr>
              <a:t> </a:t>
            </a:r>
            <a:r>
              <a:rPr lang="en-US" sz="6000" b="1" spc="-1" dirty="0">
                <a:solidFill>
                  <a:srgbClr val="FAE580"/>
                </a:solidFill>
                <a:latin typeface="Arial" charset="0"/>
                <a:ea typeface="Arial" charset="0"/>
                <a:cs typeface="Arial" charset="0"/>
              </a:rPr>
              <a:t>Satan will make music a snare by the way in which it is conducted.</a:t>
            </a:r>
            <a:r>
              <a:rPr lang="en-US" sz="6000" spc="-1" dirty="0">
                <a:solidFill>
                  <a:srgbClr val="FAE580"/>
                </a:solidFill>
                <a:latin typeface="Arial" charset="0"/>
                <a:ea typeface="Arial" charset="0"/>
                <a:cs typeface="Arial" charset="0"/>
              </a:rPr>
              <a:t> </a:t>
            </a:r>
            <a:r>
              <a:rPr lang="en-US" sz="6000" spc="-1" dirty="0">
                <a:solidFill>
                  <a:srgbClr val="FFFFFF"/>
                </a:solidFill>
                <a:latin typeface="Arial" charset="0"/>
                <a:ea typeface="Arial" charset="0"/>
                <a:cs typeface="Arial" charset="0"/>
              </a:rPr>
              <a:t>God calls upon His people, who have the light before them in the Word and in the Testimonies, to read and consider, and to take heed.” {2SM 38.1}</a:t>
            </a:r>
            <a:endParaRPr lang="en-US" sz="6000" dirty="0">
              <a:latin typeface="Arial" charset="0"/>
              <a:ea typeface="Arial" charset="0"/>
              <a:cs typeface="Arial" charset="0"/>
            </a:endParaRPr>
          </a:p>
          <a:p>
            <a:pPr>
              <a:lnSpc>
                <a:spcPct val="93000"/>
              </a:lnSpc>
            </a:pPr>
            <a:r>
              <a:rPr lang="en-US" sz="6000" spc="-1" dirty="0">
                <a:solidFill>
                  <a:srgbClr val="FFFFFF"/>
                </a:solidFill>
                <a:latin typeface="Arial" charset="0"/>
                <a:ea typeface="Arial" charset="0"/>
                <a:cs typeface="Arial" charset="0"/>
              </a:rPr>
              <a:t>  </a:t>
            </a:r>
            <a:endParaRPr lang="en-US" sz="6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4807820"/>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sv-SE" sz="8000" b="1" spc="-1" dirty="0" smtClean="0">
                <a:solidFill>
                  <a:srgbClr val="6AAFE3"/>
                </a:solidFill>
                <a:latin typeface="Cabin"/>
              </a:rPr>
              <a:t>Music and </a:t>
            </a:r>
            <a:r>
              <a:rPr lang="sv-SE" sz="8000" b="1" spc="-1" smtClean="0">
                <a:solidFill>
                  <a:srgbClr val="6AAFE3"/>
                </a:solidFill>
                <a:latin typeface="Cabin"/>
              </a:rPr>
              <a:t>worship</a:t>
            </a:r>
            <a:endParaRPr lang="sv-SE"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a:lnSpc>
                <a:spcPct val="93000"/>
              </a:lnSpc>
            </a:pPr>
            <a:r>
              <a:rPr lang="en-US" sz="4000" spc="-1" dirty="0">
                <a:solidFill>
                  <a:srgbClr val="FFFFFF"/>
                </a:solidFill>
                <a:latin typeface="Arial" charset="0"/>
                <a:ea typeface="Arial" charset="0"/>
                <a:cs typeface="Arial" charset="0"/>
              </a:rPr>
              <a:t>“The things you have described as taking place in Indiana, the Lord has shown me would </a:t>
            </a:r>
            <a:r>
              <a:rPr lang="en-US" sz="4000" b="1" spc="-1" dirty="0">
                <a:solidFill>
                  <a:srgbClr val="FAE580"/>
                </a:solidFill>
                <a:latin typeface="Arial" charset="0"/>
                <a:ea typeface="Arial" charset="0"/>
                <a:cs typeface="Arial" charset="0"/>
              </a:rPr>
              <a:t>take place just before the close of probation</a:t>
            </a:r>
            <a:r>
              <a:rPr lang="en-US" sz="4000" spc="-1" dirty="0">
                <a:solidFill>
                  <a:srgbClr val="FFFFFF"/>
                </a:solidFill>
                <a:latin typeface="Arial" charset="0"/>
                <a:ea typeface="Arial" charset="0"/>
                <a:cs typeface="Arial" charset="0"/>
              </a:rPr>
              <a:t>. Every uncouth thing will be demonstrated. There will be </a:t>
            </a:r>
            <a:r>
              <a:rPr lang="en-US" sz="4000" b="1" spc="-1" dirty="0">
                <a:solidFill>
                  <a:srgbClr val="FAE580"/>
                </a:solidFill>
                <a:latin typeface="Arial" charset="0"/>
                <a:ea typeface="Arial" charset="0"/>
                <a:cs typeface="Arial" charset="0"/>
              </a:rPr>
              <a:t>shouting, with drums, music, and dancing</a:t>
            </a:r>
            <a:r>
              <a:rPr lang="en-US" sz="4000" spc="-1" dirty="0">
                <a:solidFill>
                  <a:srgbClr val="FFFFFF"/>
                </a:solidFill>
                <a:latin typeface="Arial" charset="0"/>
                <a:ea typeface="Arial" charset="0"/>
                <a:cs typeface="Arial" charset="0"/>
              </a:rPr>
              <a:t>. The senses of rational beings will become so confused that they cannot be trusted to make right decisions. And this is called the moving of the Holy Spirit. The Holy Spirit never reveals itself in such methods, in such a bedlam of noise. </a:t>
            </a:r>
            <a:r>
              <a:rPr lang="en-US" sz="4000" b="1" spc="-1" dirty="0">
                <a:solidFill>
                  <a:srgbClr val="FAE580"/>
                </a:solidFill>
                <a:latin typeface="Arial" charset="0"/>
                <a:ea typeface="Arial" charset="0"/>
                <a:cs typeface="Arial" charset="0"/>
              </a:rPr>
              <a:t>This is an invention of Satan to cover up his ingenious methods</a:t>
            </a:r>
            <a:r>
              <a:rPr lang="en-US" sz="4000" spc="-1" dirty="0">
                <a:solidFill>
                  <a:srgbClr val="FFFFFF"/>
                </a:solidFill>
                <a:latin typeface="Arial" charset="0"/>
                <a:ea typeface="Arial" charset="0"/>
                <a:cs typeface="Arial" charset="0"/>
              </a:rPr>
              <a:t> for making of none effect the pure, sincere, elevating, ennobling, sanctifying truth for this time. Better never have the </a:t>
            </a:r>
            <a:r>
              <a:rPr lang="en-US" sz="4000" b="1" spc="-1" dirty="0">
                <a:solidFill>
                  <a:srgbClr val="FFFFFF"/>
                </a:solidFill>
                <a:latin typeface="Arial" charset="0"/>
                <a:ea typeface="Arial" charset="0"/>
                <a:cs typeface="Arial" charset="0"/>
              </a:rPr>
              <a:t>worship of God</a:t>
            </a:r>
            <a:r>
              <a:rPr lang="en-US" sz="4000" spc="-1" dirty="0">
                <a:solidFill>
                  <a:srgbClr val="FFFFFF"/>
                </a:solidFill>
                <a:latin typeface="Arial" charset="0"/>
                <a:ea typeface="Arial" charset="0"/>
                <a:cs typeface="Arial" charset="0"/>
              </a:rPr>
              <a:t> blended with music than to use musical instruments to do the work which last January was represented to me would be brought into our camp meetings. The truth for this time needs nothing of this kind in its work of converting souls. A bedlam of noise shocks the senses and perverts that which if conducted aright might be a blessing. The powers of satanic agencies blend with the din and noise, to have a carnival, and this is termed the Holy Spirit's working. {2SM 36.3}  </a:t>
            </a:r>
            <a:endParaRPr lang="en-US" sz="4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935425"/>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sv-SE" sz="8000" b="1" spc="-1" dirty="0">
                <a:solidFill>
                  <a:srgbClr val="6AAFE3"/>
                </a:solidFill>
                <a:latin typeface="Cabin"/>
              </a:rPr>
              <a:t>End </a:t>
            </a:r>
            <a:r>
              <a:rPr lang="sv-SE" sz="8000" b="1" spc="-1" dirty="0" err="1" smtClean="0">
                <a:solidFill>
                  <a:srgbClr val="6AAFE3"/>
                </a:solidFill>
                <a:latin typeface="Cabin"/>
              </a:rPr>
              <a:t>Time</a:t>
            </a:r>
            <a:r>
              <a:rPr lang="sv-SE" sz="8000" b="1" spc="-1" dirty="0" smtClean="0">
                <a:solidFill>
                  <a:srgbClr val="6AAFE3"/>
                </a:solidFill>
                <a:latin typeface="Cabin"/>
              </a:rPr>
              <a:t> </a:t>
            </a:r>
            <a:r>
              <a:rPr lang="sv-SE" sz="8000" b="1" spc="-1" dirty="0" err="1" smtClean="0">
                <a:solidFill>
                  <a:srgbClr val="6AAFE3"/>
                </a:solidFill>
                <a:latin typeface="Cabin"/>
              </a:rPr>
              <a:t>Lessons</a:t>
            </a:r>
            <a:r>
              <a:rPr lang="sv-SE" sz="8000" b="1" spc="-1" dirty="0" smtClean="0">
                <a:solidFill>
                  <a:srgbClr val="6AAFE3"/>
                </a:solidFill>
                <a:latin typeface="Cabin"/>
              </a:rPr>
              <a:t> </a:t>
            </a:r>
            <a:r>
              <a:rPr lang="sv-SE" sz="8000" b="1" spc="-1" dirty="0">
                <a:solidFill>
                  <a:srgbClr val="6AAFE3"/>
                </a:solidFill>
                <a:latin typeface="Cabin"/>
              </a:rPr>
              <a:t>in Daniel</a:t>
            </a:r>
            <a:endParaRPr lang="sv-SE"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a:lnSpc>
                <a:spcPct val="93000"/>
              </a:lnSpc>
            </a:pPr>
            <a:r>
              <a:rPr lang="en-US" sz="6000" spc="-1" dirty="0">
                <a:solidFill>
                  <a:srgbClr val="FFFFFF"/>
                </a:solidFill>
                <a:latin typeface="Arial" charset="0"/>
                <a:ea typeface="Arial" charset="0"/>
                <a:cs typeface="Arial" charset="0"/>
              </a:rPr>
              <a:t>Revelation 13:11-15</a:t>
            </a:r>
            <a:endParaRPr lang="en-US" sz="6000" dirty="0">
              <a:latin typeface="Arial" charset="0"/>
              <a:ea typeface="Arial" charset="0"/>
              <a:cs typeface="Arial" charset="0"/>
            </a:endParaRPr>
          </a:p>
          <a:p>
            <a:pPr>
              <a:lnSpc>
                <a:spcPct val="93000"/>
              </a:lnSpc>
            </a:pPr>
            <a:endParaRPr lang="en-US" sz="6000" spc="-1" dirty="0" smtClean="0">
              <a:solidFill>
                <a:srgbClr val="FFFFFF"/>
              </a:solidFill>
              <a:latin typeface="Arial" charset="0"/>
              <a:ea typeface="Arial" charset="0"/>
              <a:cs typeface="Arial" charset="0"/>
            </a:endParaRPr>
          </a:p>
          <a:p>
            <a:pPr>
              <a:lnSpc>
                <a:spcPct val="93000"/>
              </a:lnSpc>
            </a:pPr>
            <a:r>
              <a:rPr lang="en-US" sz="6000" spc="-1" dirty="0" smtClean="0">
                <a:solidFill>
                  <a:srgbClr val="FFFFFF"/>
                </a:solidFill>
                <a:latin typeface="Arial" charset="0"/>
                <a:ea typeface="Arial" charset="0"/>
                <a:cs typeface="Arial" charset="0"/>
              </a:rPr>
              <a:t>1</a:t>
            </a:r>
            <a:r>
              <a:rPr lang="en-US" sz="6000" spc="-1" dirty="0">
                <a:solidFill>
                  <a:srgbClr val="FFFFFF"/>
                </a:solidFill>
                <a:latin typeface="Arial" charset="0"/>
                <a:ea typeface="Arial" charset="0"/>
                <a:cs typeface="Arial" charset="0"/>
              </a:rPr>
              <a:t>. An image is set up.</a:t>
            </a:r>
            <a:endParaRPr lang="en-US" sz="6000" dirty="0">
              <a:latin typeface="Arial" charset="0"/>
              <a:ea typeface="Arial" charset="0"/>
              <a:cs typeface="Arial" charset="0"/>
            </a:endParaRPr>
          </a:p>
          <a:p>
            <a:pPr>
              <a:lnSpc>
                <a:spcPct val="93000"/>
              </a:lnSpc>
            </a:pPr>
            <a:r>
              <a:rPr lang="en-US" sz="6000" spc="-1" dirty="0">
                <a:solidFill>
                  <a:srgbClr val="FFFFFF"/>
                </a:solidFill>
                <a:latin typeface="Arial" charset="0"/>
                <a:ea typeface="Arial" charset="0"/>
                <a:cs typeface="Arial" charset="0"/>
              </a:rPr>
              <a:t>2. All peoples and nations must worship.</a:t>
            </a:r>
            <a:endParaRPr lang="en-US" sz="6000" dirty="0">
              <a:latin typeface="Arial" charset="0"/>
              <a:ea typeface="Arial" charset="0"/>
              <a:cs typeface="Arial" charset="0"/>
            </a:endParaRPr>
          </a:p>
          <a:p>
            <a:pPr>
              <a:lnSpc>
                <a:spcPct val="93000"/>
              </a:lnSpc>
            </a:pPr>
            <a:r>
              <a:rPr lang="en-US" sz="6000" spc="-1" dirty="0">
                <a:solidFill>
                  <a:srgbClr val="FFFFFF"/>
                </a:solidFill>
                <a:latin typeface="Arial" charset="0"/>
                <a:ea typeface="Arial" charset="0"/>
                <a:cs typeface="Arial" charset="0"/>
              </a:rPr>
              <a:t>3. Combining of Religion and State.
4. Death penalty for those who refuse to worship.</a:t>
            </a:r>
            <a:endParaRPr lang="en-US" sz="6000" dirty="0">
              <a:latin typeface="Arial" charset="0"/>
              <a:ea typeface="Arial" charset="0"/>
              <a:cs typeface="Arial" charset="0"/>
            </a:endParaRPr>
          </a:p>
          <a:p>
            <a:pPr>
              <a:lnSpc>
                <a:spcPct val="93000"/>
              </a:lnSpc>
            </a:pPr>
            <a:r>
              <a:rPr lang="en-US" sz="6000" spc="-1" dirty="0">
                <a:solidFill>
                  <a:srgbClr val="FFFFFF"/>
                </a:solidFill>
                <a:latin typeface="Arial" charset="0"/>
                <a:ea typeface="Arial" charset="0"/>
                <a:cs typeface="Arial" charset="0"/>
              </a:rPr>
              <a:t>5. Speaking with the voice of a dragon.</a:t>
            </a:r>
            <a:endParaRPr lang="en-US" sz="6000" dirty="0">
              <a:latin typeface="Arial" charset="0"/>
              <a:ea typeface="Arial" charset="0"/>
              <a:cs typeface="Arial" charset="0"/>
            </a:endParaRPr>
          </a:p>
          <a:p>
            <a:pPr>
              <a:lnSpc>
                <a:spcPct val="93000"/>
              </a:lnSpc>
            </a:pPr>
            <a:r>
              <a:rPr lang="en-US" sz="6000" spc="-1" dirty="0">
                <a:solidFill>
                  <a:srgbClr val="FFFFFF"/>
                </a:solidFill>
                <a:latin typeface="Arial" charset="0"/>
                <a:ea typeface="Arial" charset="0"/>
                <a:cs typeface="Arial" charset="0"/>
              </a:rPr>
              <a:t> </a:t>
            </a:r>
            <a:endParaRPr lang="en-US" sz="6000" dirty="0">
              <a:latin typeface="Arial" charset="0"/>
              <a:ea typeface="Arial" charset="0"/>
              <a:cs typeface="Arial" charset="0"/>
            </a:endParaRPr>
          </a:p>
          <a:p>
            <a:pPr>
              <a:lnSpc>
                <a:spcPct val="93000"/>
              </a:lnSpc>
            </a:pPr>
            <a:r>
              <a:rPr lang="en-US" sz="6000" spc="-1" dirty="0">
                <a:solidFill>
                  <a:srgbClr val="FFFFFF"/>
                </a:solidFill>
                <a:latin typeface="Arial" charset="0"/>
                <a:ea typeface="Arial" charset="0"/>
                <a:cs typeface="Arial" charset="0"/>
              </a:rPr>
              <a:t> </a:t>
            </a:r>
            <a:endParaRPr lang="en-US" sz="6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345697"/>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ChangeArrowheads="1"/>
          </p:cNvSpPr>
          <p:nvPr/>
        </p:nvSpPr>
        <p:spPr bwMode="auto">
          <a:xfrm>
            <a:off x="1893887" y="1166813"/>
            <a:ext cx="20594637" cy="13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5pPr>
            <a:lvl6pPr marL="25146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6pPr>
            <a:lvl7pPr marL="29718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7pPr>
            <a:lvl8pPr marL="34290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8pPr>
            <a:lvl9pPr marL="3886200" indent="-228600" algn="ctr" defTabSz="4572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 pos="10972800" algn="l"/>
                <a:tab pos="11430000" algn="l"/>
                <a:tab pos="11887200" algn="l"/>
                <a:tab pos="12344400" algn="l"/>
                <a:tab pos="12801600" algn="l"/>
              </a:tabLst>
              <a:defRPr sz="3800">
                <a:solidFill>
                  <a:srgbClr val="000000"/>
                </a:solidFill>
                <a:latin typeface="Gill Sans" charset="0"/>
                <a:ea typeface="ヒラギノ角ゴ ProN W3" charset="-128"/>
                <a:cs typeface="ヒラギノ角ゴ ProN W3" charset="-128"/>
              </a:defRPr>
            </a:lvl9pPr>
          </a:lstStyle>
          <a:p>
            <a:pPr>
              <a:lnSpc>
                <a:spcPct val="101000"/>
              </a:lnSpc>
            </a:pPr>
            <a:r>
              <a:rPr lang="sv-SE" sz="8000" b="1" spc="-1" dirty="0">
                <a:solidFill>
                  <a:srgbClr val="6AAFE3"/>
                </a:solidFill>
                <a:latin typeface="Cabin"/>
              </a:rPr>
              <a:t>End </a:t>
            </a:r>
            <a:r>
              <a:rPr lang="sv-SE" sz="8000" b="1" spc="-1" dirty="0" err="1" smtClean="0">
                <a:solidFill>
                  <a:srgbClr val="6AAFE3"/>
                </a:solidFill>
                <a:latin typeface="Cabin"/>
              </a:rPr>
              <a:t>Time</a:t>
            </a:r>
            <a:r>
              <a:rPr lang="sv-SE" sz="8000" b="1" spc="-1" dirty="0" smtClean="0">
                <a:solidFill>
                  <a:srgbClr val="6AAFE3"/>
                </a:solidFill>
                <a:latin typeface="Cabin"/>
              </a:rPr>
              <a:t> </a:t>
            </a:r>
            <a:r>
              <a:rPr lang="sv-SE" sz="8000" b="1" spc="-1" dirty="0" err="1" smtClean="0">
                <a:solidFill>
                  <a:srgbClr val="6AAFE3"/>
                </a:solidFill>
                <a:latin typeface="Cabin"/>
              </a:rPr>
              <a:t>Lessons</a:t>
            </a:r>
            <a:r>
              <a:rPr lang="sv-SE" sz="8000" b="1" spc="-1" dirty="0" smtClean="0">
                <a:solidFill>
                  <a:srgbClr val="6AAFE3"/>
                </a:solidFill>
                <a:latin typeface="Cabin"/>
              </a:rPr>
              <a:t> </a:t>
            </a:r>
            <a:r>
              <a:rPr lang="sv-SE" sz="8000" b="1" spc="-1" dirty="0">
                <a:solidFill>
                  <a:srgbClr val="6AAFE3"/>
                </a:solidFill>
                <a:latin typeface="Cabin"/>
              </a:rPr>
              <a:t>in Daniel</a:t>
            </a:r>
            <a:endParaRPr lang="sv-SE" sz="8000" b="1" dirty="0"/>
          </a:p>
        </p:txBody>
      </p:sp>
      <p:sp>
        <p:nvSpPr>
          <p:cNvPr id="16386" name="Text Box 2"/>
          <p:cNvSpPr txBox="1">
            <a:spLocks noChangeArrowheads="1"/>
          </p:cNvSpPr>
          <p:nvPr/>
        </p:nvSpPr>
        <p:spPr bwMode="auto">
          <a:xfrm>
            <a:off x="6443663" y="4667250"/>
            <a:ext cx="11598275" cy="543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7" name="Rectangle 3"/>
          <p:cNvSpPr>
            <a:spLocks noChangeArrowheads="1"/>
          </p:cNvSpPr>
          <p:nvPr/>
        </p:nvSpPr>
        <p:spPr bwMode="auto">
          <a:xfrm>
            <a:off x="0" y="2681288"/>
            <a:ext cx="24382413" cy="8866187"/>
          </a:xfrm>
          <a:prstGeom prst="rect">
            <a:avLst/>
          </a:prstGeom>
          <a:solidFill>
            <a:srgbClr val="6AAFE3"/>
          </a:solidFill>
          <a:ln w="9360" cap="flat">
            <a:solidFill>
              <a:srgbClr val="80808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lgn="ctr" eaLnBrk="1" hangingPunct="1">
              <a:buClr>
                <a:srgbClr val="000000"/>
              </a:buClr>
              <a:buSzPct val="100000"/>
              <a:buFont typeface="Times New Roman" charset="0"/>
              <a:buNone/>
            </a:pPr>
            <a:endParaRPr lang="en-US" altLang="en-US"/>
          </a:p>
        </p:txBody>
      </p:sp>
      <p:sp>
        <p:nvSpPr>
          <p:cNvPr id="16388" name="Text Box 4"/>
          <p:cNvSpPr txBox="1">
            <a:spLocks noChangeArrowheads="1"/>
          </p:cNvSpPr>
          <p:nvPr/>
        </p:nvSpPr>
        <p:spPr bwMode="auto">
          <a:xfrm>
            <a:off x="2541588" y="3011488"/>
            <a:ext cx="19946937" cy="7950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66960" rIns="90000" bIns="45000"/>
          <a:lstStyle>
            <a:lvl1pPr marL="214313" indent="-206375">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1pPr>
            <a:lvl2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2pPr>
            <a:lvl3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3pPr>
            <a:lvl4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4pPr>
            <a:lvl5pPr>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5pPr>
            <a:lvl6pPr marL="38846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6pPr>
            <a:lvl7pPr marL="43418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7pPr>
            <a:lvl8pPr marL="47990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8pPr>
            <a:lvl9pPr marL="5256213" indent="-379413" defTabSz="760413" eaLnBrk="0" fontAlgn="base" hangingPunct="0">
              <a:spcBef>
                <a:spcPct val="0"/>
              </a:spcBef>
              <a:spcAft>
                <a:spcPct val="0"/>
              </a:spcAft>
              <a:tabLst>
                <a:tab pos="214313" algn="l"/>
                <a:tab pos="671513" algn="l"/>
                <a:tab pos="1128713" algn="l"/>
                <a:tab pos="1585913" algn="l"/>
                <a:tab pos="2043113" algn="l"/>
                <a:tab pos="2500313" algn="l"/>
                <a:tab pos="2957513" algn="l"/>
                <a:tab pos="3414713" algn="l"/>
                <a:tab pos="3871913" algn="l"/>
                <a:tab pos="4329113" algn="l"/>
                <a:tab pos="4786313" algn="l"/>
                <a:tab pos="5243513" algn="l"/>
                <a:tab pos="5700713" algn="l"/>
                <a:tab pos="6157913" algn="l"/>
                <a:tab pos="6615113" algn="l"/>
                <a:tab pos="7072313" algn="l"/>
                <a:tab pos="7529513" algn="l"/>
                <a:tab pos="7986713" algn="l"/>
                <a:tab pos="8443913" algn="l"/>
                <a:tab pos="8901113" algn="l"/>
                <a:tab pos="9358313" algn="l"/>
                <a:tab pos="9601200" algn="l"/>
                <a:tab pos="10058400" algn="l"/>
                <a:tab pos="10515600" algn="l"/>
                <a:tab pos="10972800" algn="l"/>
                <a:tab pos="11430000" algn="l"/>
              </a:tabLst>
              <a:defRPr sz="6300">
                <a:solidFill>
                  <a:schemeClr val="bg1"/>
                </a:solidFill>
                <a:latin typeface="Gill Sans" charset="0"/>
                <a:ea typeface="ヒラギノ角ゴ ProN W3" charset="-128"/>
                <a:cs typeface="ヒラギノ角ゴ ProN W3" charset="-128"/>
              </a:defRPr>
            </a:lvl9pPr>
          </a:lstStyle>
          <a:p>
            <a:pPr>
              <a:lnSpc>
                <a:spcPct val="93000"/>
              </a:lnSpc>
            </a:pPr>
            <a:r>
              <a:rPr lang="en-US" sz="5000" spc="-1" dirty="0">
                <a:solidFill>
                  <a:srgbClr val="FFFFFF"/>
                </a:solidFill>
                <a:latin typeface="Arial" charset="0"/>
                <a:ea typeface="Arial" charset="0"/>
                <a:cs typeface="Arial" charset="0"/>
              </a:rPr>
              <a:t>“</a:t>
            </a:r>
            <a:r>
              <a:rPr lang="en-US" sz="5000" b="1" spc="-1" dirty="0">
                <a:solidFill>
                  <a:srgbClr val="FAE580"/>
                </a:solidFill>
                <a:latin typeface="Arial" charset="0"/>
                <a:ea typeface="Arial" charset="0"/>
                <a:cs typeface="Arial" charset="0"/>
              </a:rPr>
              <a:t>History will be repeated. False religion will be exalted. The first day of the week, a common working day, possessing no sanctity whatever, will be set up as was the image at Babylon</a:t>
            </a:r>
            <a:r>
              <a:rPr lang="en-US" sz="5000" b="1" spc="-1" dirty="0">
                <a:solidFill>
                  <a:srgbClr val="FFFFFF"/>
                </a:solidFill>
                <a:latin typeface="Arial" charset="0"/>
                <a:ea typeface="Arial" charset="0"/>
                <a:cs typeface="Arial" charset="0"/>
              </a:rPr>
              <a:t>.</a:t>
            </a:r>
            <a:r>
              <a:rPr lang="en-US" sz="5000" spc="-1" dirty="0">
                <a:solidFill>
                  <a:srgbClr val="FFFFFF"/>
                </a:solidFill>
                <a:latin typeface="Arial" charset="0"/>
                <a:ea typeface="Arial" charset="0"/>
                <a:cs typeface="Arial" charset="0"/>
              </a:rPr>
              <a:t> All nations and tongues and peoples will be commanded to worship this spurious </a:t>
            </a:r>
            <a:r>
              <a:rPr lang="en-US" sz="5000" spc="-1" dirty="0" err="1">
                <a:solidFill>
                  <a:srgbClr val="FFFFFF"/>
                </a:solidFill>
                <a:latin typeface="Arial" charset="0"/>
                <a:ea typeface="Arial" charset="0"/>
                <a:cs typeface="Arial" charset="0"/>
              </a:rPr>
              <a:t>sabbath</a:t>
            </a:r>
            <a:r>
              <a:rPr lang="en-US" sz="5000" spc="-1" dirty="0">
                <a:solidFill>
                  <a:srgbClr val="FFFFFF"/>
                </a:solidFill>
                <a:latin typeface="Arial" charset="0"/>
                <a:ea typeface="Arial" charset="0"/>
                <a:cs typeface="Arial" charset="0"/>
              </a:rPr>
              <a:t>. This is Satan's plan to make of no account the day instituted by God, and given to the world as a memorial of creation. The decree enforcing the worship of this day is to go forth to all the world. In a limited degree, it has already gone forth. In several places </a:t>
            </a:r>
            <a:r>
              <a:rPr lang="en-US" sz="5000" b="1" spc="-1" dirty="0">
                <a:solidFill>
                  <a:srgbClr val="FAE580"/>
                </a:solidFill>
                <a:latin typeface="Arial" charset="0"/>
                <a:ea typeface="Arial" charset="0"/>
                <a:cs typeface="Arial" charset="0"/>
              </a:rPr>
              <a:t>the civil power is speaking with the voice of a dragon, just as the heathen king spoke to the Hebrew captives</a:t>
            </a:r>
            <a:r>
              <a:rPr lang="en-US" sz="5000" spc="-1" dirty="0">
                <a:solidFill>
                  <a:srgbClr val="FAE580"/>
                </a:solidFill>
                <a:latin typeface="Arial" charset="0"/>
                <a:ea typeface="Arial" charset="0"/>
                <a:cs typeface="Arial" charset="0"/>
              </a:rPr>
              <a:t>.</a:t>
            </a:r>
            <a:r>
              <a:rPr lang="en-US" sz="5000" spc="-1" dirty="0">
                <a:solidFill>
                  <a:srgbClr val="FFFFFF"/>
                </a:solidFill>
                <a:latin typeface="Arial" charset="0"/>
                <a:ea typeface="Arial" charset="0"/>
                <a:cs typeface="Arial" charset="0"/>
              </a:rPr>
              <a:t>  {7BC 976.8}  </a:t>
            </a:r>
            <a:endParaRPr lang="en-US" sz="5000" spc="-1" dirty="0" smtClean="0">
              <a:solidFill>
                <a:srgbClr val="FFFFFF"/>
              </a:solidFill>
              <a:latin typeface="Arial" charset="0"/>
              <a:ea typeface="Arial" charset="0"/>
              <a:cs typeface="Arial" charset="0"/>
            </a:endParaRPr>
          </a:p>
          <a:p>
            <a:pPr>
              <a:lnSpc>
                <a:spcPct val="93000"/>
              </a:lnSpc>
            </a:pPr>
            <a:endParaRPr lang="en-US" sz="5000" spc="-1" dirty="0" smtClean="0">
              <a:solidFill>
                <a:srgbClr val="FFFFFF"/>
              </a:solidFill>
              <a:latin typeface="Arial" charset="0"/>
              <a:ea typeface="Arial" charset="0"/>
              <a:cs typeface="Arial" charset="0"/>
            </a:endParaRPr>
          </a:p>
          <a:p>
            <a:pPr marL="693738" indent="-685800">
              <a:lnSpc>
                <a:spcPct val="93000"/>
              </a:lnSpc>
              <a:buFont typeface="Arial" charset="0"/>
              <a:buChar char="•"/>
            </a:pPr>
            <a:r>
              <a:rPr lang="it-IT" sz="5000" spc="-1" dirty="0">
                <a:solidFill>
                  <a:srgbClr val="FFFFFF"/>
                </a:solidFill>
                <a:latin typeface="Arial" charset="0"/>
                <a:ea typeface="Arial" charset="0"/>
                <a:cs typeface="Arial" charset="0"/>
              </a:rPr>
              <a:t>Daniel </a:t>
            </a:r>
            <a:r>
              <a:rPr lang="it-IT" sz="5000" spc="-1" dirty="0" smtClean="0">
                <a:solidFill>
                  <a:srgbClr val="FFFFFF"/>
                </a:solidFill>
                <a:latin typeface="Arial" charset="0"/>
                <a:ea typeface="Arial" charset="0"/>
                <a:cs typeface="Arial" charset="0"/>
              </a:rPr>
              <a:t>3:7-11, 12, 13-18</a:t>
            </a:r>
            <a:endParaRPr lang="en-US" sz="5000" dirty="0">
              <a:latin typeface="Arial" charset="0"/>
              <a:ea typeface="Arial" charset="0"/>
              <a:cs typeface="Arial" charset="0"/>
            </a:endParaRPr>
          </a:p>
        </p:txBody>
      </p:sp>
      <p:pic>
        <p:nvPicPr>
          <p:cNvPr id="16391"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672175" y="11974513"/>
            <a:ext cx="3816350" cy="133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740062"/>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Crop</Template>
  <TotalTime>8583</TotalTime>
  <Words>1049</Words>
  <Application>Microsoft Macintosh PowerPoint</Application>
  <PresentationFormat>Custom</PresentationFormat>
  <Paragraphs>121</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Cabin</vt:lpstr>
      <vt:lpstr>Calibri</vt:lpstr>
      <vt:lpstr>Calibri Light</vt:lpstr>
      <vt:lpstr>Gill Sans</vt:lpstr>
      <vt:lpstr>Helvetica;Arial</vt:lpstr>
      <vt:lpstr>Times New Roman</vt:lpstr>
      <vt:lpstr>ヒラギノ角ゴ ProN W3</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 H</dc:creator>
  <cp:keywords/>
  <dc:description/>
  <cp:lastModifiedBy>C H</cp:lastModifiedBy>
  <cp:revision>158</cp:revision>
  <cp:lastPrinted>1601-01-01T00:00:00Z</cp:lastPrinted>
  <dcterms:created xsi:type="dcterms:W3CDTF">2015-11-11T12:13:52Z</dcterms:created>
  <dcterms:modified xsi:type="dcterms:W3CDTF">2015-12-08T11:08:10Z</dcterms:modified>
</cp:coreProperties>
</file>