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85" r:id="rId1"/>
  </p:sldMasterIdLst>
  <p:notesMasterIdLst>
    <p:notesMasterId r:id="rId14"/>
  </p:notesMasterIdLst>
  <p:sldIdLst>
    <p:sldId id="256" r:id="rId2"/>
    <p:sldId id="259" r:id="rId3"/>
    <p:sldId id="261" r:id="rId4"/>
    <p:sldId id="271" r:id="rId5"/>
    <p:sldId id="262" r:id="rId6"/>
    <p:sldId id="263" r:id="rId7"/>
    <p:sldId id="264" r:id="rId8"/>
    <p:sldId id="265" r:id="rId9"/>
    <p:sldId id="267" r:id="rId10"/>
    <p:sldId id="272" r:id="rId11"/>
    <p:sldId id="266" r:id="rId12"/>
    <p:sldId id="269" r:id="rId13"/>
  </p:sldIdLst>
  <p:sldSz cx="24382413" cy="13716000"/>
  <p:notesSz cx="6858000" cy="9144000"/>
  <p:defaultTextStyle>
    <a:defPPr>
      <a:defRPr lang="en-GB"/>
    </a:defPPr>
    <a:lvl1pPr algn="l" defTabSz="760413" rtl="0" eaLnBrk="0" fontAlgn="base" hangingPunct="0">
      <a:spcBef>
        <a:spcPct val="0"/>
      </a:spcBef>
      <a:spcAft>
        <a:spcPct val="0"/>
      </a:spcAft>
      <a:defRPr sz="6300" kern="1200">
        <a:solidFill>
          <a:schemeClr val="bg1"/>
        </a:solidFill>
        <a:latin typeface="Gill Sans" charset="0"/>
        <a:ea typeface="ヒラギノ角ゴ ProN W3" charset="-128"/>
        <a:cs typeface="ヒラギノ角ゴ ProN W3" charset="-128"/>
      </a:defRPr>
    </a:lvl1pPr>
    <a:lvl2pPr marL="1236663" indent="-474663" algn="l" defTabSz="760413" rtl="0" eaLnBrk="0" fontAlgn="base" hangingPunct="0">
      <a:spcBef>
        <a:spcPct val="0"/>
      </a:spcBef>
      <a:spcAft>
        <a:spcPct val="0"/>
      </a:spcAft>
      <a:defRPr sz="6300" kern="1200">
        <a:solidFill>
          <a:schemeClr val="bg1"/>
        </a:solidFill>
        <a:latin typeface="Gill Sans" charset="0"/>
        <a:ea typeface="ヒラギノ角ゴ ProN W3" charset="-128"/>
        <a:cs typeface="ヒラギノ角ゴ ProN W3" charset="-128"/>
      </a:defRPr>
    </a:lvl2pPr>
    <a:lvl3pPr marL="1903413" indent="-379413" algn="l" defTabSz="760413" rtl="0" eaLnBrk="0" fontAlgn="base" hangingPunct="0">
      <a:spcBef>
        <a:spcPct val="0"/>
      </a:spcBef>
      <a:spcAft>
        <a:spcPct val="0"/>
      </a:spcAft>
      <a:defRPr sz="6300" kern="1200">
        <a:solidFill>
          <a:schemeClr val="bg1"/>
        </a:solidFill>
        <a:latin typeface="Gill Sans" charset="0"/>
        <a:ea typeface="ヒラギノ角ゴ ProN W3" charset="-128"/>
        <a:cs typeface="ヒラギノ角ゴ ProN W3" charset="-128"/>
      </a:defRPr>
    </a:lvl3pPr>
    <a:lvl4pPr marL="2665413" indent="-379413" algn="l" defTabSz="760413" rtl="0" eaLnBrk="0" fontAlgn="base" hangingPunct="0">
      <a:spcBef>
        <a:spcPct val="0"/>
      </a:spcBef>
      <a:spcAft>
        <a:spcPct val="0"/>
      </a:spcAft>
      <a:defRPr sz="6300" kern="1200">
        <a:solidFill>
          <a:schemeClr val="bg1"/>
        </a:solidFill>
        <a:latin typeface="Gill Sans" charset="0"/>
        <a:ea typeface="ヒラギノ角ゴ ProN W3" charset="-128"/>
        <a:cs typeface="ヒラギノ角ゴ ProN W3" charset="-128"/>
      </a:defRPr>
    </a:lvl4pPr>
    <a:lvl5pPr marL="3427413" indent="-379413" algn="l" defTabSz="760413" rtl="0" eaLnBrk="0" fontAlgn="base" hangingPunct="0">
      <a:spcBef>
        <a:spcPct val="0"/>
      </a:spcBef>
      <a:spcAft>
        <a:spcPct val="0"/>
      </a:spcAft>
      <a:defRPr sz="6300" kern="1200">
        <a:solidFill>
          <a:schemeClr val="bg1"/>
        </a:solidFill>
        <a:latin typeface="Gill Sans" charset="0"/>
        <a:ea typeface="ヒラギノ角ゴ ProN W3" charset="-128"/>
        <a:cs typeface="ヒラギノ角ゴ ProN W3" charset="-128"/>
      </a:defRPr>
    </a:lvl5pPr>
    <a:lvl6pPr marL="2286000" algn="l" defTabSz="914400" rtl="0" eaLnBrk="1" latinLnBrk="0" hangingPunct="1">
      <a:defRPr sz="6300" kern="1200">
        <a:solidFill>
          <a:schemeClr val="bg1"/>
        </a:solidFill>
        <a:latin typeface="Gill Sans" charset="0"/>
        <a:ea typeface="ヒラギノ角ゴ ProN W3" charset="-128"/>
        <a:cs typeface="ヒラギノ角ゴ ProN W3" charset="-128"/>
      </a:defRPr>
    </a:lvl6pPr>
    <a:lvl7pPr marL="2743200" algn="l" defTabSz="914400" rtl="0" eaLnBrk="1" latinLnBrk="0" hangingPunct="1">
      <a:defRPr sz="6300" kern="1200">
        <a:solidFill>
          <a:schemeClr val="bg1"/>
        </a:solidFill>
        <a:latin typeface="Gill Sans" charset="0"/>
        <a:ea typeface="ヒラギノ角ゴ ProN W3" charset="-128"/>
        <a:cs typeface="ヒラギノ角ゴ ProN W3" charset="-128"/>
      </a:defRPr>
    </a:lvl7pPr>
    <a:lvl8pPr marL="3200400" algn="l" defTabSz="914400" rtl="0" eaLnBrk="1" latinLnBrk="0" hangingPunct="1">
      <a:defRPr sz="6300" kern="1200">
        <a:solidFill>
          <a:schemeClr val="bg1"/>
        </a:solidFill>
        <a:latin typeface="Gill Sans" charset="0"/>
        <a:ea typeface="ヒラギノ角ゴ ProN W3" charset="-128"/>
        <a:cs typeface="ヒラギノ角ゴ ProN W3" charset="-128"/>
      </a:defRPr>
    </a:lvl8pPr>
    <a:lvl9pPr marL="3657600" algn="l" defTabSz="914400" rtl="0" eaLnBrk="1" latinLnBrk="0" hangingPunct="1">
      <a:defRPr sz="6300" kern="1200">
        <a:solidFill>
          <a:schemeClr val="bg1"/>
        </a:solidFill>
        <a:latin typeface="Gill Sans" charset="0"/>
        <a:ea typeface="ヒラギノ角ゴ ProN W3" charset="-128"/>
        <a:cs typeface="ヒラギノ角ゴ ProN W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89">
          <p15:clr>
            <a:srgbClr val="A4A3A4"/>
          </p15:clr>
        </p15:guide>
        <p15:guide id="2" pos="1193">
          <p15:clr>
            <a:srgbClr val="A4A3A4"/>
          </p15:clr>
        </p15:guide>
        <p15:guide id="3" orient="horz" pos="7268">
          <p15:clr>
            <a:srgbClr val="A4A3A4"/>
          </p15:clr>
        </p15:guide>
        <p15:guide id="4" pos="14166">
          <p15:clr>
            <a:srgbClr val="A4A3A4"/>
          </p15:clr>
        </p15:guide>
        <p15:guide id="5" pos="160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E580"/>
    <a:srgbClr val="FCE992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6"/>
    <p:restoredTop sz="94613"/>
  </p:normalViewPr>
  <p:slideViewPr>
    <p:cSldViewPr showGuides="1">
      <p:cViewPr>
        <p:scale>
          <a:sx n="31" d="100"/>
          <a:sy n="31" d="100"/>
        </p:scale>
        <p:origin x="120" y="1320"/>
      </p:cViewPr>
      <p:guideLst>
        <p:guide orient="horz" pos="1689"/>
        <p:guide pos="1193"/>
        <p:guide orient="horz" pos="7268"/>
        <p:guide pos="14166"/>
        <p:guide pos="1601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4338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4339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7037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4342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685800"/>
            <a:ext cx="6084888" cy="3424238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43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 smtClean="0"/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4345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0FEB57D6-9422-FC43-82E1-CE5B18B2F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5639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04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20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1236663" indent="-474663" algn="l" defTabSz="7604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20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903413" indent="-379413" algn="l" defTabSz="7604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20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2665413" indent="-379413" algn="l" defTabSz="7604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20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3427413" indent="-379413" algn="l" defTabSz="7604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20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3809237" algn="l" defTabSz="152369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4571086" algn="l" defTabSz="152369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5332933" algn="l" defTabSz="152369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6094780" algn="l" defTabSz="152369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38846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43418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47990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52562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95FC129-6EA8-BF43-91AD-18A2130BB474}" type="slidenum">
              <a:rPr lang="en-US" altLang="en-US" sz="1200">
                <a:latin typeface="Gill San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200">
              <a:latin typeface="Gill Sans" charset="0"/>
            </a:endParaRPr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9725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38846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43418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47990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52562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5183615-207E-B144-B2FC-5AEA9E169D39}" type="slidenum">
              <a:rPr lang="en-US" altLang="en-US" sz="1200">
                <a:latin typeface="Gill San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200">
              <a:latin typeface="Gill Sans" charset="0"/>
            </a:endParaRPr>
          </a:p>
        </p:txBody>
      </p:sp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999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38846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43418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47990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52562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5183615-207E-B144-B2FC-5AEA9E169D39}" type="slidenum">
              <a:rPr lang="en-US" altLang="en-US" sz="1200">
                <a:latin typeface="Gill San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200">
              <a:latin typeface="Gill Sans" charset="0"/>
            </a:endParaRPr>
          </a:p>
        </p:txBody>
      </p:sp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33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38846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43418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47990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52562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5183615-207E-B144-B2FC-5AEA9E169D39}" type="slidenum">
              <a:rPr lang="en-US" altLang="en-US" sz="1200">
                <a:latin typeface="Gill San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200">
              <a:latin typeface="Gill Sans" charset="0"/>
            </a:endParaRPr>
          </a:p>
        </p:txBody>
      </p:sp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550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38846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43418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47990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52562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5183615-207E-B144-B2FC-5AEA9E169D39}" type="slidenum">
              <a:rPr lang="en-US" altLang="en-US" sz="1200">
                <a:latin typeface="Gill San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200">
              <a:latin typeface="Gill Sans" charset="0"/>
            </a:endParaRPr>
          </a:p>
        </p:txBody>
      </p:sp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13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38846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43418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47990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52562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5183615-207E-B144-B2FC-5AEA9E169D39}" type="slidenum">
              <a:rPr lang="en-US" altLang="en-US" sz="1200">
                <a:latin typeface="Gill San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200">
              <a:latin typeface="Gill Sans" charset="0"/>
            </a:endParaRPr>
          </a:p>
        </p:txBody>
      </p:sp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225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38846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43418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47990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52562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5183615-207E-B144-B2FC-5AEA9E169D39}" type="slidenum">
              <a:rPr lang="en-US" altLang="en-US" sz="1200">
                <a:latin typeface="Gill San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200">
              <a:latin typeface="Gill Sans" charset="0"/>
            </a:endParaRPr>
          </a:p>
        </p:txBody>
      </p:sp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29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38846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43418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47990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52562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5183615-207E-B144-B2FC-5AEA9E169D39}" type="slidenum">
              <a:rPr lang="en-US" altLang="en-US" sz="1200">
                <a:latin typeface="Gill San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200">
              <a:latin typeface="Gill Sans" charset="0"/>
            </a:endParaRPr>
          </a:p>
        </p:txBody>
      </p:sp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748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38846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43418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47990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52562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5183615-207E-B144-B2FC-5AEA9E169D39}" type="slidenum">
              <a:rPr lang="en-US" altLang="en-US" sz="1200">
                <a:latin typeface="Gill San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200">
              <a:latin typeface="Gill Sans" charset="0"/>
            </a:endParaRPr>
          </a:p>
        </p:txBody>
      </p:sp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835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38846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43418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47990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52562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5183615-207E-B144-B2FC-5AEA9E169D39}" type="slidenum">
              <a:rPr lang="en-US" altLang="en-US" sz="1200">
                <a:latin typeface="Gill San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200">
              <a:latin typeface="Gill Sans" charset="0"/>
            </a:endParaRPr>
          </a:p>
        </p:txBody>
      </p:sp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498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38846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43418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47990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52562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5183615-207E-B144-B2FC-5AEA9E169D39}" type="slidenum">
              <a:rPr lang="en-US" altLang="en-US" sz="1200">
                <a:latin typeface="Gill San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200">
              <a:latin typeface="Gill Sans" charset="0"/>
            </a:endParaRPr>
          </a:p>
        </p:txBody>
      </p:sp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642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38846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43418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47990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5256213" indent="-379413" defTabSz="7604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5183615-207E-B144-B2FC-5AEA9E169D39}" type="slidenum">
              <a:rPr lang="en-US" altLang="en-US" sz="1200">
                <a:latin typeface="Gill Sans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200">
              <a:latin typeface="Gill Sans" charset="0"/>
            </a:endParaRPr>
          </a:p>
        </p:txBody>
      </p:sp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645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sv-SE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sv-SE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168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24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2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609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sv-S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19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017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46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538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70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sv-SE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37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sv-SE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sv-SE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070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12/14/15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2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974" y="593304"/>
            <a:ext cx="12701016" cy="12701016"/>
          </a:xfrm>
          <a:prstGeom prst="rect">
            <a:avLst/>
          </a:prstGeom>
        </p:spPr>
      </p:pic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-60325" y="9091613"/>
            <a:ext cx="7931051" cy="2446337"/>
          </a:xfrm>
          <a:prstGeom prst="roundRect">
            <a:avLst>
              <a:gd name="adj" fmla="val 83"/>
            </a:avLst>
          </a:prstGeom>
          <a:solidFill>
            <a:srgbClr val="FFFFFF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149350" y="9556750"/>
            <a:ext cx="10969848" cy="169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5pPr>
            <a:lvl6pPr marL="38846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6pPr>
            <a:lvl7pPr marL="43418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7pPr>
            <a:lvl8pPr marL="47990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8pPr>
            <a:lvl9pPr marL="52562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</a:pPr>
            <a:r>
              <a:rPr lang="sv-SE" altLang="en-US" sz="5000" b="1" dirty="0" smtClean="0">
                <a:solidFill>
                  <a:srgbClr val="6AAFE3"/>
                </a:solidFill>
                <a:latin typeface="Cabin" charset="0"/>
              </a:rPr>
              <a:t>Revelation 12</a:t>
            </a:r>
          </a:p>
          <a:p>
            <a:pPr eaLnBrk="1" hangingPunct="1">
              <a:lnSpc>
                <a:spcPct val="93000"/>
              </a:lnSpc>
              <a:buSzPct val="100000"/>
            </a:pPr>
            <a:r>
              <a:rPr lang="sv-SE" altLang="en-US" sz="5000" dirty="0" smtClean="0">
                <a:solidFill>
                  <a:srgbClr val="6AAFE3"/>
                </a:solidFill>
                <a:latin typeface="Cabin" charset="0"/>
              </a:rPr>
              <a:t>Christian </a:t>
            </a:r>
            <a:r>
              <a:rPr lang="sv-SE" altLang="en-US" sz="5000" dirty="0" err="1" smtClean="0">
                <a:solidFill>
                  <a:srgbClr val="6AAFE3"/>
                </a:solidFill>
                <a:latin typeface="Cabin" charset="0"/>
              </a:rPr>
              <a:t>Hjortland</a:t>
            </a:r>
            <a:r>
              <a:rPr lang="sv-SE" altLang="en-US" sz="5000" dirty="0">
                <a:solidFill>
                  <a:srgbClr val="6AAFE3"/>
                </a:solidFill>
                <a:latin typeface="Cabin" charset="0"/>
              </a:rPr>
              <a:t/>
            </a:r>
            <a:br>
              <a:rPr lang="sv-SE" altLang="en-US" sz="5000" dirty="0">
                <a:solidFill>
                  <a:srgbClr val="6AAFE3"/>
                </a:solidFill>
                <a:latin typeface="Cabin" charset="0"/>
              </a:rPr>
            </a:br>
            <a:endParaRPr lang="sv-SE" altLang="en-US" sz="5000" dirty="0">
              <a:solidFill>
                <a:srgbClr val="6AAFE3"/>
              </a:solidFill>
              <a:latin typeface="Cabi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893888" y="1166813"/>
            <a:ext cx="19082294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5pPr>
            <a:lvl6pPr marL="25146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6pPr>
            <a:lvl7pPr marL="29718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7pPr>
            <a:lvl8pPr marL="34290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8pPr>
            <a:lvl9pPr marL="38862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9pPr>
          </a:lstStyle>
          <a:p>
            <a:pPr defTabSz="761847" eaLnBrk="1" hangingPunct="1">
              <a:lnSpc>
                <a:spcPct val="101000"/>
              </a:lnSpc>
              <a:buSzPct val="100000"/>
              <a:defRPr/>
            </a:pPr>
            <a:r>
              <a:rPr lang="sv-SE" altLang="en-US" sz="8000" b="1" dirty="0">
                <a:solidFill>
                  <a:srgbClr val="6AAFE3"/>
                </a:solidFill>
                <a:latin typeface="Cabin" charset="0"/>
              </a:rPr>
              <a:t>The </a:t>
            </a:r>
            <a:r>
              <a:rPr lang="sv-SE" altLang="en-US" sz="8000" b="1" dirty="0" err="1">
                <a:solidFill>
                  <a:srgbClr val="6AAFE3"/>
                </a:solidFill>
                <a:latin typeface="Cabin" charset="0"/>
              </a:rPr>
              <a:t>Remnant</a:t>
            </a:r>
            <a:r>
              <a:rPr lang="sv-SE" altLang="en-US" sz="8000" b="1" dirty="0">
                <a:solidFill>
                  <a:srgbClr val="6AAFE3"/>
                </a:solidFill>
                <a:latin typeface="Cabin" charset="0"/>
              </a:rPr>
              <a:t> </a:t>
            </a:r>
            <a:r>
              <a:rPr lang="sv-SE" altLang="en-US" sz="8000" b="1" dirty="0" err="1">
                <a:solidFill>
                  <a:srgbClr val="6AAFE3"/>
                </a:solidFill>
                <a:latin typeface="Cabin" charset="0"/>
              </a:rPr>
              <a:t>will</a:t>
            </a:r>
            <a:r>
              <a:rPr lang="sv-SE" altLang="en-US" sz="8000" b="1" dirty="0">
                <a:solidFill>
                  <a:srgbClr val="6AAFE3"/>
                </a:solidFill>
                <a:latin typeface="Cabin" charset="0"/>
              </a:rPr>
              <a:t> Accept </a:t>
            </a:r>
            <a:r>
              <a:rPr lang="sv-SE" altLang="en-US" sz="8000" b="1" dirty="0" err="1">
                <a:solidFill>
                  <a:srgbClr val="6AAFE3"/>
                </a:solidFill>
                <a:latin typeface="Cabin" charset="0"/>
              </a:rPr>
              <a:t>God’s</a:t>
            </a:r>
            <a:r>
              <a:rPr lang="sv-SE" altLang="en-US" sz="8000" b="1" dirty="0">
                <a:solidFill>
                  <a:srgbClr val="6AAFE3"/>
                </a:solidFill>
                <a:latin typeface="Cabin" charset="0"/>
              </a:rPr>
              <a:t> GPS</a:t>
            </a: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6443663" y="4667250"/>
            <a:ext cx="11598275" cy="543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2681288"/>
            <a:ext cx="24382413" cy="8866187"/>
          </a:xfrm>
          <a:prstGeom prst="rect">
            <a:avLst/>
          </a:prstGeom>
          <a:solidFill>
            <a:srgbClr val="6AAFE3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541589" y="3217863"/>
            <a:ext cx="19946936" cy="832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960" rIns="90000" bIns="45000"/>
          <a:lstStyle>
            <a:lvl1pPr marL="214313" indent="-206375"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1pPr>
            <a:lvl2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2pPr>
            <a:lvl3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3pPr>
            <a:lvl4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4pPr>
            <a:lvl5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5pPr>
            <a:lvl6pPr marL="38846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6pPr>
            <a:lvl7pPr marL="43418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7pPr>
            <a:lvl8pPr marL="47990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8pPr>
            <a:lvl9pPr marL="52562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9pPr>
          </a:lstStyle>
          <a:p>
            <a:pPr marL="1150938" indent="-1143000" eaLnBrk="1" hangingPunct="1">
              <a:lnSpc>
                <a:spcPct val="93000"/>
              </a:lnSpc>
              <a:buFont typeface="+mj-lt"/>
              <a:buAutoNum type="arabicPeriod"/>
            </a:pPr>
            <a:r>
              <a:rPr lang="en-US" altLang="en-US" sz="5500" dirty="0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The Animal - Jesus (John 1:29)</a:t>
            </a:r>
          </a:p>
          <a:p>
            <a:pPr marL="1150938" indent="-1143000" eaLnBrk="1" hangingPunct="1">
              <a:lnSpc>
                <a:spcPct val="93000"/>
              </a:lnSpc>
              <a:buFont typeface="+mj-lt"/>
              <a:buAutoNum type="arabicPeriod"/>
            </a:pPr>
            <a:r>
              <a:rPr lang="en-US" altLang="en-US" sz="5500" dirty="0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Altar of Sacrifice – The Cross</a:t>
            </a:r>
          </a:p>
          <a:p>
            <a:pPr marL="1150938" indent="-1143000" eaLnBrk="1" hangingPunct="1">
              <a:lnSpc>
                <a:spcPct val="93000"/>
              </a:lnSpc>
              <a:buFont typeface="+mj-lt"/>
              <a:buAutoNum type="arabicPeriod"/>
            </a:pPr>
            <a:r>
              <a:rPr lang="en-US" altLang="en-US" sz="5500" dirty="0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Laver – Baptism (Titus 3:1)</a:t>
            </a:r>
          </a:p>
          <a:p>
            <a:pPr marL="1150938" indent="-1143000" eaLnBrk="1" hangingPunct="1">
              <a:lnSpc>
                <a:spcPct val="93000"/>
              </a:lnSpc>
              <a:buFont typeface="+mj-lt"/>
              <a:buAutoNum type="arabicPeriod"/>
            </a:pPr>
            <a:r>
              <a:rPr lang="en-US" altLang="en-US" sz="5500" dirty="0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Showbread – The Bible</a:t>
            </a:r>
            <a:r>
              <a:rPr lang="sv-SE" altLang="en-US" sz="5500" dirty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 </a:t>
            </a:r>
            <a:r>
              <a:rPr lang="sv-SE" altLang="en-US" sz="5500" dirty="0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+ Jesus</a:t>
            </a:r>
            <a:r>
              <a:rPr lang="en-US" altLang="en-US" sz="5500" dirty="0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 (John 6:51, Matt 4:4)</a:t>
            </a:r>
          </a:p>
          <a:p>
            <a:pPr marL="1150938" indent="-1143000" eaLnBrk="1" hangingPunct="1">
              <a:lnSpc>
                <a:spcPct val="93000"/>
              </a:lnSpc>
              <a:buFont typeface="+mj-lt"/>
              <a:buAutoNum type="arabicPeriod"/>
            </a:pPr>
            <a:r>
              <a:rPr lang="en-US" altLang="en-US" sz="5500" dirty="0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Candlestick – Witnessing, Holy Spirit, Jesus (John 9:5, Matt 5:1, </a:t>
            </a:r>
            <a:r>
              <a:rPr lang="en-US" altLang="en-US" sz="5500" dirty="0" err="1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Zech</a:t>
            </a:r>
            <a:r>
              <a:rPr lang="en-US" altLang="en-US" sz="5500" dirty="0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 4:1-6, Rev 4:5)</a:t>
            </a:r>
          </a:p>
          <a:p>
            <a:pPr marL="1150938" indent="-1143000" eaLnBrk="1" hangingPunct="1">
              <a:lnSpc>
                <a:spcPct val="93000"/>
              </a:lnSpc>
              <a:buFont typeface="+mj-lt"/>
              <a:buAutoNum type="arabicPeriod"/>
            </a:pPr>
            <a:r>
              <a:rPr lang="en-US" altLang="en-US" sz="5500" dirty="0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Altar of Incense – Prayers (Rev 5:8, 8:3-4, </a:t>
            </a:r>
            <a:r>
              <a:rPr lang="en-US" altLang="en-US" sz="5500" dirty="0" err="1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Heb</a:t>
            </a:r>
            <a:r>
              <a:rPr lang="en-US" altLang="en-US" sz="5500" dirty="0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 7:25)</a:t>
            </a:r>
          </a:p>
          <a:p>
            <a:pPr marL="1150938" indent="-1143000" eaLnBrk="1" hangingPunct="1">
              <a:lnSpc>
                <a:spcPct val="93000"/>
              </a:lnSpc>
              <a:buFont typeface="+mj-lt"/>
              <a:buAutoNum type="arabicPeriod"/>
            </a:pPr>
            <a:r>
              <a:rPr lang="en-US" altLang="en-US" sz="5500" dirty="0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Ark of the Covenant (Ten Commandments, etc.)</a:t>
            </a:r>
          </a:p>
          <a:p>
            <a:pPr marL="1150938" indent="-1143000" eaLnBrk="1" hangingPunct="1">
              <a:lnSpc>
                <a:spcPct val="93000"/>
              </a:lnSpc>
              <a:buFont typeface="+mj-lt"/>
              <a:buAutoNum type="arabicPeriod"/>
            </a:pPr>
            <a:r>
              <a:rPr lang="en-US" altLang="en-US" sz="5500" dirty="0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The Priest – Jesus (</a:t>
            </a:r>
            <a:r>
              <a:rPr lang="en-US" altLang="en-US" sz="5500" dirty="0" err="1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Heb</a:t>
            </a:r>
            <a:r>
              <a:rPr lang="en-US" altLang="en-US" sz="5500" dirty="0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 3:1, 4:14)</a:t>
            </a:r>
          </a:p>
          <a:p>
            <a:pPr marL="1150938" indent="-1143000" eaLnBrk="1" hangingPunct="1">
              <a:lnSpc>
                <a:spcPct val="93000"/>
              </a:lnSpc>
              <a:buFont typeface="+mj-lt"/>
              <a:buAutoNum type="arabicPeriod"/>
            </a:pPr>
            <a:r>
              <a:rPr lang="en-US" altLang="en-US" sz="5500" dirty="0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The Curtains - Jesus (</a:t>
            </a:r>
            <a:r>
              <a:rPr lang="en-US" altLang="en-US" sz="5500" dirty="0" err="1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Heb</a:t>
            </a:r>
            <a:r>
              <a:rPr lang="en-US" altLang="en-US" sz="5500" dirty="0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 10:20, John 10:9)</a:t>
            </a:r>
          </a:p>
          <a:p>
            <a:pPr marL="1150938" indent="-1143000" eaLnBrk="1" hangingPunct="1">
              <a:lnSpc>
                <a:spcPct val="93000"/>
              </a:lnSpc>
              <a:buFont typeface="+mj-lt"/>
              <a:buAutoNum type="arabicPeriod"/>
            </a:pPr>
            <a:endParaRPr lang="en-US" altLang="en-US" sz="5500" dirty="0">
              <a:solidFill>
                <a:srgbClr val="FFFFFF"/>
              </a:solidFill>
              <a:latin typeface="Arial" charset="0"/>
              <a:ea typeface="Helvetica;Arial" charset="0"/>
              <a:cs typeface="Helvetica;Arial" charset="0"/>
            </a:endParaRPr>
          </a:p>
        </p:txBody>
      </p:sp>
      <p:pic>
        <p:nvPicPr>
          <p:cNvPr id="1639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175" y="11974513"/>
            <a:ext cx="381635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282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893888" y="1166813"/>
            <a:ext cx="19874382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5pPr>
            <a:lvl6pPr marL="25146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6pPr>
            <a:lvl7pPr marL="29718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7pPr>
            <a:lvl8pPr marL="34290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8pPr>
            <a:lvl9pPr marL="38862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9pPr>
          </a:lstStyle>
          <a:p>
            <a:pPr defTabSz="761847" eaLnBrk="1" hangingPunct="1">
              <a:lnSpc>
                <a:spcPct val="101000"/>
              </a:lnSpc>
              <a:buSzPct val="100000"/>
              <a:defRPr/>
            </a:pPr>
            <a:r>
              <a:rPr lang="sv-SE" altLang="en-US" sz="7300" b="1" dirty="0" smtClean="0">
                <a:solidFill>
                  <a:srgbClr val="6AAFE3"/>
                </a:solidFill>
                <a:latin typeface="Cabin" charset="0"/>
              </a:rPr>
              <a:t>5 </a:t>
            </a:r>
            <a:r>
              <a:rPr lang="sv-SE" altLang="en-US" sz="7300" b="1" dirty="0" err="1" smtClean="0">
                <a:solidFill>
                  <a:srgbClr val="6AAFE3"/>
                </a:solidFill>
                <a:latin typeface="Cabin" charset="0"/>
              </a:rPr>
              <a:t>Characteristics</a:t>
            </a:r>
            <a:r>
              <a:rPr lang="sv-SE" altLang="en-US" sz="7300" b="1" dirty="0" smtClean="0">
                <a:solidFill>
                  <a:srgbClr val="6AAFE3"/>
                </a:solidFill>
                <a:latin typeface="Cabin" charset="0"/>
              </a:rPr>
              <a:t> </a:t>
            </a:r>
            <a:r>
              <a:rPr lang="sv-SE" altLang="en-US" sz="7300" b="1" dirty="0" err="1" smtClean="0">
                <a:solidFill>
                  <a:srgbClr val="6AAFE3"/>
                </a:solidFill>
                <a:latin typeface="Cabin" charset="0"/>
              </a:rPr>
              <a:t>of</a:t>
            </a:r>
            <a:r>
              <a:rPr lang="sv-SE" altLang="en-US" sz="7300" b="1" dirty="0" smtClean="0">
                <a:solidFill>
                  <a:srgbClr val="6AAFE3"/>
                </a:solidFill>
                <a:latin typeface="Cabin" charset="0"/>
              </a:rPr>
              <a:t> </a:t>
            </a:r>
            <a:r>
              <a:rPr lang="sv-SE" altLang="en-US" sz="7300" b="1" dirty="0" err="1" smtClean="0">
                <a:solidFill>
                  <a:srgbClr val="6AAFE3"/>
                </a:solidFill>
                <a:latin typeface="Cabin" charset="0"/>
              </a:rPr>
              <a:t>God’s</a:t>
            </a:r>
            <a:r>
              <a:rPr lang="sv-SE" altLang="en-US" sz="7300" b="1" dirty="0" smtClean="0">
                <a:solidFill>
                  <a:srgbClr val="6AAFE3"/>
                </a:solidFill>
                <a:latin typeface="Cabin" charset="0"/>
              </a:rPr>
              <a:t> Last Church in Rev 12-14</a:t>
            </a:r>
            <a:endParaRPr lang="sv-SE" altLang="en-US" sz="7300" b="1" dirty="0">
              <a:solidFill>
                <a:srgbClr val="6AAFE3"/>
              </a:solidFill>
              <a:latin typeface="Cabin" charset="0"/>
            </a:endParaRP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6443663" y="4667250"/>
            <a:ext cx="11598275" cy="543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2681288"/>
            <a:ext cx="24382413" cy="8866187"/>
          </a:xfrm>
          <a:prstGeom prst="rect">
            <a:avLst/>
          </a:prstGeom>
          <a:solidFill>
            <a:srgbClr val="6AAFE3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541588" y="3011488"/>
            <a:ext cx="19946937" cy="795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960" rIns="90000" bIns="45000"/>
          <a:lstStyle>
            <a:lvl1pPr marL="214313" indent="-206375"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1pPr>
            <a:lvl2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2pPr>
            <a:lvl3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3pPr>
            <a:lvl4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4pPr>
            <a:lvl5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5pPr>
            <a:lvl6pPr marL="38846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6pPr>
            <a:lvl7pPr marL="43418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7pPr>
            <a:lvl8pPr marL="47990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8pPr>
            <a:lvl9pPr marL="52562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9pPr>
          </a:lstStyle>
          <a:p>
            <a:pPr marL="1150938" indent="-1143000" eaLnBrk="1" hangingPunct="1">
              <a:lnSpc>
                <a:spcPct val="93000"/>
              </a:lnSpc>
              <a:buAutoNum type="arabicPeriod"/>
            </a:pPr>
            <a:r>
              <a:rPr lang="en-US" altLang="en-US" sz="6000" dirty="0" smtClean="0">
                <a:latin typeface="Arial" charset="0"/>
                <a:ea typeface="Helvetica;Arial" charset="0"/>
                <a:cs typeface="Helvetica;Arial" charset="0"/>
              </a:rPr>
              <a:t>Did not exist as an Organization before 1798</a:t>
            </a:r>
          </a:p>
          <a:p>
            <a:pPr marL="1150938" indent="-1143000" eaLnBrk="1" hangingPunct="1">
              <a:lnSpc>
                <a:spcPct val="93000"/>
              </a:lnSpc>
              <a:buAutoNum type="arabicPeriod"/>
            </a:pPr>
            <a:r>
              <a:rPr lang="en-US" altLang="en-US" sz="6000" dirty="0" smtClean="0">
                <a:latin typeface="Arial" charset="0"/>
                <a:ea typeface="Helvetica;Arial" charset="0"/>
                <a:cs typeface="Helvetica;Arial" charset="0"/>
              </a:rPr>
              <a:t>Follows all God’s ten Commandments</a:t>
            </a:r>
          </a:p>
          <a:p>
            <a:pPr marL="1150938" indent="-1143000" eaLnBrk="1" hangingPunct="1">
              <a:lnSpc>
                <a:spcPct val="93000"/>
              </a:lnSpc>
              <a:buAutoNum type="arabicPeriod"/>
            </a:pPr>
            <a:r>
              <a:rPr lang="en-US" altLang="en-US" sz="6000" dirty="0" smtClean="0">
                <a:latin typeface="Arial" charset="0"/>
                <a:ea typeface="Helvetica;Arial" charset="0"/>
                <a:cs typeface="Helvetica;Arial" charset="0"/>
              </a:rPr>
              <a:t>Has the gift of Prophecy</a:t>
            </a:r>
          </a:p>
          <a:p>
            <a:pPr marL="1150938" indent="-1143000" eaLnBrk="1" hangingPunct="1">
              <a:lnSpc>
                <a:spcPct val="93000"/>
              </a:lnSpc>
              <a:buAutoNum type="arabicPeriod"/>
            </a:pPr>
            <a:r>
              <a:rPr lang="en-US" altLang="en-US" sz="6000" dirty="0" smtClean="0">
                <a:latin typeface="Arial" charset="0"/>
                <a:ea typeface="Helvetica;Arial" charset="0"/>
                <a:cs typeface="Helvetica;Arial" charset="0"/>
              </a:rPr>
              <a:t>A World Wide Movement that Proclaims the Gospel</a:t>
            </a:r>
          </a:p>
          <a:p>
            <a:pPr marL="1150938" indent="-1143000" eaLnBrk="1" hangingPunct="1">
              <a:lnSpc>
                <a:spcPct val="93000"/>
              </a:lnSpc>
              <a:buAutoNum type="arabicPeriod"/>
            </a:pPr>
            <a:r>
              <a:rPr lang="en-US" altLang="en-US" sz="6000" dirty="0" smtClean="0">
                <a:latin typeface="Arial" charset="0"/>
                <a:ea typeface="Helvetica;Arial" charset="0"/>
                <a:cs typeface="Helvetica;Arial" charset="0"/>
              </a:rPr>
              <a:t>Accepting and Preaching the Three Angel’s Messages</a:t>
            </a:r>
            <a:endParaRPr lang="en-US" altLang="en-US" sz="6000" dirty="0">
              <a:latin typeface="Arial" charset="0"/>
              <a:ea typeface="Helvetica;Arial" charset="0"/>
              <a:cs typeface="Helvetica;Arial" charset="0"/>
            </a:endParaRPr>
          </a:p>
        </p:txBody>
      </p:sp>
      <p:pic>
        <p:nvPicPr>
          <p:cNvPr id="1639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175" y="11974513"/>
            <a:ext cx="381635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953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5800718" cy="20808877"/>
          </a:xfrm>
          <a:prstGeom prst="rect">
            <a:avLst/>
          </a:prstGeom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6443663" y="4667250"/>
            <a:ext cx="11598275" cy="543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989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0" y="-2476541"/>
            <a:ext cx="24373416" cy="16247309"/>
          </a:xfrm>
          <a:prstGeom prst="rect">
            <a:avLst/>
          </a:prstGeom>
        </p:spPr>
      </p:pic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18041938" y="11826552"/>
            <a:ext cx="6390628" cy="1605061"/>
          </a:xfrm>
          <a:prstGeom prst="roundRect">
            <a:avLst>
              <a:gd name="adj" fmla="val 83"/>
            </a:avLst>
          </a:prstGeom>
          <a:solidFill>
            <a:srgbClr val="FFFFFF"/>
          </a:solidFill>
          <a:ln w="9360" cap="flat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pic>
        <p:nvPicPr>
          <p:cNvPr id="1639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175" y="11974513"/>
            <a:ext cx="381635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1550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893888" y="1166813"/>
            <a:ext cx="19874382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5pPr>
            <a:lvl6pPr marL="25146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6pPr>
            <a:lvl7pPr marL="29718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7pPr>
            <a:lvl8pPr marL="34290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8pPr>
            <a:lvl9pPr marL="38862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9pPr>
          </a:lstStyle>
          <a:p>
            <a:pPr defTabSz="761847" eaLnBrk="1" hangingPunct="1">
              <a:lnSpc>
                <a:spcPct val="101000"/>
              </a:lnSpc>
              <a:buSzPct val="100000"/>
              <a:defRPr/>
            </a:pPr>
            <a:r>
              <a:rPr lang="sv-SE" altLang="en-US" sz="8000" b="1" dirty="0" smtClean="0">
                <a:solidFill>
                  <a:srgbClr val="6AAFE3"/>
                </a:solidFill>
                <a:latin typeface="Cabin" charset="0"/>
              </a:rPr>
              <a:t>Revelation 12 – </a:t>
            </a:r>
            <a:r>
              <a:rPr lang="sv-SE" altLang="en-US" sz="8000" b="1" dirty="0" err="1" smtClean="0">
                <a:solidFill>
                  <a:srgbClr val="6AAFE3"/>
                </a:solidFill>
                <a:latin typeface="Cabin" charset="0"/>
              </a:rPr>
              <a:t>Persecution</a:t>
            </a:r>
            <a:r>
              <a:rPr lang="sv-SE" altLang="en-US" sz="8000" b="1" dirty="0" smtClean="0">
                <a:solidFill>
                  <a:srgbClr val="6AAFE3"/>
                </a:solidFill>
                <a:latin typeface="Cabin" charset="0"/>
              </a:rPr>
              <a:t> </a:t>
            </a:r>
            <a:r>
              <a:rPr lang="sv-SE" altLang="en-US" sz="8000" b="1" dirty="0" err="1" smtClean="0">
                <a:solidFill>
                  <a:srgbClr val="6AAFE3"/>
                </a:solidFill>
                <a:latin typeface="Cabin" charset="0"/>
              </a:rPr>
              <a:t>of</a:t>
            </a:r>
            <a:r>
              <a:rPr lang="sv-SE" altLang="en-US" sz="8000" b="1" dirty="0" smtClean="0">
                <a:solidFill>
                  <a:srgbClr val="6AAFE3"/>
                </a:solidFill>
                <a:latin typeface="Cabin" charset="0"/>
              </a:rPr>
              <a:t> a Child</a:t>
            </a:r>
            <a:endParaRPr lang="sv-SE" altLang="en-US" sz="8000" b="1" dirty="0">
              <a:solidFill>
                <a:srgbClr val="6AAFE3"/>
              </a:solidFill>
              <a:latin typeface="Cabin" charset="0"/>
            </a:endParaRP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6443663" y="4667250"/>
            <a:ext cx="11598275" cy="543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2681288"/>
            <a:ext cx="24382413" cy="8866187"/>
          </a:xfrm>
          <a:prstGeom prst="rect">
            <a:avLst/>
          </a:prstGeom>
          <a:solidFill>
            <a:srgbClr val="6AAFE3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541588" y="3011488"/>
            <a:ext cx="19946937" cy="795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960" rIns="90000" bIns="45000"/>
          <a:lstStyle>
            <a:lvl1pPr marL="214313" indent="-206375"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1pPr>
            <a:lvl2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2pPr>
            <a:lvl3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3pPr>
            <a:lvl4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4pPr>
            <a:lvl5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5pPr>
            <a:lvl6pPr marL="38846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6pPr>
            <a:lvl7pPr marL="43418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7pPr>
            <a:lvl8pPr marL="47990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8pPr>
            <a:lvl9pPr marL="52562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9pPr>
          </a:lstStyle>
          <a:p>
            <a:pPr marL="7938" indent="0" eaLnBrk="1" hangingPunct="1">
              <a:lnSpc>
                <a:spcPct val="93000"/>
              </a:lnSpc>
            </a:pP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>Revelation 12:1-2 </a:t>
            </a:r>
            <a:endParaRPr lang="en-US" altLang="en-US" sz="5000" dirty="0">
              <a:latin typeface="Arial" charset="0"/>
              <a:ea typeface="Helvetica;Arial" charset="0"/>
              <a:cs typeface="Helvetica;Arial" charset="0"/>
            </a:endParaRPr>
          </a:p>
          <a:p>
            <a:pPr marL="693738" indent="-685800" eaLnBrk="1" hangingPunct="1">
              <a:lnSpc>
                <a:spcPct val="93000"/>
              </a:lnSpc>
              <a:buFont typeface="Arial" charset="0"/>
              <a:buChar char="•"/>
            </a:pP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>S</a:t>
            </a:r>
            <a:r>
              <a:rPr lang="en-US" altLang="en-US" sz="5000" dirty="0">
                <a:latin typeface="Arial" charset="0"/>
                <a:ea typeface="Helvetica;Arial" charset="0"/>
                <a:cs typeface="Helvetica;Arial" charset="0"/>
              </a:rPr>
              <a:t>un (Malachi 4:2, Matthew 17: 2; Ps </a:t>
            </a: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>84:11)</a:t>
            </a:r>
            <a:endParaRPr lang="en-US" altLang="en-US" sz="5000" dirty="0" smtClean="0">
              <a:latin typeface="Arial" charset="0"/>
              <a:ea typeface="Helvetica;Arial" charset="0"/>
              <a:cs typeface="Helvetica;Arial" charset="0"/>
            </a:endParaRPr>
          </a:p>
          <a:p>
            <a:pPr marL="693738" indent="-685800" eaLnBrk="1" hangingPunct="1">
              <a:lnSpc>
                <a:spcPct val="93000"/>
              </a:lnSpc>
              <a:buFont typeface="Arial" charset="0"/>
              <a:buChar char="•"/>
            </a:pP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>12 </a:t>
            </a: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>stars</a:t>
            </a:r>
            <a:endParaRPr lang="en-US" altLang="en-US" sz="5000" dirty="0" smtClean="0">
              <a:latin typeface="Arial" charset="0"/>
              <a:ea typeface="Helvetica;Arial" charset="0"/>
              <a:cs typeface="Helvetica;Arial" charset="0"/>
            </a:endParaRPr>
          </a:p>
          <a:p>
            <a:pPr marL="693738" indent="-685800" eaLnBrk="1" hangingPunct="1">
              <a:lnSpc>
                <a:spcPct val="93000"/>
              </a:lnSpc>
              <a:buFont typeface="Arial" charset="0"/>
              <a:buChar char="•"/>
            </a:pP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>Crown</a:t>
            </a:r>
          </a:p>
          <a:p>
            <a:pPr marL="693738" indent="-685800" eaLnBrk="1" hangingPunct="1">
              <a:lnSpc>
                <a:spcPct val="93000"/>
              </a:lnSpc>
              <a:buFont typeface="Arial" charset="0"/>
              <a:buChar char="•"/>
            </a:pP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>Child (Is 26:17, 66:7)</a:t>
            </a:r>
          </a:p>
          <a:p>
            <a:pPr marL="7938" indent="0" eaLnBrk="1" hangingPunct="1">
              <a:lnSpc>
                <a:spcPct val="93000"/>
              </a:lnSpc>
            </a:pPr>
            <a:endParaRPr lang="en-US" altLang="en-US" sz="5000" dirty="0">
              <a:latin typeface="Arial" charset="0"/>
              <a:ea typeface="Helvetica;Arial" charset="0"/>
              <a:cs typeface="Helvetica;Arial" charset="0"/>
            </a:endParaRPr>
          </a:p>
          <a:p>
            <a:pPr marL="7938" indent="0" eaLnBrk="1" hangingPunct="1">
              <a:lnSpc>
                <a:spcPct val="93000"/>
              </a:lnSpc>
            </a:pP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>v.3-4 – A red dragon with ten horns</a:t>
            </a:r>
          </a:p>
          <a:p>
            <a:pPr marL="693738" indent="-685800" eaLnBrk="1" hangingPunct="1">
              <a:lnSpc>
                <a:spcPct val="93000"/>
              </a:lnSpc>
              <a:buFont typeface="Arial" charset="0"/>
              <a:buChar char="•"/>
            </a:pP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>Seven heads with ten horns (Rev 17:3, 9-10)</a:t>
            </a:r>
          </a:p>
          <a:p>
            <a:pPr marL="7938" indent="0" eaLnBrk="1" hangingPunct="1">
              <a:lnSpc>
                <a:spcPct val="93000"/>
              </a:lnSpc>
            </a:pPr>
            <a:endParaRPr lang="en-US" altLang="en-US" sz="5000" dirty="0">
              <a:latin typeface="Arial" charset="0"/>
              <a:ea typeface="Helvetica;Arial" charset="0"/>
              <a:cs typeface="Helvetica;Arial" charset="0"/>
            </a:endParaRPr>
          </a:p>
        </p:txBody>
      </p:sp>
      <p:pic>
        <p:nvPicPr>
          <p:cNvPr id="1639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175" y="11974513"/>
            <a:ext cx="381635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232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893888" y="1166813"/>
            <a:ext cx="19874382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5pPr>
            <a:lvl6pPr marL="25146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6pPr>
            <a:lvl7pPr marL="29718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7pPr>
            <a:lvl8pPr marL="34290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8pPr>
            <a:lvl9pPr marL="38862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9pPr>
          </a:lstStyle>
          <a:p>
            <a:pPr defTabSz="761847" eaLnBrk="1" hangingPunct="1">
              <a:lnSpc>
                <a:spcPct val="101000"/>
              </a:lnSpc>
              <a:buSzPct val="100000"/>
              <a:defRPr/>
            </a:pPr>
            <a:r>
              <a:rPr lang="sv-SE" altLang="en-US" sz="8000" b="1" dirty="0" smtClean="0">
                <a:solidFill>
                  <a:srgbClr val="6AAFE3"/>
                </a:solidFill>
                <a:latin typeface="Cabin" charset="0"/>
              </a:rPr>
              <a:t>The </a:t>
            </a:r>
            <a:r>
              <a:rPr lang="sv-SE" altLang="en-US" sz="8000" b="1" dirty="0" err="1" smtClean="0">
                <a:solidFill>
                  <a:srgbClr val="6AAFE3"/>
                </a:solidFill>
                <a:latin typeface="Cabin" charset="0"/>
              </a:rPr>
              <a:t>War</a:t>
            </a:r>
            <a:r>
              <a:rPr lang="sv-SE" altLang="en-US" sz="8000" b="1" dirty="0" smtClean="0">
                <a:solidFill>
                  <a:srgbClr val="6AAFE3"/>
                </a:solidFill>
                <a:latin typeface="Cabin" charset="0"/>
              </a:rPr>
              <a:t> in </a:t>
            </a:r>
            <a:r>
              <a:rPr lang="sv-SE" altLang="en-US" sz="8000" b="1" dirty="0" err="1" smtClean="0">
                <a:solidFill>
                  <a:srgbClr val="6AAFE3"/>
                </a:solidFill>
                <a:latin typeface="Cabin" charset="0"/>
              </a:rPr>
              <a:t>Heaven</a:t>
            </a:r>
            <a:endParaRPr lang="sv-SE" altLang="en-US" sz="8000" b="1" dirty="0">
              <a:solidFill>
                <a:srgbClr val="6AAFE3"/>
              </a:solidFill>
              <a:latin typeface="Cabin" charset="0"/>
            </a:endParaRP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6443663" y="4667250"/>
            <a:ext cx="11598275" cy="543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2681288"/>
            <a:ext cx="24382413" cy="8866187"/>
          </a:xfrm>
          <a:prstGeom prst="rect">
            <a:avLst/>
          </a:prstGeom>
          <a:solidFill>
            <a:srgbClr val="6AAFE3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541588" y="3011488"/>
            <a:ext cx="19946937" cy="795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960" rIns="90000" bIns="45000"/>
          <a:lstStyle>
            <a:lvl1pPr marL="214313" indent="-206375"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1pPr>
            <a:lvl2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2pPr>
            <a:lvl3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3pPr>
            <a:lvl4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4pPr>
            <a:lvl5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5pPr>
            <a:lvl6pPr marL="38846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6pPr>
            <a:lvl7pPr marL="43418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7pPr>
            <a:lvl8pPr marL="47990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8pPr>
            <a:lvl9pPr marL="52562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9pPr>
          </a:lstStyle>
          <a:p>
            <a:pPr marL="7938" indent="0" eaLnBrk="1" hangingPunct="1">
              <a:lnSpc>
                <a:spcPct val="93000"/>
              </a:lnSpc>
            </a:pPr>
            <a:r>
              <a:rPr lang="en-US" altLang="en-US" sz="5000" dirty="0">
                <a:latin typeface="Arial" charset="0"/>
                <a:ea typeface="Helvetica;Arial" charset="0"/>
                <a:cs typeface="Helvetica;Arial" charset="0"/>
              </a:rPr>
              <a:t>v. 7-9 War in heaven. </a:t>
            </a:r>
            <a:endParaRPr lang="en-US" altLang="en-US" sz="5000" dirty="0" smtClean="0">
              <a:latin typeface="Arial" charset="0"/>
              <a:ea typeface="Helvetica;Arial" charset="0"/>
              <a:cs typeface="Helvetica;Arial" charset="0"/>
            </a:endParaRPr>
          </a:p>
          <a:p>
            <a:pPr marL="7938" indent="0" eaLnBrk="1" hangingPunct="1">
              <a:lnSpc>
                <a:spcPct val="93000"/>
              </a:lnSpc>
            </a:pPr>
            <a:endParaRPr lang="en-US" altLang="en-US" sz="5000" dirty="0">
              <a:latin typeface="Arial" charset="0"/>
              <a:ea typeface="Helvetica;Arial" charset="0"/>
              <a:cs typeface="Helvetica;Arial" charset="0"/>
            </a:endParaRPr>
          </a:p>
          <a:p>
            <a:pPr marL="7938" indent="0" eaLnBrk="1" hangingPunct="1">
              <a:lnSpc>
                <a:spcPct val="93000"/>
              </a:lnSpc>
            </a:pP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>Michael the prince (Daniel 10:13, 12:1-2, </a:t>
            </a: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>Jude </a:t>
            </a: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>1:9, </a:t>
            </a: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/>
            </a:r>
            <a:b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</a:b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>1 </a:t>
            </a:r>
            <a:r>
              <a:rPr lang="en-US" altLang="en-US" sz="5000" dirty="0" err="1" smtClean="0">
                <a:latin typeface="Arial" charset="0"/>
                <a:ea typeface="Helvetica;Arial" charset="0"/>
                <a:cs typeface="Helvetica;Arial" charset="0"/>
              </a:rPr>
              <a:t>Thess</a:t>
            </a: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> 4:16, John 5:25, Dan 9:25)</a:t>
            </a:r>
          </a:p>
          <a:p>
            <a:pPr marL="7938" indent="0" eaLnBrk="1" hangingPunct="1">
              <a:lnSpc>
                <a:spcPct val="93000"/>
              </a:lnSpc>
            </a:pPr>
            <a:endParaRPr lang="en-US" altLang="en-US" sz="5000" dirty="0">
              <a:latin typeface="Arial" charset="0"/>
              <a:ea typeface="Helvetica;Arial" charset="0"/>
              <a:cs typeface="Helvetica;Arial" charset="0"/>
            </a:endParaRPr>
          </a:p>
          <a:p>
            <a:pPr marL="7938" indent="0" eaLnBrk="1" hangingPunct="1">
              <a:lnSpc>
                <a:spcPct val="93000"/>
              </a:lnSpc>
            </a:pPr>
            <a:r>
              <a:rPr lang="en-US" altLang="en-US" sz="5000" b="1" dirty="0" smtClean="0">
                <a:solidFill>
                  <a:srgbClr val="FAE580"/>
                </a:solidFill>
                <a:latin typeface="Arial" charset="0"/>
                <a:ea typeface="Helvetica;Arial" charset="0"/>
                <a:cs typeface="Helvetica;Arial" charset="0"/>
              </a:rPr>
              <a:t>What was Lucifer’s problem?</a:t>
            </a:r>
          </a:p>
          <a:p>
            <a:pPr marL="693738" indent="-685800" eaLnBrk="1" hangingPunct="1">
              <a:lnSpc>
                <a:spcPct val="93000"/>
              </a:lnSpc>
              <a:buFont typeface="Arial" charset="0"/>
              <a:buChar char="•"/>
            </a:pP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>Isaiah </a:t>
            </a: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>14:12-14</a:t>
            </a:r>
            <a:endParaRPr lang="en-US" altLang="en-US" sz="5000" dirty="0">
              <a:latin typeface="Arial" charset="0"/>
              <a:ea typeface="Helvetica;Arial" charset="0"/>
              <a:cs typeface="Helvetica;Arial" charset="0"/>
            </a:endParaRPr>
          </a:p>
          <a:p>
            <a:pPr marL="693738" indent="-685800" eaLnBrk="1" hangingPunct="1">
              <a:lnSpc>
                <a:spcPct val="93000"/>
              </a:lnSpc>
              <a:buFont typeface="Arial" charset="0"/>
              <a:buChar char="•"/>
            </a:pPr>
            <a:r>
              <a:rPr lang="en-US" altLang="en-US" sz="5000" dirty="0">
                <a:latin typeface="Arial" charset="0"/>
                <a:ea typeface="Helvetica;Arial" charset="0"/>
                <a:cs typeface="Helvetica;Arial" charset="0"/>
              </a:rPr>
              <a:t>The casting </a:t>
            </a: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>down</a:t>
            </a:r>
            <a:endParaRPr lang="en-US" altLang="en-US" sz="5000" dirty="0">
              <a:latin typeface="Arial" charset="0"/>
              <a:ea typeface="Helvetica;Arial" charset="0"/>
              <a:cs typeface="Helvetica;Arial" charset="0"/>
            </a:endParaRPr>
          </a:p>
          <a:p>
            <a:pPr marL="693738" indent="-685800" eaLnBrk="1" hangingPunct="1">
              <a:lnSpc>
                <a:spcPct val="93000"/>
              </a:lnSpc>
              <a:buFont typeface="Arial" charset="0"/>
              <a:buChar char="•"/>
            </a:pP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>Ruler of the world </a:t>
            </a:r>
            <a:r>
              <a:rPr lang="en-US" altLang="en-US" sz="5000" dirty="0">
                <a:latin typeface="Arial" charset="0"/>
                <a:ea typeface="Helvetica;Arial" charset="0"/>
                <a:cs typeface="Helvetica;Arial" charset="0"/>
              </a:rPr>
              <a:t>(Job 1:6-7, DA </a:t>
            </a: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>834)</a:t>
            </a:r>
          </a:p>
          <a:p>
            <a:pPr marL="693738" indent="-685800" eaLnBrk="1" hangingPunct="1">
              <a:lnSpc>
                <a:spcPct val="93000"/>
              </a:lnSpc>
              <a:buFont typeface="Arial" charset="0"/>
              <a:buChar char="•"/>
            </a:pP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>DA 761</a:t>
            </a:r>
          </a:p>
          <a:p>
            <a:pPr marL="693738" indent="-685800" eaLnBrk="1" hangingPunct="1">
              <a:lnSpc>
                <a:spcPct val="93000"/>
              </a:lnSpc>
              <a:buFont typeface="Arial" charset="0"/>
              <a:buChar char="•"/>
            </a:pPr>
            <a:r>
              <a:rPr lang="en-US" altLang="en-US" sz="5000" dirty="0">
                <a:latin typeface="Arial" charset="0"/>
                <a:ea typeface="Helvetica;Arial" charset="0"/>
                <a:cs typeface="Helvetica;Arial" charset="0"/>
              </a:rPr>
              <a:t>Access to </a:t>
            </a: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>heaven (John 12:31</a:t>
            </a:r>
          </a:p>
          <a:p>
            <a:pPr marL="693738" indent="-685800" eaLnBrk="1" hangingPunct="1">
              <a:lnSpc>
                <a:spcPct val="93000"/>
              </a:lnSpc>
              <a:buFont typeface="Arial" charset="0"/>
              <a:buChar char="•"/>
            </a:pPr>
            <a:r>
              <a:rPr lang="en-US" altLang="en-US" sz="5000" dirty="0">
                <a:latin typeface="Arial" charset="0"/>
                <a:ea typeface="Helvetica;Arial" charset="0"/>
                <a:cs typeface="Helvetica;Arial" charset="0"/>
              </a:rPr>
              <a:t>Accuser of the brethren (Job </a:t>
            </a: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>1:6-12)</a:t>
            </a:r>
            <a:endParaRPr lang="en-US" altLang="en-US" sz="5000" dirty="0">
              <a:latin typeface="Arial" charset="0"/>
              <a:ea typeface="Helvetica;Arial" charset="0"/>
              <a:cs typeface="Helvetica;Arial" charset="0"/>
            </a:endParaRPr>
          </a:p>
          <a:p>
            <a:pPr marL="693738" indent="-685800" eaLnBrk="1" hangingPunct="1">
              <a:lnSpc>
                <a:spcPct val="93000"/>
              </a:lnSpc>
              <a:buFont typeface="Arial" charset="0"/>
              <a:buChar char="•"/>
            </a:pPr>
            <a:endParaRPr lang="en-US" altLang="en-US" sz="5000" dirty="0">
              <a:latin typeface="Arial" charset="0"/>
              <a:ea typeface="Helvetica;Arial" charset="0"/>
              <a:cs typeface="Helvetica;Arial" charset="0"/>
            </a:endParaRPr>
          </a:p>
          <a:p>
            <a:pPr marL="693738" indent="-685800" eaLnBrk="1" hangingPunct="1">
              <a:lnSpc>
                <a:spcPct val="93000"/>
              </a:lnSpc>
              <a:buFont typeface="Arial" charset="0"/>
              <a:buChar char="•"/>
            </a:pPr>
            <a:endParaRPr lang="en-US" altLang="en-US" sz="5000" dirty="0">
              <a:latin typeface="Arial" charset="0"/>
              <a:ea typeface="Helvetica;Arial" charset="0"/>
              <a:cs typeface="Helvetica;Arial" charset="0"/>
            </a:endParaRPr>
          </a:p>
        </p:txBody>
      </p:sp>
      <p:pic>
        <p:nvPicPr>
          <p:cNvPr id="1639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175" y="11974513"/>
            <a:ext cx="381635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9478" y="5721459"/>
            <a:ext cx="7156017" cy="53670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041938" y="10674424"/>
            <a:ext cx="375355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/>
              <a:t>Photo: Laura </a:t>
            </a:r>
            <a:r>
              <a:rPr lang="en-US" sz="1500" dirty="0" err="1"/>
              <a:t>sofia</a:t>
            </a:r>
            <a:r>
              <a:rPr lang="en-US" sz="1500" dirty="0"/>
              <a:t> </a:t>
            </a:r>
            <a:r>
              <a:rPr lang="en-US" sz="1500" dirty="0" err="1"/>
              <a:t>muñoz</a:t>
            </a:r>
            <a:r>
              <a:rPr lang="en-US" sz="1500" dirty="0"/>
              <a:t> </a:t>
            </a:r>
            <a:r>
              <a:rPr lang="en-US" sz="1500" dirty="0" err="1" smtClean="0"/>
              <a:t>oquedo</a:t>
            </a:r>
            <a:r>
              <a:rPr lang="en-US" sz="1500" dirty="0" smtClean="0"/>
              <a:t> / CC 4.0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112284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893888" y="1166813"/>
            <a:ext cx="19874382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5pPr>
            <a:lvl6pPr marL="25146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6pPr>
            <a:lvl7pPr marL="29718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7pPr>
            <a:lvl8pPr marL="34290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8pPr>
            <a:lvl9pPr marL="38862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9pPr>
          </a:lstStyle>
          <a:p>
            <a:pPr defTabSz="761847" eaLnBrk="1" hangingPunct="1">
              <a:lnSpc>
                <a:spcPct val="101000"/>
              </a:lnSpc>
              <a:buSzPct val="100000"/>
              <a:defRPr/>
            </a:pPr>
            <a:r>
              <a:rPr lang="sv-SE" altLang="en-US" sz="8000" b="1" dirty="0" smtClean="0">
                <a:solidFill>
                  <a:srgbClr val="6AAFE3"/>
                </a:solidFill>
                <a:latin typeface="Cabin" charset="0"/>
              </a:rPr>
              <a:t>Revelation </a:t>
            </a:r>
            <a:r>
              <a:rPr lang="sv-SE" altLang="en-US" sz="8000" b="1" dirty="0" smtClean="0">
                <a:solidFill>
                  <a:srgbClr val="6AAFE3"/>
                </a:solidFill>
                <a:latin typeface="Cabin" charset="0"/>
              </a:rPr>
              <a:t>12:11-14 </a:t>
            </a:r>
            <a:r>
              <a:rPr lang="sv-SE" altLang="en-US" sz="8000" b="1" dirty="0" smtClean="0">
                <a:solidFill>
                  <a:srgbClr val="6AAFE3"/>
                </a:solidFill>
                <a:latin typeface="Cabin" charset="0"/>
              </a:rPr>
              <a:t>– </a:t>
            </a:r>
            <a:r>
              <a:rPr lang="sv-SE" altLang="en-US" sz="8000" b="1" dirty="0" err="1" smtClean="0">
                <a:solidFill>
                  <a:srgbClr val="6AAFE3"/>
                </a:solidFill>
                <a:latin typeface="Cabin" charset="0"/>
              </a:rPr>
              <a:t>Persecution</a:t>
            </a:r>
            <a:endParaRPr lang="sv-SE" altLang="en-US" sz="8000" b="1" dirty="0">
              <a:solidFill>
                <a:srgbClr val="6AAFE3"/>
              </a:solidFill>
              <a:latin typeface="Cabin" charset="0"/>
            </a:endParaRP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6443663" y="4667250"/>
            <a:ext cx="11598275" cy="543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2681288"/>
            <a:ext cx="24382413" cy="8866187"/>
          </a:xfrm>
          <a:prstGeom prst="rect">
            <a:avLst/>
          </a:prstGeom>
          <a:solidFill>
            <a:srgbClr val="6AAFE3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541588" y="3011488"/>
            <a:ext cx="19946937" cy="795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960" rIns="90000" bIns="45000"/>
          <a:lstStyle>
            <a:lvl1pPr marL="214313" indent="-206375"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1pPr>
            <a:lvl2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2pPr>
            <a:lvl3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3pPr>
            <a:lvl4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4pPr>
            <a:lvl5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5pPr>
            <a:lvl6pPr marL="38846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6pPr>
            <a:lvl7pPr marL="43418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7pPr>
            <a:lvl8pPr marL="47990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8pPr>
            <a:lvl9pPr marL="52562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9pPr>
          </a:lstStyle>
          <a:p>
            <a:pPr marL="7938" indent="0" eaLnBrk="1" hangingPunct="1">
              <a:lnSpc>
                <a:spcPct val="93000"/>
              </a:lnSpc>
            </a:pPr>
            <a:r>
              <a:rPr lang="en-US" altLang="en-US" sz="4500" dirty="0" smtClean="0">
                <a:latin typeface="Arial" charset="0"/>
                <a:ea typeface="Helvetica;Arial" charset="0"/>
                <a:cs typeface="Helvetica;Arial" charset="0"/>
              </a:rPr>
              <a:t>Loved not their lives until death – John 12:25, Gal 2:20</a:t>
            </a:r>
            <a:endParaRPr lang="en-US" altLang="en-US" sz="4500" dirty="0" smtClean="0">
              <a:latin typeface="Arial" charset="0"/>
              <a:ea typeface="Helvetica;Arial" charset="0"/>
              <a:cs typeface="Helvetica;Arial" charset="0"/>
            </a:endParaRPr>
          </a:p>
          <a:p>
            <a:pPr marL="7938" indent="0" eaLnBrk="1" hangingPunct="1">
              <a:lnSpc>
                <a:spcPct val="93000"/>
              </a:lnSpc>
            </a:pPr>
            <a:r>
              <a:rPr lang="en-US" altLang="en-US" sz="4500" dirty="0" smtClean="0">
                <a:latin typeface="Arial" charset="0"/>
                <a:ea typeface="Helvetica;Arial" charset="0"/>
                <a:cs typeface="Helvetica;Arial" charset="0"/>
              </a:rPr>
              <a:t>Roaring lion – 1 Pet 5:8</a:t>
            </a:r>
          </a:p>
          <a:p>
            <a:pPr marL="7938" indent="0" eaLnBrk="1" hangingPunct="1">
              <a:lnSpc>
                <a:spcPct val="93000"/>
              </a:lnSpc>
            </a:pPr>
            <a:r>
              <a:rPr lang="en-US" altLang="en-US" sz="4500" dirty="0" smtClean="0">
                <a:latin typeface="Arial" charset="0"/>
                <a:ea typeface="Helvetica;Arial" charset="0"/>
                <a:cs typeface="Helvetica;Arial" charset="0"/>
              </a:rPr>
              <a:t>Wings – Exodus 19:4</a:t>
            </a:r>
            <a:endParaRPr lang="en-US" altLang="en-US" sz="4500" dirty="0">
              <a:latin typeface="Arial" charset="0"/>
              <a:ea typeface="Helvetica;Arial" charset="0"/>
              <a:cs typeface="Helvetica;Arial" charset="0"/>
            </a:endParaRPr>
          </a:p>
          <a:p>
            <a:pPr marL="7938" indent="0" eaLnBrk="1" hangingPunct="1">
              <a:lnSpc>
                <a:spcPct val="93000"/>
              </a:lnSpc>
            </a:pPr>
            <a:endParaRPr lang="en-US" altLang="en-US" sz="4500" b="1" dirty="0" smtClean="0">
              <a:latin typeface="Arial" charset="0"/>
              <a:ea typeface="Helvetica;Arial" charset="0"/>
              <a:cs typeface="Helvetica;Arial" charset="0"/>
            </a:endParaRPr>
          </a:p>
          <a:p>
            <a:pPr marL="7938" indent="0" eaLnBrk="1" hangingPunct="1">
              <a:lnSpc>
                <a:spcPct val="93000"/>
              </a:lnSpc>
            </a:pPr>
            <a:r>
              <a:rPr lang="en-US" altLang="en-US" sz="4500" b="1" dirty="0" smtClean="0">
                <a:latin typeface="Arial" charset="0"/>
                <a:ea typeface="Helvetica;Arial" charset="0"/>
                <a:cs typeface="Helvetica;Arial" charset="0"/>
              </a:rPr>
              <a:t>1260 days – 538-1798 of Papal power</a:t>
            </a:r>
            <a:endParaRPr lang="en-US" altLang="en-US" sz="4500" b="1" dirty="0" smtClean="0">
              <a:latin typeface="Arial" charset="0"/>
              <a:ea typeface="Helvetica;Arial" charset="0"/>
              <a:cs typeface="Helvetica;Arial" charset="0"/>
            </a:endParaRPr>
          </a:p>
          <a:p>
            <a:pPr marL="7938" indent="0" eaLnBrk="1" hangingPunct="1">
              <a:lnSpc>
                <a:spcPct val="93000"/>
              </a:lnSpc>
            </a:pPr>
            <a:r>
              <a:rPr lang="en-US" altLang="en-US" sz="4000" dirty="0">
                <a:latin typeface="Arial" charset="0"/>
                <a:ea typeface="Helvetica;Arial" charset="0"/>
                <a:cs typeface="Helvetica;Arial" charset="0"/>
              </a:rPr>
              <a:t>Dan. 7:25 - “a time, times, and the dividing of time”’</a:t>
            </a:r>
            <a:br>
              <a:rPr lang="en-US" altLang="en-US" sz="4000" dirty="0">
                <a:latin typeface="Arial" charset="0"/>
                <a:ea typeface="Helvetica;Arial" charset="0"/>
                <a:cs typeface="Helvetica;Arial" charset="0"/>
              </a:rPr>
            </a:br>
            <a:r>
              <a:rPr lang="en-US" altLang="en-US" sz="4000" dirty="0">
                <a:latin typeface="Arial" charset="0"/>
                <a:ea typeface="Helvetica;Arial" charset="0"/>
                <a:cs typeface="Helvetica;Arial" charset="0"/>
              </a:rPr>
              <a:t>Dan. 12:7 – “a time, times, and an half”</a:t>
            </a:r>
            <a:br>
              <a:rPr lang="en-US" altLang="en-US" sz="4000" dirty="0">
                <a:latin typeface="Arial" charset="0"/>
                <a:ea typeface="Helvetica;Arial" charset="0"/>
                <a:cs typeface="Helvetica;Arial" charset="0"/>
              </a:rPr>
            </a:br>
            <a:r>
              <a:rPr lang="en-US" altLang="en-US" sz="4000" dirty="0">
                <a:latin typeface="Arial" charset="0"/>
                <a:ea typeface="Helvetica;Arial" charset="0"/>
                <a:cs typeface="Helvetica;Arial" charset="0"/>
              </a:rPr>
              <a:t>Rev. 11:2 – “forty and two months”</a:t>
            </a:r>
          </a:p>
          <a:p>
            <a:pPr marL="7938" indent="0" eaLnBrk="1" hangingPunct="1">
              <a:lnSpc>
                <a:spcPct val="93000"/>
              </a:lnSpc>
            </a:pPr>
            <a:r>
              <a:rPr lang="en-US" altLang="en-US" sz="4000" dirty="0">
                <a:latin typeface="Arial" charset="0"/>
                <a:ea typeface="Helvetica;Arial" charset="0"/>
                <a:cs typeface="Helvetica;Arial" charset="0"/>
              </a:rPr>
              <a:t>Rev. 11:3 – “a thousand two hundred and threescore days”</a:t>
            </a:r>
          </a:p>
          <a:p>
            <a:pPr marL="7938" indent="0" eaLnBrk="1" hangingPunct="1">
              <a:lnSpc>
                <a:spcPct val="93000"/>
              </a:lnSpc>
            </a:pPr>
            <a:r>
              <a:rPr lang="en-US" altLang="en-US" sz="4000" dirty="0">
                <a:latin typeface="Arial" charset="0"/>
                <a:ea typeface="Helvetica;Arial" charset="0"/>
                <a:cs typeface="Helvetica;Arial" charset="0"/>
              </a:rPr>
              <a:t>Rev. 12:6 - “twelve hundred and sixty days” </a:t>
            </a:r>
          </a:p>
          <a:p>
            <a:pPr marL="7938" indent="0" eaLnBrk="1" hangingPunct="1">
              <a:lnSpc>
                <a:spcPct val="93000"/>
              </a:lnSpc>
            </a:pPr>
            <a:r>
              <a:rPr lang="en-US" altLang="en-US" sz="4000" dirty="0">
                <a:latin typeface="Arial" charset="0"/>
                <a:ea typeface="Helvetica;Arial" charset="0"/>
                <a:cs typeface="Helvetica;Arial" charset="0"/>
              </a:rPr>
              <a:t>Rev. 12:14 - “a time, times, and half a time”</a:t>
            </a:r>
          </a:p>
          <a:p>
            <a:pPr marL="7938" indent="0" eaLnBrk="1" hangingPunct="1">
              <a:lnSpc>
                <a:spcPct val="93000"/>
              </a:lnSpc>
            </a:pPr>
            <a:r>
              <a:rPr lang="en-US" altLang="en-US" sz="4000" dirty="0">
                <a:latin typeface="Arial" charset="0"/>
                <a:ea typeface="Helvetica;Arial" charset="0"/>
                <a:cs typeface="Helvetica;Arial" charset="0"/>
              </a:rPr>
              <a:t>Rev. 13:5 - “Forty two months” </a:t>
            </a:r>
            <a:endParaRPr lang="en-US" altLang="en-US" sz="4000" dirty="0" smtClean="0">
              <a:latin typeface="Arial" charset="0"/>
              <a:ea typeface="Helvetica;Arial" charset="0"/>
              <a:cs typeface="Helvetica;Arial" charset="0"/>
            </a:endParaRPr>
          </a:p>
          <a:p>
            <a:pPr marL="7938" indent="0" eaLnBrk="1" hangingPunct="1">
              <a:lnSpc>
                <a:spcPct val="93000"/>
              </a:lnSpc>
            </a:pPr>
            <a:endParaRPr lang="en-US" altLang="en-US" sz="4500" dirty="0">
              <a:latin typeface="Arial" charset="0"/>
              <a:ea typeface="Helvetica;Arial" charset="0"/>
              <a:cs typeface="Helvetica;Arial" charset="0"/>
            </a:endParaRPr>
          </a:p>
          <a:p>
            <a:pPr marL="7938" indent="0" eaLnBrk="1" hangingPunct="1">
              <a:lnSpc>
                <a:spcPct val="93000"/>
              </a:lnSpc>
            </a:pPr>
            <a:r>
              <a:rPr lang="en-US" altLang="en-US" sz="4500" dirty="0" smtClean="0">
                <a:latin typeface="Arial" charset="0"/>
                <a:ea typeface="Helvetica;Arial" charset="0"/>
                <a:cs typeface="Helvetica;Arial" charset="0"/>
              </a:rPr>
              <a:t>Day/year principle – Ezekiel 4:6, Numbers 14:34, Luke 13:32</a:t>
            </a:r>
            <a:endParaRPr lang="en-US" altLang="en-US" sz="4500" dirty="0">
              <a:latin typeface="Arial" charset="0"/>
              <a:ea typeface="Helvetica;Arial" charset="0"/>
              <a:cs typeface="Helvetica;Arial" charset="0"/>
            </a:endParaRPr>
          </a:p>
        </p:txBody>
      </p:sp>
      <p:pic>
        <p:nvPicPr>
          <p:cNvPr id="1639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175" y="11974513"/>
            <a:ext cx="381635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495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893888" y="1166813"/>
            <a:ext cx="19874382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5pPr>
            <a:lvl6pPr marL="25146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6pPr>
            <a:lvl7pPr marL="29718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7pPr>
            <a:lvl8pPr marL="34290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8pPr>
            <a:lvl9pPr marL="38862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9pPr>
          </a:lstStyle>
          <a:p>
            <a:pPr defTabSz="761847" eaLnBrk="1" hangingPunct="1">
              <a:lnSpc>
                <a:spcPct val="101000"/>
              </a:lnSpc>
              <a:buSzPct val="100000"/>
              <a:defRPr/>
            </a:pPr>
            <a:r>
              <a:rPr lang="sv-SE" altLang="en-US" sz="8000" b="1" dirty="0" smtClean="0">
                <a:solidFill>
                  <a:srgbClr val="6AAFE3"/>
                </a:solidFill>
                <a:latin typeface="Cabin" charset="0"/>
              </a:rPr>
              <a:t>1260 </a:t>
            </a:r>
            <a:r>
              <a:rPr lang="sv-SE" altLang="en-US" sz="8000" b="1" dirty="0" err="1" smtClean="0">
                <a:solidFill>
                  <a:srgbClr val="6AAFE3"/>
                </a:solidFill>
                <a:latin typeface="Cabin" charset="0"/>
              </a:rPr>
              <a:t>Years</a:t>
            </a:r>
            <a:r>
              <a:rPr lang="sv-SE" altLang="en-US" sz="8000" b="1" dirty="0" smtClean="0">
                <a:solidFill>
                  <a:srgbClr val="6AAFE3"/>
                </a:solidFill>
                <a:latin typeface="Cabin" charset="0"/>
              </a:rPr>
              <a:t> </a:t>
            </a:r>
            <a:r>
              <a:rPr lang="sv-SE" altLang="en-US" sz="8000" b="1" dirty="0" err="1" smtClean="0">
                <a:solidFill>
                  <a:srgbClr val="6AAFE3"/>
                </a:solidFill>
                <a:latin typeface="Cabin" charset="0"/>
              </a:rPr>
              <a:t>of</a:t>
            </a:r>
            <a:r>
              <a:rPr lang="sv-SE" altLang="en-US" sz="8000" b="1" dirty="0" smtClean="0">
                <a:solidFill>
                  <a:srgbClr val="6AAFE3"/>
                </a:solidFill>
                <a:latin typeface="Cabin" charset="0"/>
              </a:rPr>
              <a:t> </a:t>
            </a:r>
            <a:r>
              <a:rPr lang="sv-SE" altLang="en-US" sz="8000" b="1" dirty="0" err="1" smtClean="0">
                <a:solidFill>
                  <a:srgbClr val="6AAFE3"/>
                </a:solidFill>
                <a:latin typeface="Cabin" charset="0"/>
              </a:rPr>
              <a:t>Persecution</a:t>
            </a:r>
            <a:endParaRPr lang="sv-SE" altLang="en-US" sz="8000" b="1" dirty="0">
              <a:solidFill>
                <a:srgbClr val="6AAFE3"/>
              </a:solidFill>
              <a:latin typeface="Cabin" charset="0"/>
            </a:endParaRP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6443663" y="4667250"/>
            <a:ext cx="11598275" cy="543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2681288"/>
            <a:ext cx="24382413" cy="8866187"/>
          </a:xfrm>
          <a:prstGeom prst="rect">
            <a:avLst/>
          </a:prstGeom>
          <a:solidFill>
            <a:srgbClr val="6AAFE3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541588" y="3011488"/>
            <a:ext cx="19946937" cy="795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960" rIns="90000" bIns="45000"/>
          <a:lstStyle>
            <a:lvl1pPr marL="214313" indent="-206375"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1pPr>
            <a:lvl2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2pPr>
            <a:lvl3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3pPr>
            <a:lvl4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4pPr>
            <a:lvl5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5pPr>
            <a:lvl6pPr marL="38846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6pPr>
            <a:lvl7pPr marL="43418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7pPr>
            <a:lvl8pPr marL="47990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8pPr>
            <a:lvl9pPr marL="52562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9pPr>
          </a:lstStyle>
          <a:p>
            <a:pPr marL="7938" indent="0" eaLnBrk="1" hangingPunct="1">
              <a:lnSpc>
                <a:spcPct val="93000"/>
              </a:lnSpc>
            </a:pPr>
            <a:r>
              <a:rPr lang="en-US" altLang="en-US" sz="5400" dirty="0" smtClean="0">
                <a:latin typeface="Arial" charset="0"/>
                <a:ea typeface="Helvetica;Arial" charset="0"/>
                <a:cs typeface="Helvetica;Arial" charset="0"/>
              </a:rPr>
              <a:t>“</a:t>
            </a:r>
            <a:r>
              <a:rPr lang="en-US" altLang="en-US" sz="5400" dirty="0" err="1" smtClean="0">
                <a:latin typeface="Arial" charset="0"/>
                <a:ea typeface="Helvetica;Arial" charset="0"/>
                <a:cs typeface="Helvetica;Arial" charset="0"/>
              </a:rPr>
              <a:t>Vigilius</a:t>
            </a:r>
            <a:r>
              <a:rPr lang="en-US" altLang="en-US" sz="5400" dirty="0" smtClean="0">
                <a:latin typeface="Arial" charset="0"/>
                <a:ea typeface="Helvetica;Arial" charset="0"/>
                <a:cs typeface="Helvetica;Arial" charset="0"/>
              </a:rPr>
              <a:t> </a:t>
            </a:r>
            <a:r>
              <a:rPr lang="en-US" altLang="en-US" sz="5400" dirty="0">
                <a:latin typeface="Arial" charset="0"/>
                <a:ea typeface="Helvetica;Arial" charset="0"/>
                <a:cs typeface="Helvetica;Arial" charset="0"/>
              </a:rPr>
              <a:t>ascended the papal chair in (</a:t>
            </a:r>
            <a:r>
              <a:rPr lang="en-US" altLang="en-US" sz="5400" dirty="0">
                <a:solidFill>
                  <a:srgbClr val="FCE992"/>
                </a:solidFill>
                <a:latin typeface="Arial" charset="0"/>
                <a:ea typeface="Helvetica;Arial" charset="0"/>
                <a:cs typeface="Helvetica;Arial" charset="0"/>
              </a:rPr>
              <a:t>538 A.D.</a:t>
            </a:r>
            <a:r>
              <a:rPr lang="en-US" altLang="en-US" sz="5400" dirty="0">
                <a:latin typeface="Arial" charset="0"/>
                <a:ea typeface="Helvetica;Arial" charset="0"/>
                <a:cs typeface="Helvetica;Arial" charset="0"/>
              </a:rPr>
              <a:t>) under the military protection of Belisarius.” </a:t>
            </a:r>
            <a:endParaRPr lang="en-US" altLang="en-US" sz="5400" dirty="0" smtClean="0">
              <a:latin typeface="Arial" charset="0"/>
              <a:ea typeface="Helvetica;Arial" charset="0"/>
              <a:cs typeface="Helvetica;Arial" charset="0"/>
            </a:endParaRPr>
          </a:p>
          <a:p>
            <a:pPr marL="7938" indent="0" eaLnBrk="1" hangingPunct="1">
              <a:lnSpc>
                <a:spcPct val="93000"/>
              </a:lnSpc>
            </a:pPr>
            <a:r>
              <a:rPr lang="en-US" altLang="en-US" sz="5400" dirty="0" smtClean="0">
                <a:latin typeface="Arial" charset="0"/>
                <a:ea typeface="Helvetica;Arial" charset="0"/>
                <a:cs typeface="Helvetica;Arial" charset="0"/>
              </a:rPr>
              <a:t>- History </a:t>
            </a:r>
            <a:r>
              <a:rPr lang="en-US" altLang="en-US" sz="5400" dirty="0">
                <a:latin typeface="Arial" charset="0"/>
                <a:ea typeface="Helvetica;Arial" charset="0"/>
                <a:cs typeface="Helvetica;Arial" charset="0"/>
              </a:rPr>
              <a:t>of the Christian Church, vol. 3, p.327</a:t>
            </a:r>
            <a:r>
              <a:rPr lang="en-US" altLang="en-US" sz="5400" dirty="0" smtClean="0">
                <a:latin typeface="Arial" charset="0"/>
                <a:ea typeface="Helvetica;Arial" charset="0"/>
                <a:cs typeface="Helvetica;Arial" charset="0"/>
              </a:rPr>
              <a:t>.</a:t>
            </a:r>
          </a:p>
          <a:p>
            <a:pPr marL="7938" indent="0" eaLnBrk="1" hangingPunct="1">
              <a:lnSpc>
                <a:spcPct val="93000"/>
              </a:lnSpc>
            </a:pPr>
            <a:endParaRPr lang="en-US" altLang="en-US" sz="5400" dirty="0">
              <a:latin typeface="Arial" charset="0"/>
              <a:ea typeface="Helvetica;Arial" charset="0"/>
              <a:cs typeface="Helvetica;Arial" charset="0"/>
            </a:endParaRPr>
          </a:p>
          <a:p>
            <a:pPr marL="7938" indent="0" eaLnBrk="1" hangingPunct="1">
              <a:lnSpc>
                <a:spcPct val="93000"/>
              </a:lnSpc>
            </a:pPr>
            <a:r>
              <a:rPr lang="en-US" altLang="en-US" sz="5400" dirty="0">
                <a:latin typeface="Arial" charset="0"/>
                <a:ea typeface="Helvetica;Arial" charset="0"/>
                <a:cs typeface="Helvetica;Arial" charset="0"/>
              </a:rPr>
              <a:t>“</a:t>
            </a:r>
            <a:r>
              <a:rPr lang="en-US" altLang="en-US" sz="5400" dirty="0" err="1">
                <a:latin typeface="Arial" charset="0"/>
                <a:ea typeface="Helvetica;Arial" charset="0"/>
                <a:cs typeface="Helvetica;Arial" charset="0"/>
              </a:rPr>
              <a:t>Berthier</a:t>
            </a:r>
            <a:r>
              <a:rPr lang="en-US" altLang="en-US" sz="5400" dirty="0">
                <a:latin typeface="Arial" charset="0"/>
                <a:ea typeface="Helvetica;Arial" charset="0"/>
                <a:cs typeface="Helvetica;Arial" charset="0"/>
              </a:rPr>
              <a:t> (the general of Napoleon) entered Rome on the tenth of February, </a:t>
            </a:r>
            <a:r>
              <a:rPr lang="en-US" altLang="en-US" sz="5400" b="1" dirty="0">
                <a:solidFill>
                  <a:srgbClr val="FCE992"/>
                </a:solidFill>
                <a:latin typeface="Arial" charset="0"/>
                <a:ea typeface="Helvetica;Arial" charset="0"/>
                <a:cs typeface="Helvetica;Arial" charset="0"/>
              </a:rPr>
              <a:t>1798</a:t>
            </a:r>
            <a:r>
              <a:rPr lang="en-US" altLang="en-US" sz="5400" dirty="0">
                <a:latin typeface="Arial" charset="0"/>
                <a:ea typeface="Helvetica;Arial" charset="0"/>
                <a:cs typeface="Helvetica;Arial" charset="0"/>
              </a:rPr>
              <a:t>, and proclaimed a republic…In 1798 he (</a:t>
            </a:r>
            <a:r>
              <a:rPr lang="en-US" altLang="en-US" sz="5400" dirty="0" err="1">
                <a:latin typeface="Arial" charset="0"/>
                <a:ea typeface="Helvetica;Arial" charset="0"/>
                <a:cs typeface="Helvetica;Arial" charset="0"/>
              </a:rPr>
              <a:t>Berthier</a:t>
            </a:r>
            <a:r>
              <a:rPr lang="en-US" altLang="en-US" sz="5400" dirty="0">
                <a:latin typeface="Arial" charset="0"/>
                <a:ea typeface="Helvetica;Arial" charset="0"/>
                <a:cs typeface="Helvetica;Arial" charset="0"/>
              </a:rPr>
              <a:t>)…made his entrance into Rome, abolished the Papal government and established a secular one.” </a:t>
            </a:r>
            <a:endParaRPr lang="en-US" altLang="en-US" sz="5400" dirty="0" smtClean="0">
              <a:latin typeface="Arial" charset="0"/>
              <a:ea typeface="Helvetica;Arial" charset="0"/>
              <a:cs typeface="Helvetica;Arial" charset="0"/>
            </a:endParaRPr>
          </a:p>
          <a:p>
            <a:pPr marL="7938" indent="0" eaLnBrk="1" hangingPunct="1">
              <a:lnSpc>
                <a:spcPct val="93000"/>
              </a:lnSpc>
            </a:pPr>
            <a:r>
              <a:rPr lang="en-US" altLang="en-US" sz="5400" dirty="0" smtClean="0">
                <a:latin typeface="Arial" charset="0"/>
                <a:ea typeface="Helvetica;Arial" charset="0"/>
                <a:cs typeface="Helvetica;Arial" charset="0"/>
              </a:rPr>
              <a:t>- The </a:t>
            </a:r>
            <a:r>
              <a:rPr lang="en-US" altLang="en-US" sz="5400" dirty="0">
                <a:latin typeface="Arial" charset="0"/>
                <a:ea typeface="Helvetica;Arial" charset="0"/>
                <a:cs typeface="Helvetica;Arial" charset="0"/>
              </a:rPr>
              <a:t>Encyclopedia Americana, 1941.</a:t>
            </a:r>
          </a:p>
          <a:p>
            <a:pPr marL="7938" indent="0" eaLnBrk="1" hangingPunct="1">
              <a:lnSpc>
                <a:spcPct val="93000"/>
              </a:lnSpc>
            </a:pPr>
            <a:endParaRPr lang="en-US" altLang="en-US" sz="5400" dirty="0" smtClean="0">
              <a:latin typeface="Arial" charset="0"/>
              <a:ea typeface="Helvetica;Arial" charset="0"/>
              <a:cs typeface="Helvetica;Arial" charset="0"/>
            </a:endParaRPr>
          </a:p>
          <a:p>
            <a:pPr marL="7938" indent="0" eaLnBrk="1" hangingPunct="1">
              <a:lnSpc>
                <a:spcPct val="93000"/>
              </a:lnSpc>
            </a:pPr>
            <a:r>
              <a:rPr lang="en-US" altLang="en-US" sz="5400" dirty="0" smtClean="0">
                <a:latin typeface="Arial" charset="0"/>
                <a:ea typeface="Helvetica;Arial" charset="0"/>
                <a:cs typeface="Helvetica;Arial" charset="0"/>
              </a:rPr>
              <a:t>Revelation 12:15 </a:t>
            </a:r>
            <a:r>
              <a:rPr lang="en-US" altLang="en-US" sz="5400" dirty="0" smtClean="0">
                <a:latin typeface="Arial" charset="0"/>
                <a:ea typeface="Helvetica;Arial" charset="0"/>
                <a:cs typeface="Helvetica;Arial" charset="0"/>
              </a:rPr>
              <a:t>– Water (Rev 17:15)</a:t>
            </a:r>
            <a:r>
              <a:rPr lang="en-US" altLang="en-US" sz="5400" dirty="0">
                <a:latin typeface="Arial" charset="0"/>
                <a:ea typeface="Helvetica;Arial" charset="0"/>
                <a:cs typeface="Helvetica;Arial" charset="0"/>
              </a:rPr>
              <a:t/>
            </a:r>
            <a:br>
              <a:rPr lang="en-US" altLang="en-US" sz="5400" dirty="0">
                <a:latin typeface="Arial" charset="0"/>
                <a:ea typeface="Helvetica;Arial" charset="0"/>
                <a:cs typeface="Helvetica;Arial" charset="0"/>
              </a:rPr>
            </a:br>
            <a:endParaRPr lang="en-US" altLang="en-US" sz="5400" dirty="0">
              <a:latin typeface="Arial" charset="0"/>
              <a:ea typeface="Helvetica;Arial" charset="0"/>
              <a:cs typeface="Helvetica;Arial" charset="0"/>
            </a:endParaRPr>
          </a:p>
        </p:txBody>
      </p:sp>
      <p:pic>
        <p:nvPicPr>
          <p:cNvPr id="1639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175" y="11974513"/>
            <a:ext cx="381635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2565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893888" y="1166813"/>
            <a:ext cx="19874382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5pPr>
            <a:lvl6pPr marL="25146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6pPr>
            <a:lvl7pPr marL="29718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7pPr>
            <a:lvl8pPr marL="34290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8pPr>
            <a:lvl9pPr marL="38862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9pPr>
          </a:lstStyle>
          <a:p>
            <a:pPr defTabSz="761847" eaLnBrk="1" hangingPunct="1">
              <a:lnSpc>
                <a:spcPct val="101000"/>
              </a:lnSpc>
              <a:buSzPct val="100000"/>
              <a:defRPr/>
            </a:pPr>
            <a:r>
              <a:rPr lang="sv-SE" altLang="en-US" sz="8000" b="1" dirty="0" smtClean="0">
                <a:solidFill>
                  <a:srgbClr val="6AAFE3"/>
                </a:solidFill>
                <a:latin typeface="Cabin" charset="0"/>
              </a:rPr>
              <a:t>A </a:t>
            </a:r>
            <a:r>
              <a:rPr lang="sv-SE" altLang="en-US" sz="8000" b="1" dirty="0" err="1" smtClean="0">
                <a:solidFill>
                  <a:srgbClr val="6AAFE3"/>
                </a:solidFill>
                <a:latin typeface="Cabin" charset="0"/>
              </a:rPr>
              <a:t>Remnant</a:t>
            </a:r>
            <a:r>
              <a:rPr lang="sv-SE" altLang="en-US" sz="8000" b="1" dirty="0" smtClean="0">
                <a:solidFill>
                  <a:srgbClr val="6AAFE3"/>
                </a:solidFill>
                <a:latin typeface="Cabin" charset="0"/>
              </a:rPr>
              <a:t> Rising</a:t>
            </a:r>
            <a:endParaRPr lang="sv-SE" altLang="en-US" sz="8000" b="1" dirty="0">
              <a:solidFill>
                <a:srgbClr val="6AAFE3"/>
              </a:solidFill>
              <a:latin typeface="Cabin" charset="0"/>
            </a:endParaRP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6443663" y="4667250"/>
            <a:ext cx="11598275" cy="543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2681288"/>
            <a:ext cx="24382413" cy="8866187"/>
          </a:xfrm>
          <a:prstGeom prst="rect">
            <a:avLst/>
          </a:prstGeom>
          <a:solidFill>
            <a:srgbClr val="6AAFE3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541588" y="3011488"/>
            <a:ext cx="19946937" cy="795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960" rIns="90000" bIns="45000"/>
          <a:lstStyle>
            <a:lvl1pPr marL="214313" indent="-206375"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1pPr>
            <a:lvl2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2pPr>
            <a:lvl3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3pPr>
            <a:lvl4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4pPr>
            <a:lvl5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5pPr>
            <a:lvl6pPr marL="38846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6pPr>
            <a:lvl7pPr marL="43418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7pPr>
            <a:lvl8pPr marL="47990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8pPr>
            <a:lvl9pPr marL="52562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9pPr>
          </a:lstStyle>
          <a:p>
            <a:pPr marL="7938" indent="0" eaLnBrk="1" hangingPunct="1">
              <a:lnSpc>
                <a:spcPct val="93000"/>
              </a:lnSpc>
            </a:pPr>
            <a:r>
              <a:rPr lang="en-US" altLang="en-US" sz="6000" dirty="0" smtClean="0">
                <a:latin typeface="Arial" charset="0"/>
                <a:ea typeface="Helvetica;Arial" charset="0"/>
                <a:cs typeface="Helvetica;Arial" charset="0"/>
              </a:rPr>
              <a:t>Revelation 12:16-17 – Out of the Wilderness</a:t>
            </a:r>
          </a:p>
          <a:p>
            <a:pPr marL="7938" indent="0" eaLnBrk="1" hangingPunct="1">
              <a:lnSpc>
                <a:spcPct val="93000"/>
              </a:lnSpc>
            </a:pPr>
            <a:endParaRPr lang="en-US" altLang="en-US" sz="6000" dirty="0">
              <a:latin typeface="Arial" charset="0"/>
              <a:ea typeface="Helvetica;Arial" charset="0"/>
              <a:cs typeface="Helvetica;Arial" charset="0"/>
            </a:endParaRPr>
          </a:p>
          <a:p>
            <a:pPr marL="7938" indent="0" eaLnBrk="1" hangingPunct="1">
              <a:lnSpc>
                <a:spcPct val="93000"/>
              </a:lnSpc>
            </a:pPr>
            <a:r>
              <a:rPr lang="en-US" altLang="en-US" sz="6000" dirty="0" smtClean="0">
                <a:latin typeface="Arial" charset="0"/>
                <a:ea typeface="Helvetica;Arial" charset="0"/>
                <a:cs typeface="Helvetica;Arial" charset="0"/>
              </a:rPr>
              <a:t>How can we identify God’s Remnant Church?</a:t>
            </a:r>
          </a:p>
          <a:p>
            <a:pPr marL="7938" indent="0" eaLnBrk="1" hangingPunct="1">
              <a:lnSpc>
                <a:spcPct val="93000"/>
              </a:lnSpc>
            </a:pPr>
            <a:r>
              <a:rPr lang="en-US" altLang="en-US" sz="6000" dirty="0" smtClean="0">
                <a:latin typeface="Arial" charset="0"/>
                <a:ea typeface="Helvetica;Arial" charset="0"/>
                <a:cs typeface="Helvetica;Arial" charset="0"/>
              </a:rPr>
              <a:t>What is the testimony of Jesus?</a:t>
            </a:r>
            <a:endParaRPr lang="en-US" altLang="en-US" sz="6000" dirty="0">
              <a:latin typeface="Arial" charset="0"/>
              <a:ea typeface="Helvetica;Arial" charset="0"/>
              <a:cs typeface="Helvetica;Arial" charset="0"/>
            </a:endParaRPr>
          </a:p>
        </p:txBody>
      </p:sp>
      <p:pic>
        <p:nvPicPr>
          <p:cNvPr id="1639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175" y="11974513"/>
            <a:ext cx="381635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462" y="6796489"/>
            <a:ext cx="11089233" cy="41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539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893888" y="1166813"/>
            <a:ext cx="19874382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5pPr>
            <a:lvl6pPr marL="25146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6pPr>
            <a:lvl7pPr marL="29718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7pPr>
            <a:lvl8pPr marL="34290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8pPr>
            <a:lvl9pPr marL="38862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9pPr>
          </a:lstStyle>
          <a:p>
            <a:pPr defTabSz="761847" eaLnBrk="1" hangingPunct="1">
              <a:lnSpc>
                <a:spcPct val="101000"/>
              </a:lnSpc>
              <a:buSzPct val="100000"/>
              <a:defRPr/>
            </a:pPr>
            <a:r>
              <a:rPr lang="sv-SE" altLang="en-US" sz="8000" b="1" dirty="0" err="1" smtClean="0">
                <a:solidFill>
                  <a:srgbClr val="6AAFE3"/>
                </a:solidFill>
                <a:latin typeface="Cabin" charset="0"/>
              </a:rPr>
              <a:t>Who</a:t>
            </a:r>
            <a:r>
              <a:rPr lang="sv-SE" altLang="en-US" sz="8000" b="1" dirty="0" smtClean="0">
                <a:solidFill>
                  <a:srgbClr val="6AAFE3"/>
                </a:solidFill>
                <a:latin typeface="Cabin" charset="0"/>
              </a:rPr>
              <a:t> is </a:t>
            </a:r>
            <a:r>
              <a:rPr lang="sv-SE" altLang="en-US" sz="8000" b="1" dirty="0" err="1" smtClean="0">
                <a:solidFill>
                  <a:srgbClr val="6AAFE3"/>
                </a:solidFill>
                <a:latin typeface="Cabin" charset="0"/>
              </a:rPr>
              <a:t>God’s</a:t>
            </a:r>
            <a:r>
              <a:rPr lang="sv-SE" altLang="en-US" sz="8000" b="1" dirty="0" smtClean="0">
                <a:solidFill>
                  <a:srgbClr val="6AAFE3"/>
                </a:solidFill>
                <a:latin typeface="Cabin" charset="0"/>
              </a:rPr>
              <a:t> </a:t>
            </a:r>
            <a:r>
              <a:rPr lang="sv-SE" altLang="en-US" sz="8000" b="1" dirty="0" err="1" smtClean="0">
                <a:solidFill>
                  <a:srgbClr val="6AAFE3"/>
                </a:solidFill>
                <a:latin typeface="Cabin" charset="0"/>
              </a:rPr>
              <a:t>Remnant</a:t>
            </a:r>
            <a:r>
              <a:rPr lang="sv-SE" altLang="en-US" sz="8000" b="1" dirty="0" smtClean="0">
                <a:solidFill>
                  <a:srgbClr val="6AAFE3"/>
                </a:solidFill>
                <a:latin typeface="Cabin" charset="0"/>
              </a:rPr>
              <a:t> Church?</a:t>
            </a:r>
            <a:endParaRPr lang="sv-SE" altLang="en-US" sz="8000" b="1" dirty="0">
              <a:solidFill>
                <a:srgbClr val="6AAFE3"/>
              </a:solidFill>
              <a:latin typeface="Cabin" charset="0"/>
            </a:endParaRP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6443663" y="4667250"/>
            <a:ext cx="11598275" cy="543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2681288"/>
            <a:ext cx="24382413" cy="8866187"/>
          </a:xfrm>
          <a:prstGeom prst="rect">
            <a:avLst/>
          </a:prstGeom>
          <a:solidFill>
            <a:srgbClr val="6AAFE3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541588" y="3011488"/>
            <a:ext cx="19946937" cy="795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960" rIns="90000" bIns="45000"/>
          <a:lstStyle>
            <a:lvl1pPr marL="214313" indent="-206375"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1pPr>
            <a:lvl2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2pPr>
            <a:lvl3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3pPr>
            <a:lvl4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4pPr>
            <a:lvl5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5pPr>
            <a:lvl6pPr marL="38846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6pPr>
            <a:lvl7pPr marL="43418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7pPr>
            <a:lvl8pPr marL="47990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8pPr>
            <a:lvl9pPr marL="52562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9pPr>
          </a:lstStyle>
          <a:p>
            <a:pPr marL="7938" indent="0" eaLnBrk="1" hangingPunct="1">
              <a:lnSpc>
                <a:spcPct val="93000"/>
              </a:lnSpc>
            </a:pPr>
            <a:r>
              <a:rPr lang="en-US" altLang="en-US" sz="6000" dirty="0" smtClean="0">
                <a:latin typeface="Arial" charset="0"/>
                <a:ea typeface="Helvetica;Arial" charset="0"/>
                <a:cs typeface="Helvetica;Arial" charset="0"/>
              </a:rPr>
              <a:t>“but </a:t>
            </a:r>
            <a:r>
              <a:rPr lang="en-US" altLang="en-US" sz="6000" dirty="0">
                <a:latin typeface="Arial" charset="0"/>
                <a:ea typeface="Helvetica;Arial" charset="0"/>
                <a:cs typeface="Helvetica;Arial" charset="0"/>
              </a:rPr>
              <a:t>if I am delayed, I write so that you may know how you ought to conduct </a:t>
            </a:r>
            <a:r>
              <a:rPr lang="en-US" altLang="en-US" sz="6000" b="1" dirty="0">
                <a:solidFill>
                  <a:srgbClr val="FCE992"/>
                </a:solidFill>
                <a:latin typeface="Arial" charset="0"/>
                <a:ea typeface="Helvetica;Arial" charset="0"/>
                <a:cs typeface="Helvetica;Arial" charset="0"/>
              </a:rPr>
              <a:t>yourself in the house of God, which is the church of the living God, the pillar and ground of the truth</a:t>
            </a:r>
            <a:r>
              <a:rPr lang="en-US" altLang="en-US" sz="6000" b="1" dirty="0" smtClean="0">
                <a:solidFill>
                  <a:srgbClr val="FCE992"/>
                </a:solidFill>
                <a:latin typeface="Arial" charset="0"/>
                <a:ea typeface="Helvetica;Arial" charset="0"/>
                <a:cs typeface="Helvetica;Arial" charset="0"/>
              </a:rPr>
              <a:t>.</a:t>
            </a:r>
            <a:r>
              <a:rPr lang="en-US" altLang="en-US" sz="6000" b="1" dirty="0" smtClean="0">
                <a:latin typeface="Arial" charset="0"/>
                <a:ea typeface="Helvetica;Arial" charset="0"/>
                <a:cs typeface="Helvetica;Arial" charset="0"/>
              </a:rPr>
              <a:t>” </a:t>
            </a:r>
          </a:p>
          <a:p>
            <a:pPr marL="7938" indent="0" eaLnBrk="1" hangingPunct="1">
              <a:lnSpc>
                <a:spcPct val="93000"/>
              </a:lnSpc>
            </a:pP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>- 1 </a:t>
            </a:r>
            <a:r>
              <a:rPr lang="en-US" altLang="en-US" sz="5000" dirty="0">
                <a:latin typeface="Arial" charset="0"/>
                <a:ea typeface="Helvetica;Arial" charset="0"/>
                <a:cs typeface="Helvetica;Arial" charset="0"/>
              </a:rPr>
              <a:t>Timothy </a:t>
            </a:r>
            <a:r>
              <a:rPr lang="en-US" altLang="en-US" sz="5000" dirty="0" smtClean="0">
                <a:latin typeface="Arial" charset="0"/>
                <a:ea typeface="Helvetica;Arial" charset="0"/>
                <a:cs typeface="Helvetica;Arial" charset="0"/>
              </a:rPr>
              <a:t>3:15</a:t>
            </a:r>
          </a:p>
          <a:p>
            <a:pPr marL="7938" indent="0" eaLnBrk="1" hangingPunct="1">
              <a:lnSpc>
                <a:spcPct val="93000"/>
              </a:lnSpc>
            </a:pPr>
            <a:endParaRPr lang="en-US" altLang="en-US" sz="5000" b="1" dirty="0" smtClean="0">
              <a:latin typeface="Arial" charset="0"/>
              <a:ea typeface="Helvetica;Arial" charset="0"/>
              <a:cs typeface="Helvetica;Arial" charset="0"/>
            </a:endParaRPr>
          </a:p>
          <a:p>
            <a:pPr marL="7938" indent="0" eaLnBrk="1" hangingPunct="1">
              <a:lnSpc>
                <a:spcPct val="93000"/>
              </a:lnSpc>
            </a:pPr>
            <a:r>
              <a:rPr lang="en-US" altLang="en-US" sz="6000" b="1" dirty="0" smtClean="0">
                <a:latin typeface="Arial" charset="0"/>
                <a:ea typeface="Helvetica;Arial" charset="0"/>
                <a:cs typeface="Helvetica;Arial" charset="0"/>
              </a:rPr>
              <a:t>What is Truth?</a:t>
            </a:r>
          </a:p>
          <a:p>
            <a:pPr marL="7938" indent="0" eaLnBrk="1" hangingPunct="1">
              <a:lnSpc>
                <a:spcPct val="93000"/>
              </a:lnSpc>
            </a:pPr>
            <a:r>
              <a:rPr lang="en-US" altLang="en-US" sz="6000" dirty="0" smtClean="0">
                <a:latin typeface="Arial" charset="0"/>
                <a:ea typeface="Helvetica;Arial" charset="0"/>
                <a:cs typeface="Helvetica;Arial" charset="0"/>
              </a:rPr>
              <a:t>John 17:17, 14:6, Psalms 119:142</a:t>
            </a:r>
            <a:endParaRPr lang="en-US" altLang="en-US" sz="6000" dirty="0">
              <a:latin typeface="Arial" charset="0"/>
              <a:ea typeface="Helvetica;Arial" charset="0"/>
              <a:cs typeface="Helvetica;Arial" charset="0"/>
            </a:endParaRPr>
          </a:p>
        </p:txBody>
      </p:sp>
      <p:pic>
        <p:nvPicPr>
          <p:cNvPr id="1639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175" y="11974513"/>
            <a:ext cx="381635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5662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893888" y="1166813"/>
            <a:ext cx="19082294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5pPr>
            <a:lvl6pPr marL="25146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6pPr>
            <a:lvl7pPr marL="29718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7pPr>
            <a:lvl8pPr marL="34290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8pPr>
            <a:lvl9pPr marL="3886200" indent="-228600"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8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9pPr>
          </a:lstStyle>
          <a:p>
            <a:pPr defTabSz="761847" eaLnBrk="1" hangingPunct="1">
              <a:lnSpc>
                <a:spcPct val="101000"/>
              </a:lnSpc>
              <a:buSzPct val="100000"/>
              <a:defRPr/>
            </a:pPr>
            <a:r>
              <a:rPr lang="sv-SE" altLang="en-US" sz="8000" b="1" dirty="0" err="1">
                <a:solidFill>
                  <a:srgbClr val="6AAFE3"/>
                </a:solidFill>
                <a:latin typeface="Cabin" charset="0"/>
              </a:rPr>
              <a:t>Characteristics</a:t>
            </a:r>
            <a:r>
              <a:rPr lang="sv-SE" altLang="en-US" sz="8000" b="1" dirty="0">
                <a:solidFill>
                  <a:srgbClr val="6AAFE3"/>
                </a:solidFill>
                <a:latin typeface="Cabin" charset="0"/>
              </a:rPr>
              <a:t> </a:t>
            </a:r>
            <a:r>
              <a:rPr lang="sv-SE" altLang="en-US" sz="8000" b="1" dirty="0" err="1">
                <a:solidFill>
                  <a:srgbClr val="6AAFE3"/>
                </a:solidFill>
                <a:latin typeface="Cabin" charset="0"/>
              </a:rPr>
              <a:t>of</a:t>
            </a:r>
            <a:r>
              <a:rPr lang="sv-SE" altLang="en-US" sz="8000" b="1" dirty="0">
                <a:solidFill>
                  <a:srgbClr val="6AAFE3"/>
                </a:solidFill>
                <a:latin typeface="Cabin" charset="0"/>
              </a:rPr>
              <a:t> </a:t>
            </a:r>
            <a:r>
              <a:rPr lang="sv-SE" altLang="en-US" sz="8000" b="1" dirty="0" err="1">
                <a:solidFill>
                  <a:srgbClr val="6AAFE3"/>
                </a:solidFill>
                <a:latin typeface="Cabin" charset="0"/>
              </a:rPr>
              <a:t>God’s</a:t>
            </a:r>
            <a:r>
              <a:rPr lang="sv-SE" altLang="en-US" sz="8000" b="1" dirty="0">
                <a:solidFill>
                  <a:srgbClr val="6AAFE3"/>
                </a:solidFill>
                <a:latin typeface="Cabin" charset="0"/>
              </a:rPr>
              <a:t> Last Church</a:t>
            </a:r>
            <a:endParaRPr lang="sv-SE" altLang="en-US" sz="8000" b="1" dirty="0">
              <a:solidFill>
                <a:srgbClr val="6AAFE3"/>
              </a:solidFill>
              <a:latin typeface="Cabin" charset="0"/>
            </a:endParaRP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6443663" y="4667250"/>
            <a:ext cx="11598275" cy="543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2681288"/>
            <a:ext cx="24382413" cy="8866187"/>
          </a:xfrm>
          <a:prstGeom prst="rect">
            <a:avLst/>
          </a:prstGeom>
          <a:solidFill>
            <a:srgbClr val="6AAFE3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541589" y="3217863"/>
            <a:ext cx="19946936" cy="832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960" rIns="90000" bIns="45000"/>
          <a:lstStyle>
            <a:lvl1pPr marL="214313" indent="-206375"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1pPr>
            <a:lvl2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2pPr>
            <a:lvl3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3pPr>
            <a:lvl4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4pPr>
            <a:lvl5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5pPr>
            <a:lvl6pPr marL="38846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6pPr>
            <a:lvl7pPr marL="43418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7pPr>
            <a:lvl8pPr marL="47990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8pPr>
            <a:lvl9pPr marL="5256213" indent="-379413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6300">
                <a:solidFill>
                  <a:schemeClr val="bg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9pPr>
          </a:lstStyle>
          <a:p>
            <a:pPr marL="1150938" indent="-1143000" eaLnBrk="1" hangingPunct="1">
              <a:lnSpc>
                <a:spcPct val="93000"/>
              </a:lnSpc>
              <a:buFont typeface="+mj-lt"/>
              <a:buAutoNum type="arabicPeriod"/>
            </a:pPr>
            <a:r>
              <a:rPr lang="en-US" altLang="en-US" sz="5500" dirty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It did not exist as an organization before 1798.</a:t>
            </a:r>
          </a:p>
          <a:p>
            <a:pPr marL="1150938" indent="-1143000" eaLnBrk="1" hangingPunct="1">
              <a:lnSpc>
                <a:spcPct val="93000"/>
              </a:lnSpc>
              <a:buFont typeface="+mj-lt"/>
              <a:buAutoNum type="arabicPeriod"/>
            </a:pPr>
            <a:r>
              <a:rPr lang="en-US" altLang="en-US" sz="5500" dirty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They follow all of God's Ten Commandments, including the fourth. </a:t>
            </a:r>
          </a:p>
          <a:p>
            <a:pPr marL="1150938" indent="-1143000" eaLnBrk="1" hangingPunct="1">
              <a:lnSpc>
                <a:spcPct val="93000"/>
              </a:lnSpc>
              <a:buFont typeface="+mj-lt"/>
              <a:buAutoNum type="arabicPeriod"/>
            </a:pPr>
            <a:r>
              <a:rPr lang="en-US" altLang="en-US" sz="5500" dirty="0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It </a:t>
            </a:r>
            <a:r>
              <a:rPr lang="en-US" altLang="en-US" sz="5500" dirty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has the gift of prophecy </a:t>
            </a:r>
            <a:r>
              <a:rPr lang="en-US" altLang="en-US" sz="5500" dirty="0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/>
            </a:r>
            <a:br>
              <a:rPr lang="en-US" altLang="en-US" sz="5500" dirty="0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</a:br>
            <a:r>
              <a:rPr lang="en-US" altLang="en-US" sz="5500" dirty="0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Revelation 19:10, 22:8-9</a:t>
            </a:r>
          </a:p>
          <a:p>
            <a:pPr marL="7938" indent="0" eaLnBrk="1" hangingPunct="1">
              <a:lnSpc>
                <a:spcPct val="93000"/>
              </a:lnSpc>
            </a:pPr>
            <a:endParaRPr lang="en-US" altLang="en-US" sz="5500" dirty="0">
              <a:solidFill>
                <a:srgbClr val="FFFFFF"/>
              </a:solidFill>
              <a:latin typeface="Arial" charset="0"/>
              <a:ea typeface="Helvetica;Arial" charset="0"/>
              <a:cs typeface="Helvetica;Arial" charset="0"/>
            </a:endParaRPr>
          </a:p>
          <a:p>
            <a:pPr marL="7938" indent="0" eaLnBrk="1" hangingPunct="1">
              <a:lnSpc>
                <a:spcPct val="93000"/>
              </a:lnSpc>
            </a:pPr>
            <a:r>
              <a:rPr lang="en-US" altLang="en-US" sz="5500" dirty="0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“And </a:t>
            </a:r>
            <a:r>
              <a:rPr lang="en-US" altLang="en-US" sz="5500" dirty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he gave some, apostles; and </a:t>
            </a:r>
            <a:r>
              <a:rPr lang="en-US" altLang="en-US" sz="5500" b="1" dirty="0">
                <a:solidFill>
                  <a:srgbClr val="FAE580"/>
                </a:solidFill>
                <a:latin typeface="Arial" charset="0"/>
                <a:ea typeface="Helvetica;Arial" charset="0"/>
                <a:cs typeface="Helvetica;Arial" charset="0"/>
              </a:rPr>
              <a:t>some, prophets</a:t>
            </a:r>
            <a:r>
              <a:rPr lang="en-US" altLang="en-US" sz="5500" dirty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; and some, evangelists; and some, pastors and teachers;</a:t>
            </a:r>
          </a:p>
          <a:p>
            <a:pPr marL="7938" indent="0" eaLnBrk="1" hangingPunct="1">
              <a:lnSpc>
                <a:spcPct val="93000"/>
              </a:lnSpc>
            </a:pPr>
            <a:r>
              <a:rPr lang="en-US" altLang="en-US" sz="5500" b="1" dirty="0" smtClean="0">
                <a:solidFill>
                  <a:srgbClr val="FAE580"/>
                </a:solidFill>
                <a:latin typeface="Arial" charset="0"/>
                <a:ea typeface="Helvetica;Arial" charset="0"/>
                <a:cs typeface="Helvetica;Arial" charset="0"/>
              </a:rPr>
              <a:t>For </a:t>
            </a:r>
            <a:r>
              <a:rPr lang="en-US" altLang="en-US" sz="5500" b="1" dirty="0">
                <a:solidFill>
                  <a:srgbClr val="FAE580"/>
                </a:solidFill>
                <a:latin typeface="Arial" charset="0"/>
                <a:ea typeface="Helvetica;Arial" charset="0"/>
                <a:cs typeface="Helvetica;Arial" charset="0"/>
              </a:rPr>
              <a:t>the perfecting of the saints</a:t>
            </a:r>
            <a:r>
              <a:rPr lang="en-US" altLang="en-US" sz="5500" dirty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, for the work of the ministry, for the edifying of the body of Christ</a:t>
            </a:r>
            <a:r>
              <a:rPr lang="en-US" altLang="en-US" sz="5500" dirty="0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.” (</a:t>
            </a:r>
            <a:r>
              <a:rPr lang="en-US" altLang="en-US" sz="5500" dirty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Ephesians </a:t>
            </a:r>
            <a:r>
              <a:rPr lang="en-US" altLang="en-US" sz="5500" dirty="0" smtClean="0">
                <a:solidFill>
                  <a:srgbClr val="FFFFFF"/>
                </a:solidFill>
                <a:latin typeface="Arial" charset="0"/>
                <a:ea typeface="Helvetica;Arial" charset="0"/>
                <a:cs typeface="Helvetica;Arial" charset="0"/>
              </a:rPr>
              <a:t>4:11-12)</a:t>
            </a:r>
            <a:endParaRPr lang="en-US" altLang="en-US" sz="5500" dirty="0">
              <a:solidFill>
                <a:srgbClr val="FFFFFF"/>
              </a:solidFill>
              <a:latin typeface="Arial" charset="0"/>
              <a:ea typeface="Helvetica;Arial" charset="0"/>
              <a:cs typeface="Helvetica;Arial" charset="0"/>
            </a:endParaRPr>
          </a:p>
          <a:p>
            <a:pPr marL="7938" indent="0" eaLnBrk="1" hangingPunct="1">
              <a:lnSpc>
                <a:spcPct val="93000"/>
              </a:lnSpc>
            </a:pPr>
            <a:endParaRPr lang="en-US" altLang="en-US" sz="5500" dirty="0">
              <a:solidFill>
                <a:srgbClr val="FFFFFF"/>
              </a:solidFill>
              <a:latin typeface="Arial" charset="0"/>
              <a:ea typeface="Helvetica;Arial" charset="0"/>
              <a:cs typeface="Helvetica;Arial" charset="0"/>
            </a:endParaRPr>
          </a:p>
        </p:txBody>
      </p:sp>
      <p:pic>
        <p:nvPicPr>
          <p:cNvPr id="1639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175" y="11974513"/>
            <a:ext cx="381635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96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7437</TotalTime>
  <Words>511</Words>
  <Application>Microsoft Macintosh PowerPoint</Application>
  <PresentationFormat>Custom</PresentationFormat>
  <Paragraphs>91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Cabin</vt:lpstr>
      <vt:lpstr>Calibri</vt:lpstr>
      <vt:lpstr>Calibri Light</vt:lpstr>
      <vt:lpstr>Gill Sans</vt:lpstr>
      <vt:lpstr>Helvetica;Arial</vt:lpstr>
      <vt:lpstr>Times New Roman</vt:lpstr>
      <vt:lpstr>ヒラギノ角ゴ ProN W3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 H</dc:creator>
  <cp:keywords/>
  <dc:description/>
  <cp:lastModifiedBy>C H</cp:lastModifiedBy>
  <cp:revision>141</cp:revision>
  <cp:lastPrinted>1601-01-01T00:00:00Z</cp:lastPrinted>
  <dcterms:created xsi:type="dcterms:W3CDTF">2015-11-11T12:13:52Z</dcterms:created>
  <dcterms:modified xsi:type="dcterms:W3CDTF">2015-12-14T14:28:03Z</dcterms:modified>
</cp:coreProperties>
</file>