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85" r:id="rId1"/>
  </p:sldMasterIdLst>
  <p:notesMasterIdLst>
    <p:notesMasterId r:id="rId18"/>
  </p:notesMasterIdLst>
  <p:sldIdLst>
    <p:sldId id="256" r:id="rId2"/>
    <p:sldId id="290" r:id="rId3"/>
    <p:sldId id="291" r:id="rId4"/>
    <p:sldId id="292" r:id="rId5"/>
    <p:sldId id="294" r:id="rId6"/>
    <p:sldId id="296" r:id="rId7"/>
    <p:sldId id="297" r:id="rId8"/>
    <p:sldId id="298" r:id="rId9"/>
    <p:sldId id="299" r:id="rId10"/>
    <p:sldId id="300" r:id="rId11"/>
    <p:sldId id="301" r:id="rId12"/>
    <p:sldId id="302" r:id="rId13"/>
    <p:sldId id="303" r:id="rId14"/>
    <p:sldId id="304" r:id="rId15"/>
    <p:sldId id="305" r:id="rId16"/>
    <p:sldId id="306" r:id="rId17"/>
  </p:sldIdLst>
  <p:sldSz cx="24382413" cy="13716000"/>
  <p:notesSz cx="6858000" cy="9144000"/>
  <p:defaultTextStyle>
    <a:defPPr>
      <a:defRPr lang="en-GB"/>
    </a:defPPr>
    <a:lvl1pPr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1pPr>
    <a:lvl2pPr marL="1236663" indent="-47466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2pPr>
    <a:lvl3pPr marL="1903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3pPr>
    <a:lvl4pPr marL="2665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4pPr>
    <a:lvl5pPr marL="3427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5pPr>
    <a:lvl6pPr marL="2286000" algn="l" defTabSz="914400" rtl="0" eaLnBrk="1" latinLnBrk="0" hangingPunct="1">
      <a:defRPr sz="6300" kern="1200">
        <a:solidFill>
          <a:schemeClr val="bg1"/>
        </a:solidFill>
        <a:latin typeface="Gill Sans" charset="0"/>
        <a:ea typeface="ヒラギノ角ゴ ProN W3" charset="-128"/>
        <a:cs typeface="ヒラギノ角ゴ ProN W3" charset="-128"/>
      </a:defRPr>
    </a:lvl6pPr>
    <a:lvl7pPr marL="2743200" algn="l" defTabSz="914400" rtl="0" eaLnBrk="1" latinLnBrk="0" hangingPunct="1">
      <a:defRPr sz="6300" kern="1200">
        <a:solidFill>
          <a:schemeClr val="bg1"/>
        </a:solidFill>
        <a:latin typeface="Gill Sans" charset="0"/>
        <a:ea typeface="ヒラギノ角ゴ ProN W3" charset="-128"/>
        <a:cs typeface="ヒラギノ角ゴ ProN W3" charset="-128"/>
      </a:defRPr>
    </a:lvl7pPr>
    <a:lvl8pPr marL="3200400" algn="l" defTabSz="914400" rtl="0" eaLnBrk="1" latinLnBrk="0" hangingPunct="1">
      <a:defRPr sz="6300" kern="1200">
        <a:solidFill>
          <a:schemeClr val="bg1"/>
        </a:solidFill>
        <a:latin typeface="Gill Sans" charset="0"/>
        <a:ea typeface="ヒラギノ角ゴ ProN W3" charset="-128"/>
        <a:cs typeface="ヒラギノ角ゴ ProN W3" charset="-128"/>
      </a:defRPr>
    </a:lvl8pPr>
    <a:lvl9pPr marL="3657600" algn="l" defTabSz="914400" rtl="0" eaLnBrk="1" latinLnBrk="0" hangingPunct="1">
      <a:defRPr sz="6300" kern="1200">
        <a:solidFill>
          <a:schemeClr val="bg1"/>
        </a:solidFill>
        <a:latin typeface="Gill Sans" charset="0"/>
        <a:ea typeface="ヒラギノ角ゴ ProN W3" charset="-128"/>
        <a:cs typeface="ヒラギノ角ゴ ProN W3" charset="-128"/>
      </a:defRPr>
    </a:lvl9pPr>
  </p:defaultTextStyle>
  <p:extLst>
    <p:ext uri="{EFAFB233-063F-42B5-8137-9DF3F51BA10A}">
      <p15:sldGuideLst xmlns:p15="http://schemas.microsoft.com/office/powerpoint/2012/main">
        <p15:guide id="1" orient="horz" pos="1689">
          <p15:clr>
            <a:srgbClr val="A4A3A4"/>
          </p15:clr>
        </p15:guide>
        <p15:guide id="2" pos="1193">
          <p15:clr>
            <a:srgbClr val="A4A3A4"/>
          </p15:clr>
        </p15:guide>
        <p15:guide id="3" orient="horz" pos="7268">
          <p15:clr>
            <a:srgbClr val="A4A3A4"/>
          </p15:clr>
        </p15:guide>
        <p15:guide id="4" pos="14166">
          <p15:clr>
            <a:srgbClr val="A4A3A4"/>
          </p15:clr>
        </p15:guide>
        <p15:guide id="5" pos="160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AE580"/>
    <a:srgbClr val="FCE992"/>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76"/>
    <p:restoredTop sz="93095"/>
  </p:normalViewPr>
  <p:slideViewPr>
    <p:cSldViewPr showGuides="1">
      <p:cViewPr>
        <p:scale>
          <a:sx n="31" d="100"/>
          <a:sy n="31" d="100"/>
        </p:scale>
        <p:origin x="144" y="144"/>
      </p:cViewPr>
      <p:guideLst>
        <p:guide orient="horz" pos="1689"/>
        <p:guide pos="1193"/>
        <p:guide orient="horz" pos="7268"/>
        <p:guide pos="14166"/>
        <p:guide pos="1601"/>
      </p:guideLst>
    </p:cSldViewPr>
  </p:slideViewPr>
  <p:outlineViewPr>
    <p:cViewPr varScale="1">
      <p:scale>
        <a:sx n="170" d="200"/>
        <a:sy n="170" d="200"/>
      </p:scale>
      <p:origin x="-780" y="-84"/>
    </p:cViewPr>
  </p:outlineViewPr>
  <p:notesTextViewPr>
    <p:cViewPr>
      <p:scale>
        <a:sx n="1" d="1"/>
        <a:sy n="1" d="1"/>
      </p:scale>
      <p:origin x="0" y="0"/>
    </p:cViewPr>
  </p:notesTextViewPr>
  <p:notesViewPr>
    <p:cSldViewPr showGuides="1">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3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39"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0" name="Text Box 4"/>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1" name="Rectangle 5"/>
          <p:cNvSpPr>
            <a:spLocks noGrp="1" noChangeArrowheads="1"/>
          </p:cNvSpPr>
          <p:nvPr>
            <p:ph type="dt"/>
          </p:nvPr>
        </p:nvSpPr>
        <p:spPr bwMode="auto">
          <a:xfrm>
            <a:off x="3884613" y="0"/>
            <a:ext cx="2967037"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endParaRPr lang="en-US" altLang="en-US"/>
          </a:p>
        </p:txBody>
      </p:sp>
      <p:sp>
        <p:nvSpPr>
          <p:cNvPr id="14342" name="Rectangle 6"/>
          <p:cNvSpPr>
            <a:spLocks noGrp="1" noRot="1" noChangeAspect="1" noChangeArrowheads="1"/>
          </p:cNvSpPr>
          <p:nvPr>
            <p:ph type="sldImg"/>
          </p:nvPr>
        </p:nvSpPr>
        <p:spPr bwMode="auto">
          <a:xfrm>
            <a:off x="384175" y="685800"/>
            <a:ext cx="6084888" cy="3424238"/>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14343" name="Rectangle 7"/>
          <p:cNvSpPr>
            <a:spLocks noGrp="1" noChangeArrowheads="1"/>
          </p:cNvSpPr>
          <p:nvPr>
            <p:ph type="body"/>
          </p:nvPr>
        </p:nvSpPr>
        <p:spPr bwMode="auto">
          <a:xfrm>
            <a:off x="685800" y="4343400"/>
            <a:ext cx="5481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endParaRPr lang="en-US" altLang="en-US" noProof="0" smtClean="0"/>
          </a:p>
        </p:txBody>
      </p:sp>
      <p:sp>
        <p:nvSpPr>
          <p:cNvPr id="14344" name="Text Box 8"/>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5" name="Rectangle 9"/>
          <p:cNvSpPr>
            <a:spLocks noGrp="1" noChangeArrowheads="1"/>
          </p:cNvSpPr>
          <p:nvPr>
            <p:ph type="sldNum"/>
          </p:nvPr>
        </p:nvSpPr>
        <p:spPr bwMode="auto">
          <a:xfrm>
            <a:off x="3884613" y="8685213"/>
            <a:ext cx="2967037"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0FEB57D6-9422-FC43-82E1-CE5B18B2F5A5}" type="slidenum">
              <a:rPr lang="en-US" altLang="en-US"/>
              <a:pPr/>
              <a:t>‹#›</a:t>
            </a:fld>
            <a:endParaRPr lang="en-US" altLang="en-US"/>
          </a:p>
        </p:txBody>
      </p:sp>
    </p:spTree>
    <p:extLst>
      <p:ext uri="{BB962C8B-B14F-4D97-AF65-F5344CB8AC3E}">
        <p14:creationId xmlns:p14="http://schemas.microsoft.com/office/powerpoint/2010/main" val="672563970"/>
      </p:ext>
    </p:extLst>
  </p:cSld>
  <p:clrMap bg1="lt1" tx1="dk1" bg2="lt2" tx2="dk2" accent1="accent1" accent2="accent2" accent3="accent3" accent4="accent4" accent5="accent5" accent6="accent6" hlink="hlink" folHlink="folHlink"/>
  <p:notesStyle>
    <a:lvl1pPr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1pPr>
    <a:lvl2pPr marL="1236663" indent="-47466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2pPr>
    <a:lvl3pPr marL="1903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3pPr>
    <a:lvl4pPr marL="2665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4pPr>
    <a:lvl5pPr marL="3427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5pPr>
    <a:lvl6pPr marL="3809237" algn="l" defTabSz="1523696" rtl="0" eaLnBrk="1" latinLnBrk="0" hangingPunct="1">
      <a:defRPr sz="2000" kern="1200">
        <a:solidFill>
          <a:schemeClr val="tx1"/>
        </a:solidFill>
        <a:latin typeface="+mn-lt"/>
        <a:ea typeface="+mn-ea"/>
        <a:cs typeface="+mn-cs"/>
      </a:defRPr>
    </a:lvl6pPr>
    <a:lvl7pPr marL="4571086" algn="l" defTabSz="1523696" rtl="0" eaLnBrk="1" latinLnBrk="0" hangingPunct="1">
      <a:defRPr sz="2000" kern="1200">
        <a:solidFill>
          <a:schemeClr val="tx1"/>
        </a:solidFill>
        <a:latin typeface="+mn-lt"/>
        <a:ea typeface="+mn-ea"/>
        <a:cs typeface="+mn-cs"/>
      </a:defRPr>
    </a:lvl7pPr>
    <a:lvl8pPr marL="5332933" algn="l" defTabSz="1523696" rtl="0" eaLnBrk="1" latinLnBrk="0" hangingPunct="1">
      <a:defRPr sz="2000" kern="1200">
        <a:solidFill>
          <a:schemeClr val="tx1"/>
        </a:solidFill>
        <a:latin typeface="+mn-lt"/>
        <a:ea typeface="+mn-ea"/>
        <a:cs typeface="+mn-cs"/>
      </a:defRPr>
    </a:lvl8pPr>
    <a:lvl9pPr marL="6094780" algn="l" defTabSz="1523696"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695FC129-6EA8-BF43-91AD-18A2130BB474}" type="slidenum">
              <a:rPr lang="en-US" altLang="en-US" sz="1200">
                <a:latin typeface="Gill Sans" charset="0"/>
              </a:rPr>
              <a:pPr>
                <a:spcBef>
                  <a:spcPct val="0"/>
                </a:spcBef>
                <a:buClrTx/>
                <a:buFontTx/>
                <a:buNone/>
              </a:pPr>
              <a:t>1</a:t>
            </a:fld>
            <a:endParaRPr lang="en-US" altLang="en-US" sz="1200">
              <a:latin typeface="Gill Sans" charset="0"/>
            </a:endParaRPr>
          </a:p>
        </p:txBody>
      </p:sp>
      <p:sp>
        <p:nvSpPr>
          <p:cNvPr id="17409"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49725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10</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430488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11</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893857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557124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13</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789886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14</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2100470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15</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2066832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16</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33853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2378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3</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87526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4</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07456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5</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498025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6</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299255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7</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43848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8</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339094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9</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091737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sv-SE" smtClean="0"/>
              <a:t>Click to edit Master title style</a:t>
            </a:r>
            <a:endParaRPr lang="en-US" dirty="0"/>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sv-SE"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14168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8324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sv-SE" smtClean="0"/>
              <a:t>Click to edit Master title style</a:t>
            </a:r>
            <a:endParaRPr lang="en-US" dirty="0"/>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4542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1260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sv-SE" smtClean="0"/>
              <a:t>Click to edit Master title style</a:t>
            </a:r>
            <a:endParaRPr lang="en-US" dirty="0"/>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58619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sz="half" idx="1"/>
          </p:nvPr>
        </p:nvSpPr>
        <p:spPr>
          <a:xfrm>
            <a:off x="1676291" y="3651250"/>
            <a:ext cx="10362526" cy="87026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Content Placeholder 3"/>
          <p:cNvSpPr>
            <a:spLocks noGrp="1"/>
          </p:cNvSpPr>
          <p:nvPr>
            <p:ph sz="half" idx="2"/>
          </p:nvPr>
        </p:nvSpPr>
        <p:spPr>
          <a:xfrm>
            <a:off x="12343596" y="3651250"/>
            <a:ext cx="10362526" cy="87026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5401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sv-SE" smtClean="0"/>
              <a:t>Click to edit Master title style</a:t>
            </a:r>
            <a:endParaRPr lang="en-US" dirty="0"/>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sv-SE" smtClean="0"/>
              <a:t>Click to edit Master text styles</a:t>
            </a:r>
          </a:p>
        </p:txBody>
      </p:sp>
      <p:sp>
        <p:nvSpPr>
          <p:cNvPr id="4" name="Content Placeholder 3"/>
          <p:cNvSpPr>
            <a:spLocks noGrp="1"/>
          </p:cNvSpPr>
          <p:nvPr>
            <p:ph sz="half" idx="2"/>
          </p:nvPr>
        </p:nvSpPr>
        <p:spPr>
          <a:xfrm>
            <a:off x="1679467" y="5010150"/>
            <a:ext cx="10314903" cy="73691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sv-SE" smtClean="0"/>
              <a:t>Click to edit Master text styles</a:t>
            </a:r>
          </a:p>
        </p:txBody>
      </p:sp>
      <p:sp>
        <p:nvSpPr>
          <p:cNvPr id="6" name="Content Placeholder 5"/>
          <p:cNvSpPr>
            <a:spLocks noGrp="1"/>
          </p:cNvSpPr>
          <p:nvPr>
            <p:ph sz="quarter" idx="4"/>
          </p:nvPr>
        </p:nvSpPr>
        <p:spPr>
          <a:xfrm>
            <a:off x="12343597" y="5010150"/>
            <a:ext cx="10365701" cy="73691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2469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97538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4170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sv-SE" smtClean="0"/>
              <a:t>Click to edit Master title style</a:t>
            </a:r>
            <a:endParaRPr lang="en-US" dirty="0"/>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5737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sv-SE" smtClean="0"/>
              <a:t>Click to edit Master title style</a:t>
            </a:r>
            <a:endParaRPr lang="en-US" dirty="0"/>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sv-SE" smtClean="0"/>
              <a:t>Drag picture to placeholder or click icon to add</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780702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sv-SE" smtClean="0"/>
              <a:t>Click to edit Master title style</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764DE79-268F-4C1A-8933-263129D2AF90}" type="datetimeFigureOut">
              <a:rPr lang="en-US" smtClean="0"/>
              <a:t>12/14/15</a:t>
            </a:fld>
            <a:endParaRPr lang="en-US" dirty="0"/>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9112351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1159"/>
            <a:ext cx="24382413" cy="15521927"/>
          </a:xfrm>
          <a:prstGeom prst="rect">
            <a:avLst/>
          </a:prstGeom>
        </p:spPr>
      </p:pic>
      <p:sp>
        <p:nvSpPr>
          <p:cNvPr id="15362" name="AutoShape 2"/>
          <p:cNvSpPr>
            <a:spLocks noChangeArrowheads="1"/>
          </p:cNvSpPr>
          <p:nvPr/>
        </p:nvSpPr>
        <p:spPr bwMode="auto">
          <a:xfrm>
            <a:off x="-60325" y="9091613"/>
            <a:ext cx="13547675" cy="2446337"/>
          </a:xfrm>
          <a:prstGeom prst="roundRect">
            <a:avLst>
              <a:gd name="adj" fmla="val 83"/>
            </a:avLst>
          </a:prstGeom>
          <a:solidFill>
            <a:srgbClr val="FFFFFF"/>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5363" name="Text Box 3"/>
          <p:cNvSpPr txBox="1">
            <a:spLocks noChangeArrowheads="1"/>
          </p:cNvSpPr>
          <p:nvPr/>
        </p:nvSpPr>
        <p:spPr bwMode="auto">
          <a:xfrm>
            <a:off x="1149350" y="9556750"/>
            <a:ext cx="13922176" cy="169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9pPr>
          </a:lstStyle>
          <a:p>
            <a:pPr eaLnBrk="1" hangingPunct="1">
              <a:lnSpc>
                <a:spcPct val="93000"/>
              </a:lnSpc>
              <a:buSzPct val="100000"/>
            </a:pPr>
            <a:r>
              <a:rPr lang="sv-SE" altLang="en-US" sz="5000" b="1" dirty="0" err="1" smtClean="0">
                <a:solidFill>
                  <a:srgbClr val="6AAFE3"/>
                </a:solidFill>
                <a:latin typeface="Cabin" charset="0"/>
              </a:rPr>
              <a:t>Revelation’s</a:t>
            </a:r>
            <a:r>
              <a:rPr lang="sv-SE" altLang="en-US" sz="5000" b="1" dirty="0" smtClean="0">
                <a:solidFill>
                  <a:srgbClr val="6AAFE3"/>
                </a:solidFill>
                <a:latin typeface="Cabin" charset="0"/>
              </a:rPr>
              <a:t> Seven </a:t>
            </a:r>
            <a:r>
              <a:rPr lang="sv-SE" altLang="en-US" sz="5000" b="1" dirty="0" err="1" smtClean="0">
                <a:solidFill>
                  <a:srgbClr val="6AAFE3"/>
                </a:solidFill>
                <a:latin typeface="Cabin" charset="0"/>
              </a:rPr>
              <a:t>Seals</a:t>
            </a:r>
            <a:endParaRPr lang="sv-SE" altLang="en-US" sz="5000" b="1" dirty="0" smtClean="0">
              <a:solidFill>
                <a:srgbClr val="6AAFE3"/>
              </a:solidFill>
              <a:latin typeface="Cabin" charset="0"/>
            </a:endParaRPr>
          </a:p>
          <a:p>
            <a:pPr eaLnBrk="1" hangingPunct="1">
              <a:lnSpc>
                <a:spcPct val="93000"/>
              </a:lnSpc>
              <a:buSzPct val="100000"/>
            </a:pPr>
            <a:r>
              <a:rPr lang="sv-SE" altLang="en-US" sz="5000" dirty="0" smtClean="0">
                <a:solidFill>
                  <a:srgbClr val="6AAFE3"/>
                </a:solidFill>
                <a:latin typeface="Cabin" charset="0"/>
              </a:rPr>
              <a:t>Christian </a:t>
            </a:r>
            <a:r>
              <a:rPr lang="sv-SE" altLang="en-US" sz="5000" dirty="0" err="1" smtClean="0">
                <a:solidFill>
                  <a:srgbClr val="6AAFE3"/>
                </a:solidFill>
                <a:latin typeface="Cabin" charset="0"/>
              </a:rPr>
              <a:t>Hjortland</a:t>
            </a:r>
            <a:r>
              <a:rPr lang="sv-SE" altLang="en-US" sz="5000" dirty="0">
                <a:solidFill>
                  <a:srgbClr val="6AAFE3"/>
                </a:solidFill>
                <a:latin typeface="Cabin" charset="0"/>
              </a:rPr>
              <a:t/>
            </a:r>
            <a:br>
              <a:rPr lang="sv-SE" altLang="en-US" sz="5000" dirty="0">
                <a:solidFill>
                  <a:srgbClr val="6AAFE3"/>
                </a:solidFill>
                <a:latin typeface="Cabin" charset="0"/>
              </a:rPr>
            </a:br>
            <a:endParaRPr lang="sv-SE" altLang="en-US" sz="5000" dirty="0">
              <a:solidFill>
                <a:srgbClr val="6AAFE3"/>
              </a:solidFill>
              <a:latin typeface="Cabin"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Third</a:t>
            </a:r>
            <a:r>
              <a:rPr lang="sv-SE" altLang="en-US" sz="8000" b="1" dirty="0" smtClean="0">
                <a:solidFill>
                  <a:srgbClr val="6AAFE3"/>
                </a:solidFill>
                <a:latin typeface="Cabin" charset="0"/>
              </a:rPr>
              <a:t> </a:t>
            </a:r>
            <a:r>
              <a:rPr lang="sv-SE" altLang="en-US" sz="8000" b="1" dirty="0" err="1">
                <a:solidFill>
                  <a:srgbClr val="6AAFE3"/>
                </a:solidFill>
                <a:latin typeface="Cabin" charset="0"/>
              </a:rPr>
              <a:t>Seal</a:t>
            </a:r>
            <a:r>
              <a:rPr lang="sv-SE" altLang="en-US" sz="8000" b="1" dirty="0">
                <a:solidFill>
                  <a:srgbClr val="6AAFE3"/>
                </a:solidFill>
                <a:latin typeface="Cabin" charset="0"/>
              </a:rPr>
              <a:t> – The </a:t>
            </a:r>
            <a:r>
              <a:rPr lang="sv-SE" altLang="en-US" sz="8000" b="1" dirty="0" err="1">
                <a:solidFill>
                  <a:srgbClr val="6AAFE3"/>
                </a:solidFill>
                <a:latin typeface="Cabin" charset="0"/>
              </a:rPr>
              <a:t>Corrupt</a:t>
            </a:r>
            <a:r>
              <a:rPr lang="sv-SE" altLang="en-US" sz="8000" b="1" dirty="0">
                <a:solidFill>
                  <a:srgbClr val="6AAFE3"/>
                </a:solidFill>
                <a:latin typeface="Cabin" charset="0"/>
              </a:rPr>
              <a:t> </a:t>
            </a:r>
            <a:r>
              <a:rPr lang="sv-SE" altLang="en-US" sz="8000" b="1" dirty="0" smtClean="0">
                <a:solidFill>
                  <a:srgbClr val="6AAFE3"/>
                </a:solidFill>
                <a:latin typeface="Cabin" charset="0"/>
              </a:rPr>
              <a:t>Church</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a:buFont typeface="Arial" charset="0"/>
              <a:buChar char="•"/>
            </a:pPr>
            <a:r>
              <a:rPr lang="en-US" sz="6000" dirty="0" smtClean="0">
                <a:latin typeface="Arial" charset="0"/>
                <a:ea typeface="Arial" charset="0"/>
                <a:cs typeface="Arial" charset="0"/>
              </a:rPr>
              <a:t>Black</a:t>
            </a:r>
          </a:p>
          <a:p>
            <a:pPr marL="693738" indent="-685800">
              <a:buFont typeface="Arial" charset="0"/>
              <a:buChar char="•"/>
            </a:pPr>
            <a:r>
              <a:rPr lang="en-US" sz="6000" dirty="0" smtClean="0">
                <a:latin typeface="Arial" charset="0"/>
                <a:ea typeface="Arial" charset="0"/>
                <a:cs typeface="Arial" charset="0"/>
              </a:rPr>
              <a:t>A pair of balances, measure, penny</a:t>
            </a:r>
          </a:p>
          <a:p>
            <a:pPr marL="693738" indent="-685800">
              <a:buFont typeface="Arial" charset="0"/>
              <a:buChar char="•"/>
            </a:pPr>
            <a:r>
              <a:rPr lang="en-US" sz="6000" dirty="0" smtClean="0">
                <a:latin typeface="Arial" charset="0"/>
                <a:ea typeface="Arial" charset="0"/>
                <a:cs typeface="Arial" charset="0"/>
              </a:rPr>
              <a:t>Control of other believers</a:t>
            </a:r>
            <a:endParaRPr lang="en-US" sz="6000" dirty="0">
              <a:latin typeface="Arial" charset="0"/>
              <a:ea typeface="Arial" charset="0"/>
              <a:cs typeface="Arial" charset="0"/>
            </a:endParaRPr>
          </a:p>
          <a:p>
            <a:pPr marL="693738" indent="-685800">
              <a:buFont typeface="Arial" charset="0"/>
              <a:buChar char="•"/>
            </a:pPr>
            <a:r>
              <a:rPr lang="en-US" sz="6000" dirty="0" smtClean="0">
                <a:latin typeface="Arial" charset="0"/>
                <a:ea typeface="Arial" charset="0"/>
                <a:cs typeface="Arial" charset="0"/>
              </a:rPr>
              <a:t>Oil and wine</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0583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Third</a:t>
            </a:r>
            <a:r>
              <a:rPr lang="sv-SE" altLang="en-US" sz="8000" b="1" dirty="0" smtClean="0">
                <a:solidFill>
                  <a:srgbClr val="6AAFE3"/>
                </a:solidFill>
                <a:latin typeface="Cabin" charset="0"/>
              </a:rPr>
              <a:t> </a:t>
            </a:r>
            <a:r>
              <a:rPr lang="sv-SE" altLang="en-US" sz="8000" b="1" dirty="0" err="1">
                <a:solidFill>
                  <a:srgbClr val="6AAFE3"/>
                </a:solidFill>
                <a:latin typeface="Cabin" charset="0"/>
              </a:rPr>
              <a:t>Seal</a:t>
            </a:r>
            <a:r>
              <a:rPr lang="sv-SE" altLang="en-US" sz="8000" b="1" dirty="0">
                <a:solidFill>
                  <a:srgbClr val="6AAFE3"/>
                </a:solidFill>
                <a:latin typeface="Cabin" charset="0"/>
              </a:rPr>
              <a:t> – The </a:t>
            </a:r>
            <a:r>
              <a:rPr lang="sv-SE" altLang="en-US" sz="8000" b="1" dirty="0" err="1">
                <a:solidFill>
                  <a:srgbClr val="6AAFE3"/>
                </a:solidFill>
                <a:latin typeface="Cabin" charset="0"/>
              </a:rPr>
              <a:t>Corrupt</a:t>
            </a:r>
            <a:r>
              <a:rPr lang="sv-SE" altLang="en-US" sz="8000" b="1" dirty="0">
                <a:solidFill>
                  <a:srgbClr val="6AAFE3"/>
                </a:solidFill>
                <a:latin typeface="Cabin" charset="0"/>
              </a:rPr>
              <a:t> </a:t>
            </a:r>
            <a:r>
              <a:rPr lang="sv-SE" altLang="en-US" sz="8000" b="1" dirty="0" smtClean="0">
                <a:solidFill>
                  <a:srgbClr val="6AAFE3"/>
                </a:solidFill>
                <a:latin typeface="Cabin" charset="0"/>
              </a:rPr>
              <a:t>Church</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4500" dirty="0">
                <a:latin typeface="Arial" charset="0"/>
                <a:ea typeface="Arial" charset="0"/>
                <a:cs typeface="Arial" charset="0"/>
              </a:rPr>
              <a:t>"In order to secure man to Himself and ensure his eternal salvation, Christ left the royal courts of heaven and came to this earth, endured the agonies of sin and shame in man's stead, and died to make him free. In view of the infinite price paid for man's redemption, how dare any professing the name of Christ treat with indifference one of His little ones? </a:t>
            </a:r>
            <a:r>
              <a:rPr lang="en-US" sz="4500" b="1" dirty="0">
                <a:solidFill>
                  <a:srgbClr val="FAE580"/>
                </a:solidFill>
                <a:latin typeface="Arial" charset="0"/>
                <a:ea typeface="Arial" charset="0"/>
                <a:cs typeface="Arial" charset="0"/>
              </a:rPr>
              <a:t>How carefully should brethren and sisters in the church guard every word and action lest they hurt the oil and the wine!</a:t>
            </a:r>
            <a:r>
              <a:rPr lang="en-US" sz="4500" dirty="0">
                <a:latin typeface="Arial" charset="0"/>
                <a:ea typeface="Arial" charset="0"/>
                <a:cs typeface="Arial" charset="0"/>
              </a:rPr>
              <a:t> How patiently, kindly, and affectionately should they</a:t>
            </a:r>
            <a:r>
              <a:rPr lang="en-US" sz="4500" b="1" dirty="0">
                <a:latin typeface="Arial" charset="0"/>
                <a:ea typeface="Arial" charset="0"/>
                <a:cs typeface="Arial" charset="0"/>
              </a:rPr>
              <a:t> </a:t>
            </a:r>
            <a:r>
              <a:rPr lang="en-US" sz="4500" b="1" dirty="0">
                <a:solidFill>
                  <a:srgbClr val="FAE580"/>
                </a:solidFill>
                <a:latin typeface="Arial" charset="0"/>
                <a:ea typeface="Arial" charset="0"/>
                <a:cs typeface="Arial" charset="0"/>
              </a:rPr>
              <a:t>deal with the purchase of the blood of Christ!</a:t>
            </a:r>
            <a:r>
              <a:rPr lang="en-US" sz="4500" dirty="0">
                <a:latin typeface="Arial" charset="0"/>
                <a:ea typeface="Arial" charset="0"/>
                <a:cs typeface="Arial" charset="0"/>
              </a:rPr>
              <a:t> How faithfully and earnestly should they labor to lift up the desponding and the discouraged! How tenderly should they treat those who are trying to obey the truth and have no encouragement at home, who have constantly to breathe the atmosphere of unbelief and darkness!  {5T 614.2}</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7564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Fourth</a:t>
            </a:r>
            <a:r>
              <a:rPr lang="sv-SE" altLang="en-US" sz="8000" b="1" dirty="0" smtClean="0">
                <a:solidFill>
                  <a:srgbClr val="6AAFE3"/>
                </a:solidFill>
                <a:latin typeface="Cabin" charset="0"/>
              </a:rPr>
              <a:t> </a:t>
            </a:r>
            <a:r>
              <a:rPr lang="sv-SE" altLang="en-US" sz="8000" b="1" dirty="0" err="1">
                <a:solidFill>
                  <a:srgbClr val="6AAFE3"/>
                </a:solidFill>
                <a:latin typeface="Cabin" charset="0"/>
              </a:rPr>
              <a:t>Seal</a:t>
            </a:r>
            <a:r>
              <a:rPr lang="sv-SE" altLang="en-US" sz="8000" b="1" dirty="0">
                <a:solidFill>
                  <a:srgbClr val="6AAFE3"/>
                </a:solidFill>
                <a:latin typeface="Cabin" charset="0"/>
              </a:rPr>
              <a:t> – The </a:t>
            </a:r>
            <a:r>
              <a:rPr lang="sv-SE" altLang="en-US" sz="8000" b="1" dirty="0" err="1" smtClean="0">
                <a:solidFill>
                  <a:srgbClr val="6AAFE3"/>
                </a:solidFill>
                <a:latin typeface="Cabin" charset="0"/>
              </a:rPr>
              <a:t>Dead</a:t>
            </a:r>
            <a:r>
              <a:rPr lang="sv-SE" altLang="en-US" sz="8000" b="1" dirty="0" smtClean="0">
                <a:solidFill>
                  <a:srgbClr val="6AAFE3"/>
                </a:solidFill>
                <a:latin typeface="Cabin" charset="0"/>
              </a:rPr>
              <a:t> Church </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865188" indent="-857250">
              <a:buFont typeface="Arial" charset="0"/>
              <a:buChar char="•"/>
            </a:pPr>
            <a:r>
              <a:rPr lang="en-US" sz="6000" dirty="0" smtClean="0">
                <a:latin typeface="Arial" charset="0"/>
                <a:ea typeface="Arial" charset="0"/>
                <a:cs typeface="Arial" charset="0"/>
              </a:rPr>
              <a:t>Pale</a:t>
            </a:r>
          </a:p>
          <a:p>
            <a:pPr marL="865188" indent="-857250">
              <a:buFont typeface="Arial" charset="0"/>
              <a:buChar char="•"/>
            </a:pPr>
            <a:r>
              <a:rPr lang="en-US" sz="6000" dirty="0" smtClean="0">
                <a:latin typeface="Arial" charset="0"/>
                <a:ea typeface="Arial" charset="0"/>
                <a:cs typeface="Arial" charset="0"/>
              </a:rPr>
              <a:t>Persecution</a:t>
            </a:r>
          </a:p>
          <a:p>
            <a:pPr marL="865188" indent="-857250">
              <a:buFont typeface="Arial" charset="0"/>
              <a:buChar char="•"/>
            </a:pPr>
            <a:endParaRPr lang="en-US" sz="6000" dirty="0" smtClean="0">
              <a:latin typeface="Arial" charset="0"/>
              <a:ea typeface="Arial" charset="0"/>
              <a:cs typeface="Arial" charset="0"/>
            </a:endParaRPr>
          </a:p>
          <a:p>
            <a:pPr marL="7938" indent="0"/>
            <a:r>
              <a:rPr lang="en-US" sz="6000" dirty="0">
                <a:latin typeface="Arial" charset="0"/>
                <a:ea typeface="Arial" charset="0"/>
                <a:cs typeface="Arial" charset="0"/>
              </a:rPr>
              <a:t>“Whenever the Church takes up the sword to coerce the conscience, a famine of God’s Word results.” </a:t>
            </a:r>
          </a:p>
          <a:p>
            <a:pPr marL="7938" indent="0"/>
            <a:endParaRPr lang="en-US" sz="6000" dirty="0" smtClean="0">
              <a:latin typeface="Arial" charset="0"/>
              <a:ea typeface="Arial" charset="0"/>
              <a:cs typeface="Arial" charset="0"/>
            </a:endParaRPr>
          </a:p>
          <a:p>
            <a:pPr marL="865188" indent="-857250">
              <a:buFont typeface="Arial" charset="0"/>
              <a:buChar char="•"/>
            </a:pPr>
            <a:endParaRPr lang="en-US" sz="6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8166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Fifth</a:t>
            </a:r>
            <a:r>
              <a:rPr lang="sv-SE" altLang="en-US" sz="8000" b="1" dirty="0" smtClean="0">
                <a:solidFill>
                  <a:srgbClr val="6AAFE3"/>
                </a:solidFill>
                <a:latin typeface="Cabin" charset="0"/>
              </a:rPr>
              <a:t> </a:t>
            </a:r>
            <a:r>
              <a:rPr lang="sv-SE" altLang="en-US" sz="8000" b="1" dirty="0" err="1">
                <a:solidFill>
                  <a:srgbClr val="6AAFE3"/>
                </a:solidFill>
                <a:latin typeface="Cabin" charset="0"/>
              </a:rPr>
              <a:t>Seal</a:t>
            </a:r>
            <a:r>
              <a:rPr lang="sv-SE" altLang="en-US" sz="8000" b="1" dirty="0">
                <a:solidFill>
                  <a:srgbClr val="6AAFE3"/>
                </a:solidFill>
                <a:latin typeface="Cabin" charset="0"/>
              </a:rPr>
              <a:t> – The </a:t>
            </a:r>
            <a:r>
              <a:rPr lang="sv-SE" altLang="en-US" sz="8000" b="1" dirty="0" err="1">
                <a:solidFill>
                  <a:srgbClr val="6AAFE3"/>
                </a:solidFill>
                <a:latin typeface="Cabin" charset="0"/>
              </a:rPr>
              <a:t>Martyred</a:t>
            </a:r>
            <a:r>
              <a:rPr lang="sv-SE" altLang="en-US" sz="8000" b="1" dirty="0">
                <a:solidFill>
                  <a:srgbClr val="6AAFE3"/>
                </a:solidFill>
                <a:latin typeface="Cabin" charset="0"/>
              </a:rPr>
              <a:t> Church</a:t>
            </a: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865188" indent="-857250">
              <a:buFont typeface="Arial" charset="0"/>
              <a:buChar char="•"/>
            </a:pPr>
            <a:r>
              <a:rPr lang="en-US" sz="5000" dirty="0" smtClean="0">
                <a:latin typeface="Arial" charset="0"/>
                <a:ea typeface="Arial" charset="0"/>
                <a:cs typeface="Arial" charset="0"/>
              </a:rPr>
              <a:t>Blood - The Sanctuary (Lev 4:7)</a:t>
            </a:r>
          </a:p>
          <a:p>
            <a:pPr marL="865188" indent="-857250">
              <a:buFont typeface="Arial" charset="0"/>
              <a:buChar char="•"/>
            </a:pPr>
            <a:r>
              <a:rPr lang="en-US" sz="5000" dirty="0" smtClean="0">
                <a:latin typeface="Arial" charset="0"/>
                <a:ea typeface="Arial" charset="0"/>
                <a:cs typeface="Arial" charset="0"/>
              </a:rPr>
              <a:t>Soul (</a:t>
            </a:r>
            <a:r>
              <a:rPr lang="en-US" sz="5000" smtClean="0">
                <a:latin typeface="Arial" charset="0"/>
                <a:ea typeface="Arial" charset="0"/>
                <a:cs typeface="Arial" charset="0"/>
              </a:rPr>
              <a:t>Acts </a:t>
            </a:r>
            <a:r>
              <a:rPr lang="en-US" sz="5000" smtClean="0">
                <a:latin typeface="Arial" charset="0"/>
                <a:ea typeface="Arial" charset="0"/>
                <a:cs typeface="Arial" charset="0"/>
              </a:rPr>
              <a:t>2:41</a:t>
            </a:r>
            <a:r>
              <a:rPr lang="en-US" sz="5000" dirty="0" smtClean="0">
                <a:latin typeface="Arial" charset="0"/>
                <a:ea typeface="Arial" charset="0"/>
                <a:cs typeface="Arial" charset="0"/>
              </a:rPr>
              <a:t>, Genesis 2:7)</a:t>
            </a:r>
          </a:p>
          <a:p>
            <a:pPr marL="865188" indent="-857250">
              <a:buFont typeface="Arial" charset="0"/>
              <a:buChar char="•"/>
            </a:pPr>
            <a:r>
              <a:rPr lang="en-US" sz="5000" dirty="0" smtClean="0">
                <a:latin typeface="Arial" charset="0"/>
                <a:ea typeface="Arial" charset="0"/>
                <a:cs typeface="Arial" charset="0"/>
              </a:rPr>
              <a:t>Martyrs</a:t>
            </a:r>
          </a:p>
          <a:p>
            <a:pPr marL="865188" indent="-857250">
              <a:buFont typeface="Arial" charset="0"/>
              <a:buChar char="•"/>
            </a:pPr>
            <a:r>
              <a:rPr lang="en-US" sz="5000" dirty="0" smtClean="0">
                <a:latin typeface="Arial" charset="0"/>
                <a:ea typeface="Arial" charset="0"/>
                <a:cs typeface="Arial" charset="0"/>
              </a:rPr>
              <a:t>Blood crying out (Genesis 4:8-10, </a:t>
            </a:r>
            <a:r>
              <a:rPr lang="en-US" sz="5000" dirty="0" err="1" smtClean="0">
                <a:latin typeface="Arial" charset="0"/>
                <a:ea typeface="Arial" charset="0"/>
                <a:cs typeface="Arial" charset="0"/>
              </a:rPr>
              <a:t>Heb</a:t>
            </a:r>
            <a:r>
              <a:rPr lang="en-US" sz="5000" dirty="0" smtClean="0">
                <a:latin typeface="Arial" charset="0"/>
                <a:ea typeface="Arial" charset="0"/>
                <a:cs typeface="Arial" charset="0"/>
              </a:rPr>
              <a:t> 12:24)</a:t>
            </a:r>
          </a:p>
          <a:p>
            <a:pPr marL="865188" indent="-857250">
              <a:buFont typeface="Arial" charset="0"/>
              <a:buChar char="•"/>
            </a:pPr>
            <a:r>
              <a:rPr lang="en-US" sz="5000" dirty="0" smtClean="0">
                <a:latin typeface="Arial" charset="0"/>
                <a:ea typeface="Arial" charset="0"/>
                <a:cs typeface="Arial" charset="0"/>
              </a:rPr>
              <a:t>How long… Dan 8:13</a:t>
            </a:r>
          </a:p>
          <a:p>
            <a:pPr marL="7938" indent="0"/>
            <a:endParaRPr lang="en-US" sz="5000" dirty="0">
              <a:latin typeface="Arial" charset="0"/>
              <a:ea typeface="Arial" charset="0"/>
              <a:cs typeface="Arial" charset="0"/>
            </a:endParaRPr>
          </a:p>
          <a:p>
            <a:pPr marL="7938" indent="0"/>
            <a:r>
              <a:rPr lang="en-US" sz="4500" dirty="0">
                <a:latin typeface="Arial" charset="0"/>
                <a:ea typeface="Arial" charset="0"/>
                <a:cs typeface="Arial" charset="0"/>
              </a:rPr>
              <a:t>"When the fifth seal was opened, John the Revelator in vision saw beneath the altar the company that were slain for the Word of God and the testimony of Jesus Christ. </a:t>
            </a:r>
            <a:r>
              <a:rPr lang="en-US" sz="4500" b="1" dirty="0">
                <a:solidFill>
                  <a:srgbClr val="FAE580"/>
                </a:solidFill>
                <a:latin typeface="Arial" charset="0"/>
                <a:ea typeface="Arial" charset="0"/>
                <a:cs typeface="Arial" charset="0"/>
              </a:rPr>
              <a:t>After this came the scenes described in the eighteenth of Revelation, when those who are faithful and true are called out from Babylon </a:t>
            </a:r>
            <a:r>
              <a:rPr lang="en-US" sz="4500" dirty="0">
                <a:latin typeface="Arial" charset="0"/>
                <a:ea typeface="Arial" charset="0"/>
                <a:cs typeface="Arial" charset="0"/>
              </a:rPr>
              <a:t>[Revelation 18:1-5 quoted] (Manuscript 39, 1906).</a:t>
            </a:r>
          </a:p>
          <a:p>
            <a:pPr marL="7938" indent="0"/>
            <a:endParaRPr lang="en-US" sz="5000" dirty="0" smtClean="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78464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Sixth</a:t>
            </a:r>
            <a:r>
              <a:rPr lang="sv-SE" altLang="en-US" sz="8000" b="1" dirty="0" smtClean="0">
                <a:solidFill>
                  <a:srgbClr val="6AAFE3"/>
                </a:solidFill>
                <a:latin typeface="Cabin" charset="0"/>
              </a:rPr>
              <a:t> </a:t>
            </a:r>
            <a:r>
              <a:rPr lang="sv-SE" altLang="en-US" sz="8000" b="1" dirty="0" err="1">
                <a:solidFill>
                  <a:srgbClr val="6AAFE3"/>
                </a:solidFill>
                <a:latin typeface="Cabin" charset="0"/>
              </a:rPr>
              <a:t>Seal</a:t>
            </a:r>
            <a:r>
              <a:rPr lang="sv-SE" altLang="en-US" sz="8000" b="1" dirty="0">
                <a:solidFill>
                  <a:srgbClr val="6AAFE3"/>
                </a:solidFill>
                <a:latin typeface="Cabin" charset="0"/>
              </a:rPr>
              <a:t> – The End </a:t>
            </a:r>
            <a:r>
              <a:rPr lang="sv-SE" altLang="en-US" sz="8000" b="1" dirty="0" err="1">
                <a:solidFill>
                  <a:srgbClr val="6AAFE3"/>
                </a:solidFill>
                <a:latin typeface="Cabin" charset="0"/>
              </a:rPr>
              <a:t>Time</a:t>
            </a:r>
            <a:r>
              <a:rPr lang="sv-SE" altLang="en-US" sz="8000" b="1" dirty="0">
                <a:solidFill>
                  <a:srgbClr val="6AAFE3"/>
                </a:solidFill>
                <a:latin typeface="Cabin" charset="0"/>
              </a:rPr>
              <a:t> Church</a:t>
            </a: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865188" indent="-857250">
              <a:buFont typeface="Arial" charset="0"/>
              <a:buChar char="•"/>
            </a:pPr>
            <a:r>
              <a:rPr lang="en-US" sz="6000" dirty="0" smtClean="0">
                <a:latin typeface="Arial" charset="0"/>
                <a:ea typeface="Arial" charset="0"/>
                <a:cs typeface="Arial" charset="0"/>
              </a:rPr>
              <a:t>A great earth quake – Lisbon 1755</a:t>
            </a:r>
          </a:p>
          <a:p>
            <a:pPr marL="865188" indent="-857250">
              <a:buFont typeface="Arial" charset="0"/>
              <a:buChar char="•"/>
            </a:pPr>
            <a:r>
              <a:rPr lang="en-US" sz="6000" dirty="0" smtClean="0">
                <a:latin typeface="Arial" charset="0"/>
                <a:ea typeface="Arial" charset="0"/>
                <a:cs typeface="Arial" charset="0"/>
              </a:rPr>
              <a:t>Sun black and moon red –New England 1780 (</a:t>
            </a:r>
            <a:r>
              <a:rPr lang="en-US" sz="6000" dirty="0">
                <a:latin typeface="Arial" charset="0"/>
                <a:ea typeface="Arial" charset="0"/>
                <a:cs typeface="Arial" charset="0"/>
              </a:rPr>
              <a:t>Matt </a:t>
            </a:r>
            <a:r>
              <a:rPr lang="en-US" sz="6000" dirty="0" smtClean="0">
                <a:latin typeface="Arial" charset="0"/>
                <a:ea typeface="Arial" charset="0"/>
                <a:cs typeface="Arial" charset="0"/>
              </a:rPr>
              <a:t>24:29,33)</a:t>
            </a:r>
          </a:p>
          <a:p>
            <a:pPr marL="865188" indent="-857250">
              <a:buFont typeface="Arial" charset="0"/>
              <a:buChar char="•"/>
            </a:pPr>
            <a:r>
              <a:rPr lang="en-US" sz="6000" dirty="0" smtClean="0">
                <a:latin typeface="Arial" charset="0"/>
                <a:ea typeface="Arial" charset="0"/>
                <a:cs typeface="Arial" charset="0"/>
              </a:rPr>
              <a:t>Falling of stars – November 13, 1833</a:t>
            </a:r>
          </a:p>
          <a:p>
            <a:pPr marL="865188" indent="-857250">
              <a:buFont typeface="Arial" charset="0"/>
              <a:buChar char="•"/>
            </a:pPr>
            <a:r>
              <a:rPr lang="en-US" sz="6000" dirty="0" smtClean="0">
                <a:latin typeface="Arial" charset="0"/>
                <a:ea typeface="Arial" charset="0"/>
                <a:cs typeface="Arial" charset="0"/>
              </a:rPr>
              <a:t>Two groups</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9446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Seventh</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Seal</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865188" indent="-857250">
              <a:buFont typeface="Arial" charset="0"/>
              <a:buChar char="•"/>
            </a:pPr>
            <a:r>
              <a:rPr lang="en-US" sz="6000" dirty="0" smtClean="0">
                <a:latin typeface="Arial" charset="0"/>
                <a:ea typeface="Arial" charset="0"/>
                <a:cs typeface="Arial" charset="0"/>
              </a:rPr>
              <a:t>Why a break?</a:t>
            </a:r>
          </a:p>
          <a:p>
            <a:pPr marL="865188" indent="-857250">
              <a:buFont typeface="Arial" charset="0"/>
              <a:buChar char="•"/>
            </a:pPr>
            <a:r>
              <a:rPr lang="en-US" sz="6000" dirty="0" smtClean="0">
                <a:latin typeface="Arial" charset="0"/>
                <a:ea typeface="Arial" charset="0"/>
                <a:cs typeface="Arial" charset="0"/>
              </a:rPr>
              <a:t>Silence in heaven for half an hour</a:t>
            </a:r>
          </a:p>
          <a:p>
            <a:pPr marL="7938" indent="0"/>
            <a:endParaRPr lang="en-US" sz="6000" dirty="0">
              <a:latin typeface="Arial" charset="0"/>
              <a:ea typeface="Arial" charset="0"/>
              <a:cs typeface="Arial" charset="0"/>
            </a:endParaRPr>
          </a:p>
          <a:p>
            <a:pPr marL="7938" indent="0"/>
            <a:r>
              <a:rPr lang="en-US" sz="6000" dirty="0">
                <a:latin typeface="Arial" charset="0"/>
                <a:ea typeface="Arial" charset="0"/>
                <a:cs typeface="Arial" charset="0"/>
              </a:rPr>
              <a:t>“We all entered the cloud together, and </a:t>
            </a:r>
            <a:r>
              <a:rPr lang="en-US" sz="6000" b="1" dirty="0">
                <a:solidFill>
                  <a:srgbClr val="FAE580"/>
                </a:solidFill>
                <a:latin typeface="Arial" charset="0"/>
                <a:ea typeface="Arial" charset="0"/>
                <a:cs typeface="Arial" charset="0"/>
              </a:rPr>
              <a:t>were seven days ascending to the sea of glass</a:t>
            </a:r>
            <a:r>
              <a:rPr lang="en-US" sz="6000" dirty="0">
                <a:latin typeface="Arial" charset="0"/>
                <a:ea typeface="Arial" charset="0"/>
                <a:cs typeface="Arial" charset="0"/>
              </a:rPr>
              <a:t>, when Jesus brought the crowns, and with His own right hand placed them on our heads.”  {EW 16.2}  </a:t>
            </a:r>
          </a:p>
          <a:p>
            <a:pPr marL="7938" indent="0"/>
            <a:endParaRPr lang="en-US" sz="6000" dirty="0" smtClean="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76260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Questions</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1150938" indent="-1143000">
              <a:buFont typeface="+mj-lt"/>
              <a:buAutoNum type="arabicPeriod"/>
            </a:pPr>
            <a:r>
              <a:rPr lang="en-US" sz="6000" dirty="0">
                <a:latin typeface="Arial" charset="0"/>
                <a:ea typeface="Arial" charset="0"/>
                <a:cs typeface="Arial" charset="0"/>
              </a:rPr>
              <a:t>Give some reasons for how we can know that the 7 seals starts from the time of Christ, and not after 1844.</a:t>
            </a:r>
          </a:p>
          <a:p>
            <a:pPr marL="1150938" indent="-1143000">
              <a:buFont typeface="+mj-lt"/>
              <a:buAutoNum type="arabicPeriod"/>
            </a:pPr>
            <a:r>
              <a:rPr lang="en-US" sz="6000" dirty="0">
                <a:latin typeface="Arial" charset="0"/>
                <a:ea typeface="Arial" charset="0"/>
                <a:cs typeface="Arial" charset="0"/>
              </a:rPr>
              <a:t>What does it mean when Revelation is talking about Seven Spirits of God?</a:t>
            </a:r>
          </a:p>
          <a:p>
            <a:pPr marL="1150938" indent="-1143000">
              <a:buFont typeface="+mj-lt"/>
              <a:buAutoNum type="arabicPeriod"/>
            </a:pPr>
            <a:r>
              <a:rPr lang="en-US" sz="6000" dirty="0">
                <a:latin typeface="Arial" charset="0"/>
                <a:ea typeface="Arial" charset="0"/>
                <a:cs typeface="Arial" charset="0"/>
              </a:rPr>
              <a:t>Why do you think Ellen White said that “The fifth chapter of Revelation needs to be closely studied. It is of great importance to those who shall act a part in the work of God for these last days....” ? {9T 267.1}</a:t>
            </a:r>
          </a:p>
          <a:p>
            <a:pPr marL="1150938" indent="-1143000">
              <a:buFont typeface="+mj-lt"/>
              <a:buAutoNum type="arabicPeriod"/>
            </a:pPr>
            <a:endParaRPr lang="en-US" sz="6000" dirty="0" smtClean="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83001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a:t>
            </a:r>
            <a:r>
              <a:rPr lang="sv-SE" altLang="en-US" sz="8000" b="1" dirty="0" err="1" smtClean="0">
                <a:solidFill>
                  <a:srgbClr val="6AAFE3"/>
                </a:solidFill>
                <a:latin typeface="Cabin" charset="0"/>
              </a:rPr>
              <a:t>Importance</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Rev. 5</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5000" dirty="0">
                <a:latin typeface="Arial" charset="0"/>
                <a:ea typeface="Arial" charset="0"/>
                <a:cs typeface="Arial" charset="0"/>
              </a:rPr>
              <a:t>“</a:t>
            </a:r>
            <a:r>
              <a:rPr lang="en-US" sz="5000" b="1" dirty="0">
                <a:solidFill>
                  <a:srgbClr val="FAE580"/>
                </a:solidFill>
                <a:latin typeface="Arial" charset="0"/>
                <a:ea typeface="Arial" charset="0"/>
                <a:cs typeface="Arial" charset="0"/>
              </a:rPr>
              <a:t>The fifth chapter of Revelation needs to be closely studied. It is of great importance to those who shall act a part in the work of God for these last days</a:t>
            </a:r>
            <a:r>
              <a:rPr lang="en-US" sz="5000" b="1" dirty="0">
                <a:latin typeface="Arial" charset="0"/>
                <a:ea typeface="Arial" charset="0"/>
                <a:cs typeface="Arial" charset="0"/>
              </a:rPr>
              <a:t>.</a:t>
            </a:r>
            <a:r>
              <a:rPr lang="en-US" sz="5000" dirty="0">
                <a:latin typeface="Arial" charset="0"/>
                <a:ea typeface="Arial" charset="0"/>
                <a:cs typeface="Arial" charset="0"/>
              </a:rPr>
              <a:t> There are some who are deceived. They do not realize what is coming on the earth. Those who have permitted their minds to become beclouded in regard to what constitutes sin are fearfully deceived. </a:t>
            </a:r>
            <a:r>
              <a:rPr lang="en-US" sz="5000" b="1" dirty="0">
                <a:solidFill>
                  <a:srgbClr val="FAE580"/>
                </a:solidFill>
                <a:latin typeface="Arial" charset="0"/>
                <a:ea typeface="Arial" charset="0"/>
                <a:cs typeface="Arial" charset="0"/>
              </a:rPr>
              <a:t>Unless they make a decided change they will be found wanting when God pronounces judgment upon the children of men</a:t>
            </a:r>
            <a:r>
              <a:rPr lang="en-US" sz="5000" b="1" dirty="0">
                <a:latin typeface="Arial" charset="0"/>
                <a:ea typeface="Arial" charset="0"/>
                <a:cs typeface="Arial" charset="0"/>
              </a:rPr>
              <a:t>.</a:t>
            </a:r>
            <a:r>
              <a:rPr lang="en-US" sz="5000" dirty="0">
                <a:latin typeface="Arial" charset="0"/>
                <a:ea typeface="Arial" charset="0"/>
                <a:cs typeface="Arial" charset="0"/>
              </a:rPr>
              <a:t> They have transgressed the law and broken the everlasting covenant, and they will receive according to their works.  {9T 267.1}  </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3323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a:t>
            </a:r>
            <a:r>
              <a:rPr lang="sv-SE" altLang="en-US" sz="8000" b="1" dirty="0" err="1" smtClean="0">
                <a:solidFill>
                  <a:srgbClr val="6AAFE3"/>
                </a:solidFill>
                <a:latin typeface="Cabin" charset="0"/>
              </a:rPr>
              <a:t>Importance</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Rev. </a:t>
            </a:r>
            <a:r>
              <a:rPr lang="sv-SE" altLang="en-US" sz="8000" b="1" smtClean="0">
                <a:solidFill>
                  <a:srgbClr val="6AAFE3"/>
                </a:solidFill>
                <a:latin typeface="Cabin" charset="0"/>
              </a:rPr>
              <a:t>5</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a:buFont typeface="Arial" charset="0"/>
              <a:buChar char="•"/>
            </a:pPr>
            <a:r>
              <a:rPr lang="en-US" sz="6000" dirty="0" smtClean="0">
                <a:latin typeface="Arial" charset="0"/>
                <a:ea typeface="Arial" charset="0"/>
                <a:cs typeface="Arial" charset="0"/>
              </a:rPr>
              <a:t>Revelation 5:1-6</a:t>
            </a:r>
          </a:p>
          <a:p>
            <a:pPr marL="1716088" lvl="1" indent="-685800">
              <a:buFont typeface="Arial" charset="0"/>
              <a:buChar char="•"/>
            </a:pPr>
            <a:r>
              <a:rPr lang="en-US" sz="6000" dirty="0" smtClean="0">
                <a:latin typeface="Arial" charset="0"/>
                <a:ea typeface="Arial" charset="0"/>
                <a:cs typeface="Arial" charset="0"/>
              </a:rPr>
              <a:t>Lion (Rev 9:8,17, 10:3, 13:2,5)</a:t>
            </a:r>
          </a:p>
          <a:p>
            <a:pPr marL="1716088" lvl="1" indent="-685800">
              <a:buFont typeface="Arial" charset="0"/>
              <a:buChar char="•"/>
            </a:pPr>
            <a:r>
              <a:rPr lang="en-US" sz="6000" dirty="0" smtClean="0">
                <a:latin typeface="Arial" charset="0"/>
                <a:ea typeface="Arial" charset="0"/>
                <a:cs typeface="Arial" charset="0"/>
              </a:rPr>
              <a:t>Lamb</a:t>
            </a:r>
          </a:p>
          <a:p>
            <a:pPr marL="1716088" lvl="1" indent="-685800">
              <a:buFont typeface="Arial" charset="0"/>
              <a:buChar char="•"/>
            </a:pPr>
            <a:r>
              <a:rPr lang="en-US" sz="6000" dirty="0" smtClean="0">
                <a:latin typeface="Arial" charset="0"/>
                <a:ea typeface="Arial" charset="0"/>
                <a:cs typeface="Arial" charset="0"/>
              </a:rPr>
              <a:t>Seven eyes – </a:t>
            </a:r>
            <a:r>
              <a:rPr lang="en-US" sz="6000" dirty="0" err="1" smtClean="0">
                <a:latin typeface="Arial" charset="0"/>
                <a:ea typeface="Arial" charset="0"/>
                <a:cs typeface="Arial" charset="0"/>
              </a:rPr>
              <a:t>Zech</a:t>
            </a:r>
            <a:r>
              <a:rPr lang="en-US" sz="6000" dirty="0" smtClean="0">
                <a:latin typeface="Arial" charset="0"/>
                <a:ea typeface="Arial" charset="0"/>
                <a:cs typeface="Arial" charset="0"/>
              </a:rPr>
              <a:t> 4:10</a:t>
            </a:r>
          </a:p>
          <a:p>
            <a:pPr marL="7938" indent="0"/>
            <a:endParaRPr lang="en-US" sz="6000" dirty="0" smtClean="0">
              <a:latin typeface="Arial" charset="0"/>
              <a:ea typeface="Arial" charset="0"/>
              <a:cs typeface="Arial" charset="0"/>
            </a:endParaRPr>
          </a:p>
          <a:p>
            <a:pPr marL="693738" indent="-685800">
              <a:buFont typeface="Arial" charset="0"/>
              <a:buChar char="•"/>
            </a:pPr>
            <a:r>
              <a:rPr lang="en-US" sz="6000" dirty="0" smtClean="0">
                <a:latin typeface="Arial" charset="0"/>
                <a:ea typeface="Arial" charset="0"/>
                <a:cs typeface="Arial" charset="0"/>
              </a:rPr>
              <a:t>Revelation 5:7</a:t>
            </a:r>
          </a:p>
          <a:p>
            <a:pPr marL="1716088" lvl="1" indent="-685800">
              <a:buFont typeface="Arial" charset="0"/>
              <a:buChar char="•"/>
            </a:pPr>
            <a:r>
              <a:rPr lang="en-US" sz="6000" dirty="0" smtClean="0">
                <a:latin typeface="Arial" charset="0"/>
                <a:ea typeface="Arial" charset="0"/>
                <a:cs typeface="Arial" charset="0"/>
              </a:rPr>
              <a:t>The Destiny of Humanity</a:t>
            </a:r>
            <a:br>
              <a:rPr lang="en-US" sz="6000" dirty="0" smtClean="0">
                <a:latin typeface="Arial" charset="0"/>
                <a:ea typeface="Arial" charset="0"/>
                <a:cs typeface="Arial" charset="0"/>
              </a:rPr>
            </a:br>
            <a:endParaRPr lang="en-US" sz="6000" dirty="0" smtClean="0">
              <a:latin typeface="Arial" charset="0"/>
              <a:ea typeface="Arial" charset="0"/>
              <a:cs typeface="Arial" charset="0"/>
            </a:endParaRPr>
          </a:p>
          <a:p>
            <a:pPr marL="693738" indent="-685800">
              <a:buFont typeface="Arial" charset="0"/>
              <a:buChar char="•"/>
            </a:pPr>
            <a:r>
              <a:rPr lang="en-US" sz="6000" dirty="0" smtClean="0">
                <a:latin typeface="Arial" charset="0"/>
                <a:ea typeface="Arial" charset="0"/>
                <a:cs typeface="Arial" charset="0"/>
              </a:rPr>
              <a:t>Revelation 5:8-14</a:t>
            </a:r>
            <a:endParaRPr lang="en-US" sz="6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21792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Cross </a:t>
            </a:r>
            <a:r>
              <a:rPr lang="sv-SE" altLang="en-US" sz="8000" b="1" dirty="0" err="1" smtClean="0">
                <a:solidFill>
                  <a:srgbClr val="6AAFE3"/>
                </a:solidFill>
                <a:latin typeface="Cabin" charset="0"/>
              </a:rPr>
              <a:t>made</a:t>
            </a:r>
            <a:r>
              <a:rPr lang="sv-SE" altLang="en-US" sz="8000" b="1" dirty="0" smtClean="0">
                <a:solidFill>
                  <a:srgbClr val="6AAFE3"/>
                </a:solidFill>
                <a:latin typeface="Cabin" charset="0"/>
              </a:rPr>
              <a:t> the </a:t>
            </a:r>
            <a:r>
              <a:rPr lang="sv-SE" altLang="en-US" sz="8000" b="1" dirty="0" err="1" smtClean="0">
                <a:solidFill>
                  <a:srgbClr val="6AAFE3"/>
                </a:solidFill>
                <a:latin typeface="Cabin" charset="0"/>
              </a:rPr>
              <a:t>difference</a:t>
            </a:r>
            <a:r>
              <a:rPr lang="sv-SE" altLang="en-US" sz="8000" b="1" dirty="0" smtClean="0">
                <a:solidFill>
                  <a:srgbClr val="6AAFE3"/>
                </a:solidFill>
                <a:latin typeface="Cabin" charset="0"/>
              </a:rPr>
              <a:t>!</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5400" dirty="0">
                <a:latin typeface="Arial" charset="0"/>
                <a:ea typeface="Arial" charset="0"/>
                <a:cs typeface="Arial" charset="0"/>
              </a:rPr>
              <a:t>“Well, then, might the angels rejoice as they looked upon the </a:t>
            </a:r>
            <a:r>
              <a:rPr lang="en-US" sz="5400" dirty="0" err="1">
                <a:latin typeface="Arial" charset="0"/>
                <a:ea typeface="Arial" charset="0"/>
                <a:cs typeface="Arial" charset="0"/>
              </a:rPr>
              <a:t>Saviour's</a:t>
            </a:r>
            <a:r>
              <a:rPr lang="en-US" sz="5400" dirty="0">
                <a:latin typeface="Arial" charset="0"/>
                <a:ea typeface="Arial" charset="0"/>
                <a:cs typeface="Arial" charset="0"/>
              </a:rPr>
              <a:t> cross; for though they did not then understand all, </a:t>
            </a:r>
            <a:r>
              <a:rPr lang="en-US" sz="5400" b="1" dirty="0">
                <a:solidFill>
                  <a:srgbClr val="FAE580"/>
                </a:solidFill>
                <a:latin typeface="Arial" charset="0"/>
                <a:ea typeface="Arial" charset="0"/>
                <a:cs typeface="Arial" charset="0"/>
              </a:rPr>
              <a:t>they knew that the destruction of sin and Satan was forever made certain, that the redemption of man was assured, and that the universe was made eternally secure.</a:t>
            </a:r>
            <a:r>
              <a:rPr lang="en-US" sz="5400" dirty="0">
                <a:latin typeface="Arial" charset="0"/>
                <a:ea typeface="Arial" charset="0"/>
                <a:cs typeface="Arial" charset="0"/>
              </a:rPr>
              <a:t> Christ Himself fully comprehended the results of the sacrifice made upon Calvary. To all these He looked forward when upon the cross He cried out, "It is finished."  {DA 764.4}  </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7428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7" y="-774848"/>
            <a:ext cx="24400679" cy="16267119"/>
          </a:xfrm>
          <a:prstGeom prst="rect">
            <a:avLst/>
          </a:prstGeom>
        </p:spPr>
      </p:pic>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3" name="Rectangle 2"/>
          <p:cNvSpPr/>
          <p:nvPr/>
        </p:nvSpPr>
        <p:spPr>
          <a:xfrm>
            <a:off x="18041938" y="11826552"/>
            <a:ext cx="667866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91" name="Picture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72084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He</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who</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knew</a:t>
            </a:r>
            <a:r>
              <a:rPr lang="sv-SE" altLang="en-US" sz="8000" b="1" dirty="0" smtClean="0">
                <a:solidFill>
                  <a:srgbClr val="6AAFE3"/>
                </a:solidFill>
                <a:latin typeface="Cabin" charset="0"/>
              </a:rPr>
              <a:t> no sin, </a:t>
            </a:r>
            <a:r>
              <a:rPr lang="sv-SE" altLang="en-US" sz="8000" b="1" dirty="0" err="1" smtClean="0">
                <a:solidFill>
                  <a:srgbClr val="6AAFE3"/>
                </a:solidFill>
                <a:latin typeface="Cabin" charset="0"/>
              </a:rPr>
              <a:t>became</a:t>
            </a:r>
            <a:r>
              <a:rPr lang="sv-SE" altLang="en-US" sz="8000" b="1" dirty="0" smtClean="0">
                <a:solidFill>
                  <a:srgbClr val="6AAFE3"/>
                </a:solidFill>
                <a:latin typeface="Cabin" charset="0"/>
              </a:rPr>
              <a:t> sin for </a:t>
            </a:r>
            <a:r>
              <a:rPr lang="sv-SE" altLang="en-US" sz="8000" b="1" dirty="0" err="1" smtClean="0">
                <a:solidFill>
                  <a:srgbClr val="6AAFE3"/>
                </a:solidFill>
                <a:latin typeface="Cabin" charset="0"/>
              </a:rPr>
              <a:t>us</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5000" dirty="0">
                <a:latin typeface="Arial" charset="0"/>
                <a:ea typeface="Arial" charset="0"/>
                <a:cs typeface="Arial" charset="0"/>
              </a:rPr>
              <a:t>“In what contrast is the second Adam as He entered the gloomy wilderness to cope with Satan singlehanded! Since the Fall the race had been </a:t>
            </a:r>
            <a:r>
              <a:rPr lang="en-US" sz="5000" b="1" dirty="0">
                <a:solidFill>
                  <a:srgbClr val="FAE580"/>
                </a:solidFill>
                <a:latin typeface="Arial" charset="0"/>
                <a:ea typeface="Arial" charset="0"/>
                <a:cs typeface="Arial" charset="0"/>
              </a:rPr>
              <a:t>decreasing in size and physical strength, and sinking lower in the scale of moral worth, up to the period of Christ's advent to the earth</a:t>
            </a:r>
            <a:r>
              <a:rPr lang="en-US" sz="5000" dirty="0">
                <a:latin typeface="Arial" charset="0"/>
                <a:ea typeface="Arial" charset="0"/>
                <a:cs typeface="Arial" charset="0"/>
              </a:rPr>
              <a:t>. And in order to elevate fallen man, </a:t>
            </a:r>
            <a:r>
              <a:rPr lang="en-US" sz="5000" b="1" dirty="0">
                <a:solidFill>
                  <a:srgbClr val="FAE580"/>
                </a:solidFill>
                <a:latin typeface="Arial" charset="0"/>
                <a:ea typeface="Arial" charset="0"/>
                <a:cs typeface="Arial" charset="0"/>
              </a:rPr>
              <a:t>Christ must reach him where he was</a:t>
            </a:r>
            <a:r>
              <a:rPr lang="en-US" sz="5000" dirty="0">
                <a:latin typeface="Arial" charset="0"/>
                <a:ea typeface="Arial" charset="0"/>
                <a:cs typeface="Arial" charset="0"/>
              </a:rPr>
              <a:t>. He took human nature, and bore the infirmities and degeneracy of the race</a:t>
            </a:r>
            <a:r>
              <a:rPr lang="en-US" sz="5000" dirty="0">
                <a:solidFill>
                  <a:srgbClr val="FAE580"/>
                </a:solidFill>
                <a:latin typeface="Arial" charset="0"/>
                <a:ea typeface="Arial" charset="0"/>
                <a:cs typeface="Arial" charset="0"/>
              </a:rPr>
              <a:t>. </a:t>
            </a:r>
            <a:r>
              <a:rPr lang="en-US" sz="5000" b="1" u="sng" dirty="0">
                <a:solidFill>
                  <a:srgbClr val="FAE580"/>
                </a:solidFill>
                <a:latin typeface="Arial" charset="0"/>
                <a:ea typeface="Arial" charset="0"/>
                <a:cs typeface="Arial" charset="0"/>
              </a:rPr>
              <a:t>He, who knew no sin, became sin for us</a:t>
            </a:r>
            <a:r>
              <a:rPr lang="en-US" sz="5000" b="1" u="sng" dirty="0">
                <a:latin typeface="Arial" charset="0"/>
                <a:ea typeface="Arial" charset="0"/>
                <a:cs typeface="Arial" charset="0"/>
              </a:rPr>
              <a:t>.</a:t>
            </a:r>
            <a:r>
              <a:rPr lang="en-US" sz="5000" dirty="0">
                <a:latin typeface="Arial" charset="0"/>
                <a:ea typeface="Arial" charset="0"/>
                <a:cs typeface="Arial" charset="0"/>
              </a:rPr>
              <a:t> He humiliated Himself to the lowest depths of human woe, that He might be qualified to reach man, and bring him up from the degradation in which sin had plunged him.  {1SM 268.2}  </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1976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Opening</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the </a:t>
            </a:r>
            <a:r>
              <a:rPr lang="sv-SE" altLang="en-US" sz="8000" b="1" dirty="0" err="1" smtClean="0">
                <a:solidFill>
                  <a:srgbClr val="6AAFE3"/>
                </a:solidFill>
                <a:latin typeface="Cabin" charset="0"/>
              </a:rPr>
              <a:t>Seals</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6000" dirty="0" smtClean="0">
                <a:latin typeface="Arial" charset="0"/>
                <a:ea typeface="Arial" charset="0"/>
                <a:cs typeface="Arial" charset="0"/>
              </a:rPr>
              <a:t>What time frame are we in?</a:t>
            </a:r>
          </a:p>
          <a:p>
            <a:pPr marL="693738" indent="-685800">
              <a:buFontTx/>
              <a:buChar char="-"/>
            </a:pPr>
            <a:r>
              <a:rPr lang="en-US" sz="6000" dirty="0" smtClean="0">
                <a:latin typeface="Arial" charset="0"/>
                <a:ea typeface="Arial" charset="0"/>
                <a:cs typeface="Arial" charset="0"/>
              </a:rPr>
              <a:t>Lamb slain</a:t>
            </a:r>
          </a:p>
          <a:p>
            <a:pPr marL="7938" indent="0"/>
            <a:endParaRPr lang="en-US" sz="6000" dirty="0">
              <a:latin typeface="Arial" charset="0"/>
              <a:ea typeface="Arial" charset="0"/>
              <a:cs typeface="Arial" charset="0"/>
            </a:endParaRPr>
          </a:p>
          <a:p>
            <a:pPr marL="7938" indent="0"/>
            <a:r>
              <a:rPr lang="en-US" sz="6000" dirty="0">
                <a:latin typeface="Arial" charset="0"/>
                <a:ea typeface="Arial" charset="0"/>
                <a:cs typeface="Arial" charset="0"/>
              </a:rPr>
              <a:t>“Their [the Jewish leaders] decision [to crucify Christ] was</a:t>
            </a:r>
            <a:r>
              <a:rPr lang="en-US" sz="6000" b="1" dirty="0">
                <a:solidFill>
                  <a:srgbClr val="FAE580"/>
                </a:solidFill>
                <a:latin typeface="Arial" charset="0"/>
                <a:ea typeface="Arial" charset="0"/>
                <a:cs typeface="Arial" charset="0"/>
              </a:rPr>
              <a:t> registered in the book which John saw in the hand of Him that sat upon the throne</a:t>
            </a:r>
            <a:r>
              <a:rPr lang="en-US" sz="6000" dirty="0">
                <a:latin typeface="Arial" charset="0"/>
                <a:ea typeface="Arial" charset="0"/>
                <a:cs typeface="Arial" charset="0"/>
              </a:rPr>
              <a:t>, the book which no man could open. In all its vindictiveness this decision will appear before them in the day when this book is unsealed by the Lion of the tribe of Judah” (COL 294)</a:t>
            </a:r>
          </a:p>
          <a:p>
            <a:pPr marL="7938" indent="0"/>
            <a:endParaRPr lang="en-US" sz="6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99047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First</a:t>
            </a:r>
            <a:r>
              <a:rPr lang="sv-SE" altLang="en-US" sz="8000" b="1" dirty="0" smtClean="0">
                <a:solidFill>
                  <a:srgbClr val="6AAFE3"/>
                </a:solidFill>
                <a:latin typeface="Cabin" charset="0"/>
              </a:rPr>
              <a:t> </a:t>
            </a:r>
            <a:r>
              <a:rPr lang="sv-SE" altLang="en-US" sz="8000" b="1" dirty="0" err="1">
                <a:solidFill>
                  <a:srgbClr val="6AAFE3"/>
                </a:solidFill>
                <a:latin typeface="Cabin" charset="0"/>
              </a:rPr>
              <a:t>Seal</a:t>
            </a:r>
            <a:r>
              <a:rPr lang="sv-SE" altLang="en-US" sz="8000" b="1" dirty="0">
                <a:solidFill>
                  <a:srgbClr val="6AAFE3"/>
                </a:solidFill>
                <a:latin typeface="Cabin" charset="0"/>
              </a:rPr>
              <a:t> – The Pure Church </a:t>
            </a:r>
            <a:r>
              <a:rPr lang="sv-SE" altLang="en-US" sz="4000" b="1" dirty="0">
                <a:solidFill>
                  <a:srgbClr val="6AAFE3"/>
                </a:solidFill>
                <a:latin typeface="Cabin" charset="0"/>
              </a:rPr>
              <a:t>(31-100 A.D.)</a:t>
            </a: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a:buFont typeface="Arial" charset="0"/>
              <a:buChar char="•"/>
            </a:pPr>
            <a:r>
              <a:rPr lang="en-US" sz="6000" dirty="0">
                <a:latin typeface="Arial" charset="0"/>
                <a:ea typeface="Arial" charset="0"/>
                <a:cs typeface="Arial" charset="0"/>
              </a:rPr>
              <a:t>COL </a:t>
            </a:r>
            <a:r>
              <a:rPr lang="en-US" sz="6000" dirty="0" smtClean="0">
                <a:latin typeface="Arial" charset="0"/>
                <a:ea typeface="Arial" charset="0"/>
                <a:cs typeface="Arial" charset="0"/>
              </a:rPr>
              <a:t>294</a:t>
            </a:r>
          </a:p>
          <a:p>
            <a:pPr marL="693738" indent="-685800">
              <a:buFont typeface="Arial" charset="0"/>
              <a:buChar char="•"/>
            </a:pPr>
            <a:r>
              <a:rPr lang="en-US" sz="6000" dirty="0">
                <a:latin typeface="Arial" charset="0"/>
                <a:ea typeface="Arial" charset="0"/>
                <a:cs typeface="Arial" charset="0"/>
              </a:rPr>
              <a:t>GC 666 </a:t>
            </a:r>
            <a:endParaRPr lang="en-US" sz="6000" dirty="0" smtClean="0">
              <a:latin typeface="Arial" charset="0"/>
              <a:ea typeface="Arial" charset="0"/>
              <a:cs typeface="Arial" charset="0"/>
            </a:endParaRPr>
          </a:p>
          <a:p>
            <a:pPr marL="693738" indent="-685800">
              <a:buFont typeface="Arial" charset="0"/>
              <a:buChar char="•"/>
            </a:pPr>
            <a:r>
              <a:rPr lang="en-US" sz="6000" dirty="0">
                <a:latin typeface="Arial" charset="0"/>
                <a:ea typeface="Arial" charset="0"/>
                <a:cs typeface="Arial" charset="0"/>
              </a:rPr>
              <a:t>RH, January 1, 1884 </a:t>
            </a:r>
            <a:endParaRPr lang="en-US" sz="6000" dirty="0" smtClean="0">
              <a:latin typeface="Arial" charset="0"/>
              <a:ea typeface="Arial" charset="0"/>
              <a:cs typeface="Arial" charset="0"/>
            </a:endParaRPr>
          </a:p>
          <a:p>
            <a:pPr marL="693738" indent="-685800">
              <a:buFont typeface="Arial" charset="0"/>
              <a:buChar char="•"/>
            </a:pPr>
            <a:r>
              <a:rPr lang="en-US" sz="6000" dirty="0">
                <a:latin typeface="Arial" charset="0"/>
                <a:ea typeface="Arial" charset="0"/>
                <a:cs typeface="Arial" charset="0"/>
              </a:rPr>
              <a:t>RH, November 4, 1884 </a:t>
            </a:r>
          </a:p>
          <a:p>
            <a:pPr marL="693738" indent="-685800">
              <a:buFont typeface="Arial" charset="0"/>
              <a:buChar char="•"/>
            </a:pPr>
            <a:r>
              <a:rPr lang="en-US" sz="6000" dirty="0" smtClean="0">
                <a:latin typeface="Arial" charset="0"/>
                <a:ea typeface="Arial" charset="0"/>
                <a:cs typeface="Arial" charset="0"/>
              </a:rPr>
              <a:t>Horse (Proverbs 21:31)</a:t>
            </a:r>
          </a:p>
          <a:p>
            <a:pPr marL="693738" indent="-685800">
              <a:buFont typeface="Arial" charset="0"/>
              <a:buChar char="•"/>
            </a:pPr>
            <a:r>
              <a:rPr lang="en-US" sz="6000" dirty="0" smtClean="0">
                <a:latin typeface="Arial" charset="0"/>
                <a:ea typeface="Arial" charset="0"/>
                <a:cs typeface="Arial" charset="0"/>
              </a:rPr>
              <a:t>Colors</a:t>
            </a:r>
            <a:r>
              <a:rPr lang="en-US" sz="6000" dirty="0">
                <a:latin typeface="Arial" charset="0"/>
                <a:ea typeface="Arial" charset="0"/>
                <a:cs typeface="Arial" charset="0"/>
              </a:rPr>
              <a:t> </a:t>
            </a:r>
            <a:r>
              <a:rPr lang="en-US" sz="6000" dirty="0" smtClean="0">
                <a:latin typeface="Arial" charset="0"/>
                <a:ea typeface="Arial" charset="0"/>
                <a:cs typeface="Arial" charset="0"/>
              </a:rPr>
              <a:t>– White (Rev 7:14, 19:8, </a:t>
            </a:r>
            <a:br>
              <a:rPr lang="en-US" sz="6000" dirty="0" smtClean="0">
                <a:latin typeface="Arial" charset="0"/>
                <a:ea typeface="Arial" charset="0"/>
                <a:cs typeface="Arial" charset="0"/>
              </a:rPr>
            </a:br>
            <a:r>
              <a:rPr lang="en-US" sz="6000" dirty="0" smtClean="0">
                <a:latin typeface="Arial" charset="0"/>
                <a:ea typeface="Arial" charset="0"/>
                <a:cs typeface="Arial" charset="0"/>
              </a:rPr>
              <a:t>Is 1:18)</a:t>
            </a:r>
          </a:p>
          <a:p>
            <a:pPr marL="693738" indent="-685800">
              <a:buFont typeface="Arial" charset="0"/>
              <a:buChar char="•"/>
            </a:pPr>
            <a:r>
              <a:rPr lang="en-US" sz="6000" dirty="0" smtClean="0">
                <a:latin typeface="Arial" charset="0"/>
                <a:ea typeface="Arial" charset="0"/>
                <a:cs typeface="Arial" charset="0"/>
              </a:rPr>
              <a:t>Crown</a:t>
            </a:r>
          </a:p>
          <a:p>
            <a:pPr marL="693738" indent="-685800">
              <a:buFont typeface="Arial" charset="0"/>
              <a:buChar char="•"/>
            </a:pPr>
            <a:r>
              <a:rPr lang="en-US" sz="6000" dirty="0" smtClean="0">
                <a:latin typeface="Arial" charset="0"/>
                <a:ea typeface="Arial" charset="0"/>
                <a:cs typeface="Arial" charset="0"/>
              </a:rPr>
              <a:t>Revelation 19:11</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1606" y="3317048"/>
            <a:ext cx="5172621" cy="7758932"/>
          </a:xfrm>
          <a:prstGeom prst="rect">
            <a:avLst/>
          </a:prstGeom>
        </p:spPr>
      </p:pic>
    </p:spTree>
    <p:extLst>
      <p:ext uri="{BB962C8B-B14F-4D97-AF65-F5344CB8AC3E}">
        <p14:creationId xmlns:p14="http://schemas.microsoft.com/office/powerpoint/2010/main" val="134956038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Second </a:t>
            </a:r>
            <a:r>
              <a:rPr lang="sv-SE" altLang="en-US" sz="8000" b="1" dirty="0" err="1">
                <a:solidFill>
                  <a:srgbClr val="6AAFE3"/>
                </a:solidFill>
                <a:latin typeface="Cabin" charset="0"/>
              </a:rPr>
              <a:t>Seal</a:t>
            </a:r>
            <a:r>
              <a:rPr lang="sv-SE" altLang="en-US" sz="8000" b="1" dirty="0">
                <a:solidFill>
                  <a:srgbClr val="6AAFE3"/>
                </a:solidFill>
                <a:latin typeface="Cabin" charset="0"/>
              </a:rPr>
              <a:t> – The </a:t>
            </a:r>
            <a:r>
              <a:rPr lang="sv-SE" altLang="en-US" sz="8000" b="1" dirty="0" err="1">
                <a:solidFill>
                  <a:srgbClr val="6AAFE3"/>
                </a:solidFill>
                <a:latin typeface="Cabin" charset="0"/>
              </a:rPr>
              <a:t>Persecuting</a:t>
            </a:r>
            <a:r>
              <a:rPr lang="sv-SE" altLang="en-US" sz="8000" b="1" dirty="0">
                <a:solidFill>
                  <a:srgbClr val="6AAFE3"/>
                </a:solidFill>
                <a:latin typeface="Cabin" charset="0"/>
              </a:rPr>
              <a:t> </a:t>
            </a:r>
            <a:r>
              <a:rPr lang="sv-SE" altLang="en-US" sz="8000" b="1" dirty="0" smtClean="0">
                <a:solidFill>
                  <a:srgbClr val="6AAFE3"/>
                </a:solidFill>
                <a:latin typeface="Cabin" charset="0"/>
              </a:rPr>
              <a:t>Church</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a:buFont typeface="Arial" charset="0"/>
              <a:buChar char="•"/>
            </a:pPr>
            <a:r>
              <a:rPr lang="en-US" sz="6000" dirty="0" smtClean="0">
                <a:latin typeface="Arial" charset="0"/>
                <a:ea typeface="Arial" charset="0"/>
                <a:cs typeface="Arial" charset="0"/>
              </a:rPr>
              <a:t>Red (Is 1:18, 63:1-3)</a:t>
            </a:r>
          </a:p>
          <a:p>
            <a:pPr marL="693738" indent="-685800">
              <a:buFont typeface="Arial" charset="0"/>
              <a:buChar char="•"/>
            </a:pPr>
            <a:r>
              <a:rPr lang="en-US" sz="6000" dirty="0" smtClean="0">
                <a:latin typeface="Arial" charset="0"/>
                <a:ea typeface="Arial" charset="0"/>
                <a:cs typeface="Arial" charset="0"/>
              </a:rPr>
              <a:t>Sword (Rom 13:1-4)</a:t>
            </a:r>
          </a:p>
          <a:p>
            <a:pPr marL="693738" indent="-685800">
              <a:buFont typeface="Arial" charset="0"/>
              <a:buChar char="•"/>
            </a:pPr>
            <a:r>
              <a:rPr lang="en-US" sz="6000" dirty="0" smtClean="0">
                <a:latin typeface="Arial" charset="0"/>
                <a:ea typeface="Arial" charset="0"/>
                <a:cs typeface="Arial" charset="0"/>
              </a:rPr>
              <a:t>Constantine</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1961" y="3373335"/>
            <a:ext cx="11326564" cy="7482092"/>
          </a:xfrm>
          <a:prstGeom prst="rect">
            <a:avLst/>
          </a:prstGeom>
        </p:spPr>
      </p:pic>
    </p:spTree>
    <p:extLst>
      <p:ext uri="{BB962C8B-B14F-4D97-AF65-F5344CB8AC3E}">
        <p14:creationId xmlns:p14="http://schemas.microsoft.com/office/powerpoint/2010/main" val="132647822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7594</TotalTime>
  <Words>1067</Words>
  <Application>Microsoft Macintosh PowerPoint</Application>
  <PresentationFormat>Custom</PresentationFormat>
  <Paragraphs>85</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Cabin</vt:lpstr>
      <vt:lpstr>Calibri</vt:lpstr>
      <vt:lpstr>Calibri Light</vt:lpstr>
      <vt:lpstr>Gill Sans</vt:lpstr>
      <vt:lpstr>Times New Roman</vt:lpstr>
      <vt:lpstr>ヒラギノ角ゴ ProN W3</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 H</dc:creator>
  <cp:keywords/>
  <dc:description/>
  <cp:lastModifiedBy>C H</cp:lastModifiedBy>
  <cp:revision>165</cp:revision>
  <cp:lastPrinted>1601-01-01T00:00:00Z</cp:lastPrinted>
  <dcterms:created xsi:type="dcterms:W3CDTF">2015-11-11T12:13:52Z</dcterms:created>
  <dcterms:modified xsi:type="dcterms:W3CDTF">2015-12-14T13:38:05Z</dcterms:modified>
</cp:coreProperties>
</file>