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85" r:id="rId1"/>
  </p:sldMasterIdLst>
  <p:notesMasterIdLst>
    <p:notesMasterId r:id="rId16"/>
  </p:notesMasterIdLst>
  <p:sldIdLst>
    <p:sldId id="256" r:id="rId2"/>
    <p:sldId id="260" r:id="rId3"/>
    <p:sldId id="290" r:id="rId4"/>
    <p:sldId id="279" r:id="rId5"/>
    <p:sldId id="280" r:id="rId6"/>
    <p:sldId id="281" r:id="rId7"/>
    <p:sldId id="282" r:id="rId8"/>
    <p:sldId id="283" r:id="rId9"/>
    <p:sldId id="284" r:id="rId10"/>
    <p:sldId id="285" r:id="rId11"/>
    <p:sldId id="286" r:id="rId12"/>
    <p:sldId id="287" r:id="rId13"/>
    <p:sldId id="288" r:id="rId14"/>
    <p:sldId id="289" r:id="rId15"/>
  </p:sldIdLst>
  <p:sldSz cx="24382413" cy="13716000"/>
  <p:notesSz cx="6858000" cy="9144000"/>
  <p:defaultTextStyle>
    <a:defPPr>
      <a:defRPr lang="en-GB"/>
    </a:defPPr>
    <a:lvl1pPr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1pPr>
    <a:lvl2pPr marL="1236663" indent="-47466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2pPr>
    <a:lvl3pPr marL="1903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3pPr>
    <a:lvl4pPr marL="2665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4pPr>
    <a:lvl5pPr marL="3427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5pPr>
    <a:lvl6pPr marL="2286000" algn="l" defTabSz="914400" rtl="0" eaLnBrk="1" latinLnBrk="0" hangingPunct="1">
      <a:defRPr sz="6300" kern="1200">
        <a:solidFill>
          <a:schemeClr val="bg1"/>
        </a:solidFill>
        <a:latin typeface="Gill Sans" charset="0"/>
        <a:ea typeface="ヒラギノ角ゴ ProN W3" charset="-128"/>
        <a:cs typeface="ヒラギノ角ゴ ProN W3" charset="-128"/>
      </a:defRPr>
    </a:lvl6pPr>
    <a:lvl7pPr marL="2743200" algn="l" defTabSz="914400" rtl="0" eaLnBrk="1" latinLnBrk="0" hangingPunct="1">
      <a:defRPr sz="6300" kern="1200">
        <a:solidFill>
          <a:schemeClr val="bg1"/>
        </a:solidFill>
        <a:latin typeface="Gill Sans" charset="0"/>
        <a:ea typeface="ヒラギノ角ゴ ProN W3" charset="-128"/>
        <a:cs typeface="ヒラギノ角ゴ ProN W3" charset="-128"/>
      </a:defRPr>
    </a:lvl7pPr>
    <a:lvl8pPr marL="3200400" algn="l" defTabSz="914400" rtl="0" eaLnBrk="1" latinLnBrk="0" hangingPunct="1">
      <a:defRPr sz="6300" kern="1200">
        <a:solidFill>
          <a:schemeClr val="bg1"/>
        </a:solidFill>
        <a:latin typeface="Gill Sans" charset="0"/>
        <a:ea typeface="ヒラギノ角ゴ ProN W3" charset="-128"/>
        <a:cs typeface="ヒラギノ角ゴ ProN W3" charset="-128"/>
      </a:defRPr>
    </a:lvl8pPr>
    <a:lvl9pPr marL="3657600" algn="l" defTabSz="914400" rtl="0" eaLnBrk="1" latinLnBrk="0" hangingPunct="1">
      <a:defRPr sz="6300" kern="1200">
        <a:solidFill>
          <a:schemeClr val="bg1"/>
        </a:solidFill>
        <a:latin typeface="Gill Sans" charset="0"/>
        <a:ea typeface="ヒラギノ角ゴ ProN W3" charset="-128"/>
        <a:cs typeface="ヒラギノ角ゴ ProN W3" charset="-128"/>
      </a:defRPr>
    </a:lvl9pPr>
  </p:defaultTextStyle>
  <p:extLst>
    <p:ext uri="{EFAFB233-063F-42B5-8137-9DF3F51BA10A}">
      <p15:sldGuideLst xmlns:p15="http://schemas.microsoft.com/office/powerpoint/2012/main">
        <p15:guide id="1" orient="horz" pos="1689">
          <p15:clr>
            <a:srgbClr val="A4A3A4"/>
          </p15:clr>
        </p15:guide>
        <p15:guide id="2" pos="1193">
          <p15:clr>
            <a:srgbClr val="A4A3A4"/>
          </p15:clr>
        </p15:guide>
        <p15:guide id="3" orient="horz" pos="7268">
          <p15:clr>
            <a:srgbClr val="A4A3A4"/>
          </p15:clr>
        </p15:guide>
        <p15:guide id="4" pos="14166">
          <p15:clr>
            <a:srgbClr val="A4A3A4"/>
          </p15:clr>
        </p15:guide>
        <p15:guide id="5" pos="16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AE580"/>
    <a:srgbClr val="FCE99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1"/>
    <p:restoredTop sz="94624"/>
  </p:normalViewPr>
  <p:slideViewPr>
    <p:cSldViewPr showGuides="1">
      <p:cViewPr>
        <p:scale>
          <a:sx n="28" d="100"/>
          <a:sy n="28" d="100"/>
        </p:scale>
        <p:origin x="1688" y="1168"/>
      </p:cViewPr>
      <p:guideLst>
        <p:guide orient="horz" pos="1689"/>
        <p:guide pos="1193"/>
        <p:guide orient="horz" pos="7268"/>
        <p:guide pos="14166"/>
        <p:guide pos="1601"/>
      </p:guideLst>
    </p:cSldViewPr>
  </p:slideViewPr>
  <p:outlineViewPr>
    <p:cViewPr varScale="1">
      <p:scale>
        <a:sx n="170" d="200"/>
        <a:sy n="170" d="200"/>
      </p:scale>
      <p:origin x="-780" y="-84"/>
    </p:cViewPr>
  </p:outlineViewPr>
  <p:notesTextViewPr>
    <p:cViewPr>
      <p:scale>
        <a:sx n="1" d="1"/>
        <a:sy n="1" d="1"/>
      </p:scale>
      <p:origin x="0" y="0"/>
    </p:cViewPr>
  </p:notesText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8"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9"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0" name="Text Box 4"/>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1" name="Rectangle 5"/>
          <p:cNvSpPr>
            <a:spLocks noGrp="1" noChangeArrowheads="1"/>
          </p:cNvSpPr>
          <p:nvPr>
            <p:ph type="dt"/>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endParaRPr lang="en-US" altLang="en-US"/>
          </a:p>
        </p:txBody>
      </p:sp>
      <p:sp>
        <p:nvSpPr>
          <p:cNvPr id="14342" name="Rectangle 6"/>
          <p:cNvSpPr>
            <a:spLocks noGrp="1" noRot="1" noChangeAspect="1" noChangeArrowheads="1"/>
          </p:cNvSpPr>
          <p:nvPr>
            <p:ph type="sldImg"/>
          </p:nvPr>
        </p:nvSpPr>
        <p:spPr bwMode="auto">
          <a:xfrm>
            <a:off x="384175" y="685800"/>
            <a:ext cx="6084888" cy="3424238"/>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14343" name="Rectangle 7"/>
          <p:cNvSpPr>
            <a:spLocks noGrp="1" noChangeArrowheads="1"/>
          </p:cNvSpPr>
          <p:nvPr>
            <p:ph type="body"/>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en-US" altLang="en-US" noProof="0" smtClean="0"/>
          </a:p>
        </p:txBody>
      </p:sp>
      <p:sp>
        <p:nvSpPr>
          <p:cNvPr id="14344" name="Text Box 8"/>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5" name="Rectangle 9"/>
          <p:cNvSpPr>
            <a:spLocks noGrp="1" noChangeArrowheads="1"/>
          </p:cNvSpPr>
          <p:nvPr>
            <p:ph type="sldNum"/>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0FEB57D6-9422-FC43-82E1-CE5B18B2F5A5}" type="slidenum">
              <a:rPr lang="en-US" altLang="en-US"/>
              <a:pPr/>
              <a:t>‹#›</a:t>
            </a:fld>
            <a:endParaRPr lang="en-US" altLang="en-US"/>
          </a:p>
        </p:txBody>
      </p:sp>
    </p:spTree>
    <p:extLst>
      <p:ext uri="{BB962C8B-B14F-4D97-AF65-F5344CB8AC3E}">
        <p14:creationId xmlns:p14="http://schemas.microsoft.com/office/powerpoint/2010/main" val="672563970"/>
      </p:ext>
    </p:extLst>
  </p:cSld>
  <p:clrMap bg1="lt1" tx1="dk1" bg2="lt2" tx2="dk2" accent1="accent1" accent2="accent2" accent3="accent3" accent4="accent4" accent5="accent5" accent6="accent6" hlink="hlink" folHlink="folHlink"/>
  <p:notesStyle>
    <a:lvl1pPr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1pPr>
    <a:lvl2pPr marL="1236663" indent="-47466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2pPr>
    <a:lvl3pPr marL="1903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3pPr>
    <a:lvl4pPr marL="2665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4pPr>
    <a:lvl5pPr marL="3427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5pPr>
    <a:lvl6pPr marL="3809237" algn="l" defTabSz="1523696" rtl="0" eaLnBrk="1" latinLnBrk="0" hangingPunct="1">
      <a:defRPr sz="2000" kern="1200">
        <a:solidFill>
          <a:schemeClr val="tx1"/>
        </a:solidFill>
        <a:latin typeface="+mn-lt"/>
        <a:ea typeface="+mn-ea"/>
        <a:cs typeface="+mn-cs"/>
      </a:defRPr>
    </a:lvl6pPr>
    <a:lvl7pPr marL="4571086" algn="l" defTabSz="1523696" rtl="0" eaLnBrk="1" latinLnBrk="0" hangingPunct="1">
      <a:defRPr sz="2000" kern="1200">
        <a:solidFill>
          <a:schemeClr val="tx1"/>
        </a:solidFill>
        <a:latin typeface="+mn-lt"/>
        <a:ea typeface="+mn-ea"/>
        <a:cs typeface="+mn-cs"/>
      </a:defRPr>
    </a:lvl7pPr>
    <a:lvl8pPr marL="5332933" algn="l" defTabSz="1523696" rtl="0" eaLnBrk="1" latinLnBrk="0" hangingPunct="1">
      <a:defRPr sz="2000" kern="1200">
        <a:solidFill>
          <a:schemeClr val="tx1"/>
        </a:solidFill>
        <a:latin typeface="+mn-lt"/>
        <a:ea typeface="+mn-ea"/>
        <a:cs typeface="+mn-cs"/>
      </a:defRPr>
    </a:lvl8pPr>
    <a:lvl9pPr marL="6094780" algn="l" defTabSz="1523696"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695FC129-6EA8-BF43-91AD-18A2130BB474}" type="slidenum">
              <a:rPr lang="en-US" altLang="en-US" sz="1200">
                <a:latin typeface="Gill Sans" charset="0"/>
              </a:rPr>
              <a:pPr>
                <a:spcBef>
                  <a:spcPct val="0"/>
                </a:spcBef>
                <a:buClrTx/>
                <a:buFontTx/>
                <a:buNone/>
              </a:pPr>
              <a:t>1</a:t>
            </a:fld>
            <a:endParaRPr lang="en-US" altLang="en-US" sz="1200">
              <a:latin typeface="Gill Sans" charset="0"/>
            </a:endParaRPr>
          </a:p>
        </p:txBody>
      </p:sp>
      <p:sp>
        <p:nvSpPr>
          <p:cNvPr id="17409"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49725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10</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008901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11</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785721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12</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204005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13</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437863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14</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02139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2</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31265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3</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2378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4</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7456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5</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73866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6</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78035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7</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430726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8</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66331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9</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46008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sv-SE" smtClean="0"/>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416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32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sv-SE" smtClean="0"/>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454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260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sv-SE" smtClean="0"/>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861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401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sv-SE" smtClean="0"/>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724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9753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417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73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sv-SE" smtClean="0"/>
              <a:t>Drag picture to placeholder or click icon to add</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80702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sv-SE" smtClean="0"/>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smtClean="0"/>
              <a:t>12/13/15</a:t>
            </a:fld>
            <a:endParaRPr lang="en-US" dirty="0"/>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9112351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51159"/>
            <a:ext cx="24382413" cy="15521927"/>
          </a:xfrm>
          <a:prstGeom prst="rect">
            <a:avLst/>
          </a:prstGeom>
        </p:spPr>
      </p:pic>
      <p:sp>
        <p:nvSpPr>
          <p:cNvPr id="15362" name="AutoShape 2"/>
          <p:cNvSpPr>
            <a:spLocks noChangeArrowheads="1"/>
          </p:cNvSpPr>
          <p:nvPr/>
        </p:nvSpPr>
        <p:spPr bwMode="auto">
          <a:xfrm>
            <a:off x="-60325" y="9091613"/>
            <a:ext cx="13547675" cy="2446337"/>
          </a:xfrm>
          <a:prstGeom prst="roundRect">
            <a:avLst>
              <a:gd name="adj" fmla="val 83"/>
            </a:avLst>
          </a:prstGeom>
          <a:solidFill>
            <a:srgbClr val="FFFFFF"/>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5363" name="Text Box 3"/>
          <p:cNvSpPr txBox="1">
            <a:spLocks noChangeArrowheads="1"/>
          </p:cNvSpPr>
          <p:nvPr/>
        </p:nvSpPr>
        <p:spPr bwMode="auto">
          <a:xfrm>
            <a:off x="1149350" y="9556750"/>
            <a:ext cx="13922176" cy="169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9pPr>
          </a:lstStyle>
          <a:p>
            <a:pPr eaLnBrk="1" hangingPunct="1">
              <a:lnSpc>
                <a:spcPct val="93000"/>
              </a:lnSpc>
              <a:buSzPct val="100000"/>
            </a:pPr>
            <a:r>
              <a:rPr lang="sv-SE" altLang="en-US" sz="5000" b="1" dirty="0" err="1" smtClean="0">
                <a:solidFill>
                  <a:srgbClr val="6AAFE3"/>
                </a:solidFill>
                <a:latin typeface="Cabin" charset="0"/>
              </a:rPr>
              <a:t>Revelation’s</a:t>
            </a:r>
            <a:r>
              <a:rPr lang="sv-SE" altLang="en-US" sz="5000" b="1" dirty="0" smtClean="0">
                <a:solidFill>
                  <a:srgbClr val="6AAFE3"/>
                </a:solidFill>
                <a:latin typeface="Cabin" charset="0"/>
              </a:rPr>
              <a:t> Seven </a:t>
            </a:r>
            <a:r>
              <a:rPr lang="sv-SE" altLang="en-US" sz="5000" b="1" dirty="0" err="1" smtClean="0">
                <a:solidFill>
                  <a:srgbClr val="6AAFE3"/>
                </a:solidFill>
                <a:latin typeface="Cabin" charset="0"/>
              </a:rPr>
              <a:t>Churches</a:t>
            </a:r>
            <a:endParaRPr lang="sv-SE" altLang="en-US" sz="5000" b="1" dirty="0" smtClean="0">
              <a:solidFill>
                <a:srgbClr val="6AAFE3"/>
              </a:solidFill>
              <a:latin typeface="Cabin" charset="0"/>
            </a:endParaRPr>
          </a:p>
          <a:p>
            <a:pPr eaLnBrk="1" hangingPunct="1">
              <a:lnSpc>
                <a:spcPct val="93000"/>
              </a:lnSpc>
              <a:buSzPct val="100000"/>
            </a:pPr>
            <a:r>
              <a:rPr lang="sv-SE" altLang="en-US" sz="5000" dirty="0" smtClean="0">
                <a:solidFill>
                  <a:srgbClr val="6AAFE3"/>
                </a:solidFill>
                <a:latin typeface="Cabin" charset="0"/>
              </a:rPr>
              <a:t>Christian </a:t>
            </a:r>
            <a:r>
              <a:rPr lang="sv-SE" altLang="en-US" sz="5000" dirty="0" err="1" smtClean="0">
                <a:solidFill>
                  <a:srgbClr val="6AAFE3"/>
                </a:solidFill>
                <a:latin typeface="Cabin" charset="0"/>
              </a:rPr>
              <a:t>Hjortland</a:t>
            </a:r>
            <a:r>
              <a:rPr lang="sv-SE" altLang="en-US" sz="5000" dirty="0">
                <a:solidFill>
                  <a:srgbClr val="6AAFE3"/>
                </a:solidFill>
                <a:latin typeface="Cabin" charset="0"/>
              </a:rPr>
              <a:t/>
            </a:r>
            <a:br>
              <a:rPr lang="sv-SE" altLang="en-US" sz="5000" dirty="0">
                <a:solidFill>
                  <a:srgbClr val="6AAFE3"/>
                </a:solidFill>
                <a:latin typeface="Cabin" charset="0"/>
              </a:rPr>
            </a:br>
            <a:endParaRPr lang="sv-SE" altLang="en-US" sz="5000" dirty="0">
              <a:solidFill>
                <a:srgbClr val="6AAFE3"/>
              </a:solidFill>
              <a:latin typeface="Cabin"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7" y="1166813"/>
            <a:ext cx="20594637"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6. The Church </a:t>
            </a:r>
            <a:r>
              <a:rPr lang="sv-SE" altLang="en-US" sz="8000" b="1" dirty="0" err="1">
                <a:solidFill>
                  <a:srgbClr val="6AAFE3"/>
                </a:solidFill>
                <a:latin typeface="Cabin" charset="0"/>
              </a:rPr>
              <a:t>of</a:t>
            </a:r>
            <a:r>
              <a:rPr lang="sv-SE" altLang="en-US" sz="8000" b="1" dirty="0">
                <a:solidFill>
                  <a:srgbClr val="6AAFE3"/>
                </a:solidFill>
                <a:latin typeface="Cabin" charset="0"/>
              </a:rPr>
              <a:t> Philadelphia </a:t>
            </a:r>
            <a:r>
              <a:rPr lang="sv-SE" altLang="en-US" sz="4000" b="1" dirty="0">
                <a:solidFill>
                  <a:srgbClr val="6AAFE3"/>
                </a:solidFill>
                <a:latin typeface="Cabin" charset="0"/>
              </a:rPr>
              <a:t>(1790-1844 </a:t>
            </a:r>
            <a:r>
              <a:rPr lang="sv-SE" altLang="en-US" sz="4000" b="1" dirty="0" smtClean="0">
                <a:solidFill>
                  <a:srgbClr val="6AAFE3"/>
                </a:solidFill>
                <a:latin typeface="Cabin" charset="0"/>
              </a:rPr>
              <a:t>– Advent </a:t>
            </a:r>
            <a:r>
              <a:rPr lang="sv-SE" altLang="en-US" sz="4000" b="1" dirty="0" err="1">
                <a:solidFill>
                  <a:srgbClr val="6AAFE3"/>
                </a:solidFill>
                <a:latin typeface="Cabin" charset="0"/>
              </a:rPr>
              <a:t>Movement</a:t>
            </a:r>
            <a:r>
              <a:rPr lang="sv-SE" altLang="en-US" sz="4000" b="1" dirty="0">
                <a:solidFill>
                  <a:srgbClr val="6AAFE3"/>
                </a:solidFill>
                <a:latin typeface="Cabin" charset="0"/>
              </a:rPr>
              <a:t>)</a:t>
            </a: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endParaRPr lang="en-US" sz="6000" b="1" dirty="0" smtClean="0">
              <a:solidFill>
                <a:srgbClr val="FAE580"/>
              </a:solidFill>
              <a:latin typeface="Arial" charset="0"/>
              <a:ea typeface="Arial" charset="0"/>
              <a:cs typeface="Arial" charset="0"/>
            </a:endParaRPr>
          </a:p>
          <a:p>
            <a:r>
              <a:rPr lang="en-US" sz="6000" b="1" dirty="0" smtClean="0">
                <a:solidFill>
                  <a:srgbClr val="FAE580"/>
                </a:solidFill>
                <a:latin typeface="Arial" charset="0"/>
                <a:ea typeface="Arial" charset="0"/>
                <a:cs typeface="Arial" charset="0"/>
              </a:rPr>
              <a:t>Meaning:</a:t>
            </a:r>
            <a:r>
              <a:rPr lang="en-US" sz="6000" b="1" dirty="0" smtClean="0">
                <a:latin typeface="Arial" charset="0"/>
                <a:ea typeface="Arial" charset="0"/>
                <a:cs typeface="Arial" charset="0"/>
              </a:rPr>
              <a:t> </a:t>
            </a:r>
            <a:r>
              <a:rPr lang="en-US" sz="6000" dirty="0" smtClean="0">
                <a:latin typeface="Arial" charset="0"/>
                <a:ea typeface="Arial" charset="0"/>
                <a:cs typeface="Arial" charset="0"/>
              </a:rPr>
              <a:t>Brotherly love</a:t>
            </a:r>
          </a:p>
          <a:p>
            <a:pPr marL="693738" indent="-685800">
              <a:buFont typeface="Arial" charset="0"/>
              <a:buChar char="•"/>
            </a:pPr>
            <a:r>
              <a:rPr lang="en-US" sz="6000" dirty="0" smtClean="0">
                <a:latin typeface="Arial" charset="0"/>
                <a:ea typeface="Arial" charset="0"/>
                <a:cs typeface="Arial" charset="0"/>
              </a:rPr>
              <a:t>Key of David</a:t>
            </a:r>
          </a:p>
          <a:p>
            <a:pPr marL="693738" indent="-685800">
              <a:buFont typeface="Arial" charset="0"/>
              <a:buChar char="•"/>
            </a:pPr>
            <a:r>
              <a:rPr lang="en-US" sz="6000" dirty="0" smtClean="0">
                <a:latin typeface="Arial" charset="0"/>
                <a:ea typeface="Arial" charset="0"/>
                <a:cs typeface="Arial" charset="0"/>
              </a:rPr>
              <a:t>Shut and open door</a:t>
            </a:r>
          </a:p>
          <a:p>
            <a:pPr marL="693738" indent="-685800">
              <a:buFont typeface="Arial" charset="0"/>
              <a:buChar char="•"/>
            </a:pPr>
            <a:r>
              <a:rPr lang="en-US" sz="6000" dirty="0" smtClean="0">
                <a:latin typeface="Arial" charset="0"/>
                <a:ea typeface="Arial" charset="0"/>
                <a:cs typeface="Arial" charset="0"/>
              </a:rPr>
              <a:t>Patience</a:t>
            </a:r>
          </a:p>
          <a:p>
            <a:pPr marL="693738" indent="-685800">
              <a:buFont typeface="Arial" charset="0"/>
              <a:buChar char="•"/>
            </a:pPr>
            <a:endParaRPr lang="en-US" sz="6000" dirty="0" smtClean="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159147" y="4122907"/>
            <a:ext cx="8975457" cy="5982948"/>
          </a:xfrm>
          <a:prstGeom prst="rect">
            <a:avLst/>
          </a:prstGeom>
        </p:spPr>
      </p:pic>
    </p:spTree>
    <p:extLst>
      <p:ext uri="{BB962C8B-B14F-4D97-AF65-F5344CB8AC3E}">
        <p14:creationId xmlns:p14="http://schemas.microsoft.com/office/powerpoint/2010/main" val="81435843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7" y="1166813"/>
            <a:ext cx="20594637"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7. The Church </a:t>
            </a:r>
            <a:r>
              <a:rPr lang="sv-SE" altLang="en-US" sz="8000" b="1" dirty="0" err="1">
                <a:solidFill>
                  <a:srgbClr val="6AAFE3"/>
                </a:solidFill>
                <a:latin typeface="Cabin" charset="0"/>
              </a:rPr>
              <a:t>of</a:t>
            </a:r>
            <a:r>
              <a:rPr lang="sv-SE" altLang="en-US" sz="8000" b="1" dirty="0">
                <a:solidFill>
                  <a:srgbClr val="6AAFE3"/>
                </a:solidFill>
                <a:latin typeface="Cabin" charset="0"/>
              </a:rPr>
              <a:t> </a:t>
            </a:r>
            <a:r>
              <a:rPr lang="sv-SE" altLang="en-US" sz="8000" b="1" dirty="0" err="1">
                <a:solidFill>
                  <a:srgbClr val="6AAFE3"/>
                </a:solidFill>
                <a:latin typeface="Cabin" charset="0"/>
              </a:rPr>
              <a:t>Laodicea</a:t>
            </a:r>
            <a:r>
              <a:rPr lang="sv-SE" altLang="en-US" sz="8000" b="1" dirty="0">
                <a:solidFill>
                  <a:srgbClr val="6AAFE3"/>
                </a:solidFill>
                <a:latin typeface="Cabin" charset="0"/>
              </a:rPr>
              <a:t> </a:t>
            </a:r>
            <a:r>
              <a:rPr lang="sv-SE" altLang="en-US" sz="4000" b="1" dirty="0">
                <a:solidFill>
                  <a:srgbClr val="6AAFE3"/>
                </a:solidFill>
                <a:latin typeface="Cabin" charset="0"/>
              </a:rPr>
              <a:t>(1844)</a:t>
            </a: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6000" b="1" dirty="0" smtClean="0">
                <a:solidFill>
                  <a:srgbClr val="FAE580"/>
                </a:solidFill>
                <a:latin typeface="Arial" charset="0"/>
                <a:ea typeface="Arial" charset="0"/>
                <a:cs typeface="Arial" charset="0"/>
              </a:rPr>
              <a:t>Meaning:</a:t>
            </a:r>
            <a:r>
              <a:rPr lang="en-US" sz="6000" b="1" dirty="0" smtClean="0">
                <a:latin typeface="Arial" charset="0"/>
                <a:ea typeface="Arial" charset="0"/>
                <a:cs typeface="Arial" charset="0"/>
              </a:rPr>
              <a:t> </a:t>
            </a:r>
            <a:r>
              <a:rPr lang="en-US" sz="6000" dirty="0" smtClean="0">
                <a:latin typeface="Arial" charset="0"/>
                <a:ea typeface="Arial" charset="0"/>
                <a:cs typeface="Arial" charset="0"/>
              </a:rPr>
              <a:t>Judging the people</a:t>
            </a:r>
          </a:p>
          <a:p>
            <a:pPr marL="693738" indent="-685800">
              <a:buFont typeface="Arial" charset="0"/>
              <a:buChar char="•"/>
            </a:pPr>
            <a:r>
              <a:rPr lang="en-US" sz="6000" dirty="0" smtClean="0">
                <a:latin typeface="Arial" charset="0"/>
                <a:ea typeface="Arial" charset="0"/>
                <a:cs typeface="Arial" charset="0"/>
              </a:rPr>
              <a:t>The ancient city</a:t>
            </a:r>
          </a:p>
          <a:p>
            <a:pPr marL="693738" indent="-685800">
              <a:buFont typeface="Arial" charset="0"/>
              <a:buChar char="•"/>
            </a:pPr>
            <a:r>
              <a:rPr lang="en-US" sz="6000" dirty="0" smtClean="0">
                <a:latin typeface="Arial" charset="0"/>
                <a:ea typeface="Arial" charset="0"/>
                <a:cs typeface="Arial" charset="0"/>
              </a:rPr>
              <a:t>Darwin’s theory of evolution</a:t>
            </a:r>
          </a:p>
          <a:p>
            <a:pPr marL="693738" indent="-685800">
              <a:buFont typeface="Arial" charset="0"/>
              <a:buChar char="•"/>
            </a:pPr>
            <a:r>
              <a:rPr lang="en-US" sz="6000" dirty="0" smtClean="0">
                <a:latin typeface="Arial" charset="0"/>
                <a:ea typeface="Arial" charset="0"/>
                <a:cs typeface="Arial" charset="0"/>
              </a:rPr>
              <a:t>The dangers of being lukewarm</a:t>
            </a:r>
          </a:p>
          <a:p>
            <a:pPr marL="693738" indent="-685800">
              <a:buFont typeface="Arial" charset="0"/>
              <a:buChar char="•"/>
            </a:pPr>
            <a:r>
              <a:rPr lang="en-US" sz="6000" dirty="0" smtClean="0">
                <a:latin typeface="Arial" charset="0"/>
                <a:ea typeface="Arial" charset="0"/>
                <a:cs typeface="Arial" charset="0"/>
              </a:rPr>
              <a:t>The Testing of faith (1 Pet 1:8, Job 23:10, Luke 3:16)</a:t>
            </a:r>
          </a:p>
          <a:p>
            <a:pPr marL="693738" indent="-685800">
              <a:buFont typeface="Arial" charset="0"/>
              <a:buChar char="•"/>
            </a:pPr>
            <a:r>
              <a:rPr lang="en-US" sz="6000" dirty="0" smtClean="0">
                <a:latin typeface="Arial" charset="0"/>
                <a:ea typeface="Arial" charset="0"/>
                <a:cs typeface="Arial" charset="0"/>
              </a:rPr>
              <a:t>What is the antidote?</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11929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7" y="1166813"/>
            <a:ext cx="20594637"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7. The Church </a:t>
            </a:r>
            <a:r>
              <a:rPr lang="sv-SE" altLang="en-US" sz="8000" b="1" dirty="0" err="1">
                <a:solidFill>
                  <a:srgbClr val="6AAFE3"/>
                </a:solidFill>
                <a:latin typeface="Cabin" charset="0"/>
              </a:rPr>
              <a:t>of</a:t>
            </a:r>
            <a:r>
              <a:rPr lang="sv-SE" altLang="en-US" sz="8000" b="1" dirty="0">
                <a:solidFill>
                  <a:srgbClr val="6AAFE3"/>
                </a:solidFill>
                <a:latin typeface="Cabin" charset="0"/>
              </a:rPr>
              <a:t> </a:t>
            </a:r>
            <a:r>
              <a:rPr lang="sv-SE" altLang="en-US" sz="8000" b="1" dirty="0" err="1">
                <a:solidFill>
                  <a:srgbClr val="6AAFE3"/>
                </a:solidFill>
                <a:latin typeface="Cabin" charset="0"/>
              </a:rPr>
              <a:t>Laodicea</a:t>
            </a:r>
            <a:r>
              <a:rPr lang="sv-SE" altLang="en-US" sz="8000" b="1" dirty="0">
                <a:solidFill>
                  <a:srgbClr val="6AAFE3"/>
                </a:solidFill>
                <a:latin typeface="Cabin" charset="0"/>
              </a:rPr>
              <a:t> </a:t>
            </a:r>
            <a:r>
              <a:rPr lang="sv-SE" altLang="en-US" sz="4000" b="1" dirty="0">
                <a:solidFill>
                  <a:srgbClr val="6AAFE3"/>
                </a:solidFill>
                <a:latin typeface="Cabin" charset="0"/>
              </a:rPr>
              <a:t>(1844)</a:t>
            </a: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400" dirty="0">
                <a:solidFill>
                  <a:srgbClr val="FAE580"/>
                </a:solidFill>
                <a:latin typeface="Arial" charset="0"/>
                <a:ea typeface="Arial" charset="0"/>
                <a:cs typeface="Arial" charset="0"/>
              </a:rPr>
              <a:t>“</a:t>
            </a:r>
            <a:r>
              <a:rPr lang="en-US" sz="4400" b="1" dirty="0">
                <a:solidFill>
                  <a:srgbClr val="FAE580"/>
                </a:solidFill>
                <a:latin typeface="Arial" charset="0"/>
                <a:ea typeface="Arial" charset="0"/>
                <a:cs typeface="Arial" charset="0"/>
              </a:rPr>
              <a:t>I saw that many have so much rubbish piled up at the door of their heart that they cannot get the door open.</a:t>
            </a:r>
            <a:r>
              <a:rPr lang="en-US" sz="4400" dirty="0">
                <a:solidFill>
                  <a:srgbClr val="FAE580"/>
                </a:solidFill>
                <a:latin typeface="Arial" charset="0"/>
                <a:ea typeface="Arial" charset="0"/>
                <a:cs typeface="Arial" charset="0"/>
              </a:rPr>
              <a:t> </a:t>
            </a:r>
            <a:r>
              <a:rPr lang="en-US" sz="4400" dirty="0">
                <a:latin typeface="Arial" charset="0"/>
                <a:ea typeface="Arial" charset="0"/>
                <a:cs typeface="Arial" charset="0"/>
              </a:rPr>
              <a:t>Some have difficulties between themselves and their brethren to remove. Others have evil tempers, selfish covetousness, to remove before they can open the door. Others have rolled the world before the door of their heart, which bars the door. All this rubbish must be taken away, and then they can open the door and welcome the </a:t>
            </a:r>
            <a:r>
              <a:rPr lang="en-US" sz="4400" dirty="0" err="1">
                <a:latin typeface="Arial" charset="0"/>
                <a:ea typeface="Arial" charset="0"/>
                <a:cs typeface="Arial" charset="0"/>
              </a:rPr>
              <a:t>Saviour</a:t>
            </a:r>
            <a:r>
              <a:rPr lang="en-US" sz="4400" dirty="0">
                <a:latin typeface="Arial" charset="0"/>
                <a:ea typeface="Arial" charset="0"/>
                <a:cs typeface="Arial" charset="0"/>
              </a:rPr>
              <a:t> in</a:t>
            </a:r>
            <a:r>
              <a:rPr lang="en-US" sz="4400" dirty="0" smtClean="0">
                <a:latin typeface="Arial" charset="0"/>
                <a:ea typeface="Arial" charset="0"/>
                <a:cs typeface="Arial" charset="0"/>
              </a:rPr>
              <a:t>....</a:t>
            </a:r>
            <a:r>
              <a:rPr lang="en-US" sz="4400" dirty="0">
                <a:latin typeface="Arial" charset="0"/>
                <a:ea typeface="Arial" charset="0"/>
                <a:cs typeface="Arial" charset="0"/>
              </a:rPr>
              <a:t>Oh, how precious was this promise, as it was shown to me in vision! "I will come in to him, and will sup with him, and he with Me." Oh, the love, the wondrous love of God! After all our </a:t>
            </a:r>
            <a:r>
              <a:rPr lang="en-US" sz="4400" dirty="0" err="1">
                <a:latin typeface="Arial" charset="0"/>
                <a:ea typeface="Arial" charset="0"/>
                <a:cs typeface="Arial" charset="0"/>
              </a:rPr>
              <a:t>lukewarmness</a:t>
            </a:r>
            <a:r>
              <a:rPr lang="en-US" sz="4400" dirty="0">
                <a:latin typeface="Arial" charset="0"/>
                <a:ea typeface="Arial" charset="0"/>
                <a:cs typeface="Arial" charset="0"/>
              </a:rPr>
              <a:t> and sins He says: "Return unto Me, and I will return unto thee, and will heal all thy backslidings." This was repeated by the angel a number of times. "Return unto Me, and I will return unto thee, and will heal all thy backslidings</a:t>
            </a:r>
            <a:r>
              <a:rPr lang="en-US" sz="4400" dirty="0" smtClean="0">
                <a:latin typeface="Arial" charset="0"/>
                <a:ea typeface="Arial" charset="0"/>
                <a:cs typeface="Arial" charset="0"/>
              </a:rPr>
              <a:t>.”  </a:t>
            </a:r>
            <a:r>
              <a:rPr lang="en-US" sz="4400" dirty="0">
                <a:latin typeface="Arial" charset="0"/>
                <a:ea typeface="Arial" charset="0"/>
                <a:cs typeface="Arial" charset="0"/>
              </a:rPr>
              <a:t>{1T 143.3}  </a:t>
            </a:r>
          </a:p>
          <a:p>
            <a:endParaRPr lang="en-US" sz="44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09663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7" y="1166813"/>
            <a:ext cx="20594637"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smtClean="0">
                <a:solidFill>
                  <a:srgbClr val="6AAFE3"/>
                </a:solidFill>
                <a:latin typeface="Cabin" charset="0"/>
              </a:rPr>
              <a:t>Promises</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of</a:t>
            </a:r>
            <a:r>
              <a:rPr lang="sv-SE" altLang="en-US" sz="8000" b="1" dirty="0" smtClean="0">
                <a:solidFill>
                  <a:srgbClr val="6AAFE3"/>
                </a:solidFill>
                <a:latin typeface="Cabin" charset="0"/>
              </a:rPr>
              <a:t> Jesus to the 7 </a:t>
            </a:r>
            <a:r>
              <a:rPr lang="sv-SE" altLang="en-US" sz="8000" b="1" dirty="0" err="1" smtClean="0">
                <a:solidFill>
                  <a:srgbClr val="6AAFE3"/>
                </a:solidFill>
                <a:latin typeface="Cabin" charset="0"/>
              </a:rPr>
              <a:t>Churches</a:t>
            </a:r>
            <a:endParaRPr lang="sv-SE" altLang="en-US" sz="4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endParaRPr lang="en-US" sz="44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79834" y="3041576"/>
            <a:ext cx="12222742" cy="8145656"/>
          </a:xfrm>
          <a:prstGeom prst="rect">
            <a:avLst/>
          </a:prstGeom>
        </p:spPr>
      </p:pic>
    </p:spTree>
    <p:extLst>
      <p:ext uri="{BB962C8B-B14F-4D97-AF65-F5344CB8AC3E}">
        <p14:creationId xmlns:p14="http://schemas.microsoft.com/office/powerpoint/2010/main" val="154595362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7" y="1166813"/>
            <a:ext cx="20594637"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Questions</a:t>
            </a:r>
            <a:endParaRPr lang="sv-SE" altLang="en-US" sz="4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1150938" indent="-1143000">
              <a:buFont typeface="+mj-lt"/>
              <a:buAutoNum type="arabicPeriod"/>
            </a:pPr>
            <a:r>
              <a:rPr lang="en-US" sz="6000" dirty="0">
                <a:latin typeface="Arial" charset="0"/>
                <a:ea typeface="Arial" charset="0"/>
                <a:cs typeface="Arial" charset="0"/>
              </a:rPr>
              <a:t>How can we know that the letters to the seven Churches is a picture of Church history?</a:t>
            </a:r>
          </a:p>
          <a:p>
            <a:pPr marL="1150938" indent="-1143000">
              <a:buFont typeface="+mj-lt"/>
              <a:buAutoNum type="arabicPeriod"/>
            </a:pPr>
            <a:r>
              <a:rPr lang="en-US" sz="6000" dirty="0">
                <a:latin typeface="Arial" charset="0"/>
                <a:ea typeface="Arial" charset="0"/>
                <a:cs typeface="Arial" charset="0"/>
              </a:rPr>
              <a:t>What can you personally learn from each of the seven Churches?</a:t>
            </a:r>
          </a:p>
          <a:p>
            <a:pPr marL="1150938" indent="-1143000">
              <a:buFont typeface="+mj-lt"/>
              <a:buAutoNum type="arabicPeriod"/>
            </a:pPr>
            <a:r>
              <a:rPr lang="en-US" sz="6000" dirty="0">
                <a:latin typeface="Arial" charset="0"/>
                <a:ea typeface="Arial" charset="0"/>
                <a:cs typeface="Arial" charset="0"/>
              </a:rPr>
              <a:t>What is Laodicea's big problem?</a:t>
            </a:r>
          </a:p>
          <a:p>
            <a:pPr marL="1150938" indent="-1143000">
              <a:buFont typeface="+mj-lt"/>
              <a:buAutoNum type="arabicPeriod"/>
            </a:pPr>
            <a:r>
              <a:rPr lang="en-US" sz="6000" dirty="0">
                <a:latin typeface="Arial" charset="0"/>
                <a:ea typeface="Arial" charset="0"/>
                <a:cs typeface="Arial" charset="0"/>
              </a:rPr>
              <a:t>Is there hope for Laodicea? If so, what?</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92939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27928" y="18065"/>
            <a:ext cx="13229744" cy="13697935"/>
          </a:xfrm>
          <a:prstGeom prst="rect">
            <a:avLst/>
          </a:prstGeom>
        </p:spPr>
      </p:pic>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pic>
        <p:nvPicPr>
          <p:cNvPr id="16391" name="Picture 1"/>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29599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1. The Church </a:t>
            </a:r>
            <a:r>
              <a:rPr lang="sv-SE" altLang="en-US" sz="8000" b="1" dirty="0" err="1">
                <a:solidFill>
                  <a:srgbClr val="6AAFE3"/>
                </a:solidFill>
                <a:latin typeface="Cabin" charset="0"/>
              </a:rPr>
              <a:t>of</a:t>
            </a:r>
            <a:r>
              <a:rPr lang="sv-SE" altLang="en-US" sz="8000" b="1" dirty="0">
                <a:solidFill>
                  <a:srgbClr val="6AAFE3"/>
                </a:solidFill>
                <a:latin typeface="Cabin" charset="0"/>
              </a:rPr>
              <a:t> </a:t>
            </a:r>
            <a:r>
              <a:rPr lang="sv-SE" altLang="en-US" sz="8000" b="1" dirty="0" err="1">
                <a:solidFill>
                  <a:srgbClr val="6AAFE3"/>
                </a:solidFill>
                <a:latin typeface="Cabin" charset="0"/>
              </a:rPr>
              <a:t>Ephesus</a:t>
            </a:r>
            <a:r>
              <a:rPr lang="sv-SE" altLang="en-US" sz="8000" b="1" dirty="0">
                <a:solidFill>
                  <a:srgbClr val="6AAFE3"/>
                </a:solidFill>
                <a:latin typeface="Cabin" charset="0"/>
              </a:rPr>
              <a:t> </a:t>
            </a:r>
            <a:r>
              <a:rPr lang="sv-SE" altLang="en-US" sz="4000" b="1" dirty="0">
                <a:solidFill>
                  <a:srgbClr val="6AAFE3"/>
                </a:solidFill>
                <a:latin typeface="Cabin" charset="0"/>
              </a:rPr>
              <a:t>(A.D. 31-100 – The </a:t>
            </a:r>
            <a:r>
              <a:rPr lang="sv-SE" altLang="en-US" sz="4000" b="1" dirty="0" err="1">
                <a:solidFill>
                  <a:srgbClr val="6AAFE3"/>
                </a:solidFill>
                <a:latin typeface="Cabin" charset="0"/>
              </a:rPr>
              <a:t>Apostolic</a:t>
            </a:r>
            <a:r>
              <a:rPr lang="sv-SE" altLang="en-US" sz="4000" b="1" dirty="0">
                <a:solidFill>
                  <a:srgbClr val="6AAFE3"/>
                </a:solidFill>
                <a:latin typeface="Cabin" charset="0"/>
              </a:rPr>
              <a:t> Period)</a:t>
            </a: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6000" b="1" dirty="0" smtClean="0">
                <a:solidFill>
                  <a:srgbClr val="FAE580"/>
                </a:solidFill>
                <a:latin typeface="Arial" charset="0"/>
                <a:ea typeface="Helvetica;Arial" charset="0"/>
                <a:cs typeface="Helvetica;Arial" charset="0"/>
              </a:rPr>
              <a:t>Meaning:</a:t>
            </a:r>
            <a:r>
              <a:rPr lang="en-US" altLang="en-US" sz="6000" dirty="0" smtClean="0">
                <a:latin typeface="Arial" charset="0"/>
                <a:ea typeface="Helvetica;Arial" charset="0"/>
                <a:cs typeface="Helvetica;Arial" charset="0"/>
              </a:rPr>
              <a:t> Desirable</a:t>
            </a:r>
          </a:p>
          <a:p>
            <a:pPr marL="693738" indent="-685800" eaLnBrk="1" hangingPunct="1">
              <a:lnSpc>
                <a:spcPct val="93000"/>
              </a:lnSpc>
              <a:buFont typeface="Arial" charset="0"/>
              <a:buChar char="•"/>
            </a:pPr>
            <a:r>
              <a:rPr lang="en-US" altLang="en-US" sz="6000" dirty="0" smtClean="0">
                <a:latin typeface="Arial" charset="0"/>
                <a:ea typeface="Helvetica;Arial" charset="0"/>
                <a:cs typeface="Helvetica;Arial" charset="0"/>
              </a:rPr>
              <a:t>Paul’s missionary journeys (Acts 18-19)</a:t>
            </a:r>
          </a:p>
          <a:p>
            <a:pPr marL="693738" indent="-685800" eaLnBrk="1" hangingPunct="1">
              <a:lnSpc>
                <a:spcPct val="93000"/>
              </a:lnSpc>
              <a:buFont typeface="Arial" charset="0"/>
              <a:buChar char="•"/>
            </a:pPr>
            <a:r>
              <a:rPr lang="en-US" altLang="en-US" sz="6000" dirty="0" smtClean="0">
                <a:latin typeface="Arial" charset="0"/>
                <a:ea typeface="Helvetica;Arial" charset="0"/>
                <a:cs typeface="Helvetica;Arial" charset="0"/>
              </a:rPr>
              <a:t>Central location of the Christian World</a:t>
            </a:r>
          </a:p>
          <a:p>
            <a:pPr marL="693738" indent="-685800" eaLnBrk="1" hangingPunct="1">
              <a:lnSpc>
                <a:spcPct val="93000"/>
              </a:lnSpc>
              <a:buFont typeface="Arial" charset="0"/>
              <a:buChar char="•"/>
            </a:pPr>
            <a:r>
              <a:rPr lang="en-US" altLang="en-US" sz="6000" dirty="0" smtClean="0">
                <a:latin typeface="Arial" charset="0"/>
                <a:ea typeface="Helvetica;Arial" charset="0"/>
                <a:cs typeface="Helvetica;Arial" charset="0"/>
              </a:rPr>
              <a:t>Paul’s Warnings – Acts 20:29-30</a:t>
            </a:r>
          </a:p>
          <a:p>
            <a:pPr marL="693738" indent="-685800" eaLnBrk="1" hangingPunct="1">
              <a:lnSpc>
                <a:spcPct val="93000"/>
              </a:lnSpc>
              <a:buFont typeface="Arial" charset="0"/>
              <a:buChar char="•"/>
            </a:pPr>
            <a:r>
              <a:rPr lang="en-US" altLang="en-US" sz="6000" dirty="0" smtClean="0">
                <a:latin typeface="Arial" charset="0"/>
                <a:ea typeface="Helvetica;Arial" charset="0"/>
                <a:cs typeface="Helvetica;Arial" charset="0"/>
              </a:rPr>
              <a:t>What is the remedy?</a:t>
            </a:r>
          </a:p>
          <a:p>
            <a:pPr marL="693738" indent="-685800" eaLnBrk="1" hangingPunct="1">
              <a:lnSpc>
                <a:spcPct val="93000"/>
              </a:lnSpc>
              <a:buFont typeface="Arial" charset="0"/>
              <a:buChar char="•"/>
            </a:pPr>
            <a:r>
              <a:rPr lang="en-US" altLang="en-US" sz="6000" dirty="0" smtClean="0">
                <a:latin typeface="Arial" charset="0"/>
                <a:ea typeface="Helvetica;Arial" charset="0"/>
                <a:cs typeface="Helvetica;Arial" charset="0"/>
              </a:rPr>
              <a:t>God’s Patience – 2 Peter 3:9</a:t>
            </a:r>
          </a:p>
          <a:p>
            <a:pPr marL="693738" indent="-685800" eaLnBrk="1" hangingPunct="1">
              <a:lnSpc>
                <a:spcPct val="93000"/>
              </a:lnSpc>
              <a:buFont typeface="Arial" charset="0"/>
              <a:buChar char="•"/>
            </a:pPr>
            <a:r>
              <a:rPr lang="en-US" altLang="en-US" sz="6000" dirty="0" err="1" smtClean="0">
                <a:latin typeface="Arial" charset="0"/>
                <a:ea typeface="Helvetica;Arial" charset="0"/>
                <a:cs typeface="Helvetica;Arial" charset="0"/>
              </a:rPr>
              <a:t>Nicolaitans</a:t>
            </a:r>
            <a:r>
              <a:rPr lang="en-US" altLang="en-US" sz="6000" dirty="0" smtClean="0">
                <a:latin typeface="Arial" charset="0"/>
                <a:ea typeface="Helvetica;Arial" charset="0"/>
                <a:cs typeface="Helvetica;Arial" charset="0"/>
              </a:rPr>
              <a:t> – Faith vs. works</a:t>
            </a:r>
          </a:p>
          <a:p>
            <a:pPr marL="7938" indent="0" eaLnBrk="1" hangingPunct="1">
              <a:lnSpc>
                <a:spcPct val="93000"/>
              </a:lnSpc>
            </a:pPr>
            <a:endParaRPr lang="en-US" altLang="en-US" sz="6000" dirty="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332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1. The Church </a:t>
            </a:r>
            <a:r>
              <a:rPr lang="sv-SE" altLang="en-US" sz="8000" b="1" dirty="0" err="1">
                <a:solidFill>
                  <a:srgbClr val="6AAFE3"/>
                </a:solidFill>
                <a:latin typeface="Cabin" charset="0"/>
              </a:rPr>
              <a:t>of</a:t>
            </a:r>
            <a:r>
              <a:rPr lang="sv-SE" altLang="en-US" sz="8000" b="1" dirty="0">
                <a:solidFill>
                  <a:srgbClr val="6AAFE3"/>
                </a:solidFill>
                <a:latin typeface="Cabin" charset="0"/>
              </a:rPr>
              <a:t> </a:t>
            </a:r>
            <a:r>
              <a:rPr lang="sv-SE" altLang="en-US" sz="8000" b="1" dirty="0" err="1">
                <a:solidFill>
                  <a:srgbClr val="6AAFE3"/>
                </a:solidFill>
                <a:latin typeface="Cabin" charset="0"/>
              </a:rPr>
              <a:t>Ephesus</a:t>
            </a:r>
            <a:r>
              <a:rPr lang="sv-SE" altLang="en-US" sz="8000" b="1" dirty="0">
                <a:solidFill>
                  <a:srgbClr val="6AAFE3"/>
                </a:solidFill>
                <a:latin typeface="Cabin" charset="0"/>
              </a:rPr>
              <a:t> </a:t>
            </a:r>
            <a:r>
              <a:rPr lang="sv-SE" altLang="en-US" sz="4000" b="1" dirty="0">
                <a:solidFill>
                  <a:srgbClr val="6AAFE3"/>
                </a:solidFill>
                <a:latin typeface="Cabin" charset="0"/>
              </a:rPr>
              <a:t>(A.D. 31-100 – The </a:t>
            </a:r>
            <a:r>
              <a:rPr lang="sv-SE" altLang="en-US" sz="4000" b="1" dirty="0" err="1">
                <a:solidFill>
                  <a:srgbClr val="6AAFE3"/>
                </a:solidFill>
                <a:latin typeface="Cabin" charset="0"/>
              </a:rPr>
              <a:t>Apostolic</a:t>
            </a:r>
            <a:r>
              <a:rPr lang="sv-SE" altLang="en-US" sz="4000" b="1" dirty="0">
                <a:solidFill>
                  <a:srgbClr val="6AAFE3"/>
                </a:solidFill>
                <a:latin typeface="Cabin" charset="0"/>
              </a:rPr>
              <a:t> Period)</a:t>
            </a: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000" dirty="0">
                <a:latin typeface="Arial" charset="0"/>
                <a:ea typeface="Arial" charset="0"/>
                <a:cs typeface="Arial" charset="0"/>
              </a:rPr>
              <a:t>“This church had been highly favored. It was planted by the apostle Paul.</a:t>
            </a:r>
            <a:r>
              <a:rPr lang="en-US" sz="4000" b="1" dirty="0">
                <a:latin typeface="Arial" charset="0"/>
                <a:ea typeface="Arial" charset="0"/>
                <a:cs typeface="Arial" charset="0"/>
              </a:rPr>
              <a:t> </a:t>
            </a:r>
            <a:r>
              <a:rPr lang="en-US" sz="4000" dirty="0">
                <a:latin typeface="Arial" charset="0"/>
                <a:ea typeface="Arial" charset="0"/>
                <a:cs typeface="Arial" charset="0"/>
              </a:rPr>
              <a:t>In the same city was the temple of Diana, which, in point of grandeur, was one of the marvels of the world</a:t>
            </a:r>
            <a:r>
              <a:rPr lang="en-US" sz="4000" dirty="0">
                <a:solidFill>
                  <a:srgbClr val="FAE580"/>
                </a:solidFill>
                <a:latin typeface="Arial" charset="0"/>
                <a:ea typeface="Arial" charset="0"/>
                <a:cs typeface="Arial" charset="0"/>
              </a:rPr>
              <a:t>.</a:t>
            </a:r>
            <a:r>
              <a:rPr lang="en-US" sz="4000" b="1" dirty="0">
                <a:solidFill>
                  <a:srgbClr val="FAE580"/>
                </a:solidFill>
                <a:latin typeface="Arial" charset="0"/>
                <a:ea typeface="Arial" charset="0"/>
                <a:cs typeface="Arial" charset="0"/>
              </a:rPr>
              <a:t> The Ephesian church met with great opposition, and some of the early Christians suffered persecution; and yet some of these very ones turned from the truths that had united them with Christ’s followers</a:t>
            </a:r>
            <a:r>
              <a:rPr lang="en-US" sz="4000" dirty="0">
                <a:latin typeface="Arial" charset="0"/>
                <a:ea typeface="Arial" charset="0"/>
                <a:cs typeface="Arial" charset="0"/>
              </a:rPr>
              <a:t>, and adopted, in their stead, the specious errors devised by Satan.</a:t>
            </a:r>
            <a:br>
              <a:rPr lang="en-US" sz="4000" dirty="0">
                <a:latin typeface="Arial" charset="0"/>
                <a:ea typeface="Arial" charset="0"/>
                <a:cs typeface="Arial" charset="0"/>
              </a:rPr>
            </a:br>
            <a:r>
              <a:rPr lang="en-US" sz="4000" dirty="0">
                <a:latin typeface="Arial" charset="0"/>
                <a:ea typeface="Arial" charset="0"/>
                <a:cs typeface="Arial" charset="0"/>
              </a:rPr>
              <a:t>This change is represented as a spiritual fall. “Remember therefore from whence thou art </a:t>
            </a:r>
            <a:r>
              <a:rPr lang="en-US" sz="4000" i="1" dirty="0">
                <a:latin typeface="Arial" charset="0"/>
                <a:ea typeface="Arial" charset="0"/>
                <a:cs typeface="Arial" charset="0"/>
              </a:rPr>
              <a:t>fallen</a:t>
            </a:r>
            <a:r>
              <a:rPr lang="en-US" sz="4000" dirty="0">
                <a:latin typeface="Arial" charset="0"/>
                <a:ea typeface="Arial" charset="0"/>
                <a:cs typeface="Arial" charset="0"/>
              </a:rPr>
              <a:t>, and </a:t>
            </a:r>
            <a:r>
              <a:rPr lang="en-US" sz="4000" i="1" dirty="0">
                <a:latin typeface="Arial" charset="0"/>
                <a:ea typeface="Arial" charset="0"/>
                <a:cs typeface="Arial" charset="0"/>
              </a:rPr>
              <a:t>repent</a:t>
            </a:r>
            <a:r>
              <a:rPr lang="en-US" sz="4000" dirty="0">
                <a:latin typeface="Arial" charset="0"/>
                <a:ea typeface="Arial" charset="0"/>
                <a:cs typeface="Arial" charset="0"/>
              </a:rPr>
              <a:t>, and do the first works”—as outlined in the preceding verses. </a:t>
            </a:r>
            <a:r>
              <a:rPr lang="en-US" sz="4000" b="1" dirty="0">
                <a:solidFill>
                  <a:srgbClr val="FAE580"/>
                </a:solidFill>
                <a:latin typeface="Arial" charset="0"/>
                <a:ea typeface="Arial" charset="0"/>
                <a:cs typeface="Arial" charset="0"/>
              </a:rPr>
              <a:t>The believers did not sense their spiritual fall</a:t>
            </a:r>
            <a:r>
              <a:rPr lang="en-US" sz="4000" b="1" dirty="0">
                <a:latin typeface="Arial" charset="0"/>
                <a:ea typeface="Arial" charset="0"/>
                <a:cs typeface="Arial" charset="0"/>
              </a:rPr>
              <a:t>.</a:t>
            </a:r>
            <a:r>
              <a:rPr lang="en-US" sz="4000" dirty="0">
                <a:latin typeface="Arial" charset="0"/>
                <a:ea typeface="Arial" charset="0"/>
                <a:cs typeface="Arial" charset="0"/>
              </a:rPr>
              <a:t> They knew not that a change had taken place in their hearts, and that they would have to repent because of the </a:t>
            </a:r>
            <a:r>
              <a:rPr lang="en-US" sz="4000" dirty="0" err="1">
                <a:latin typeface="Arial" charset="0"/>
                <a:ea typeface="Arial" charset="0"/>
                <a:cs typeface="Arial" charset="0"/>
              </a:rPr>
              <a:t>noncontinuance</a:t>
            </a:r>
            <a:r>
              <a:rPr lang="en-US" sz="4000" dirty="0">
                <a:latin typeface="Arial" charset="0"/>
                <a:ea typeface="Arial" charset="0"/>
                <a:cs typeface="Arial" charset="0"/>
              </a:rPr>
              <a:t> of their first works. But God in His mercy called for repentance, for a return to their first love and to the works that are always the result of true, </a:t>
            </a:r>
            <a:r>
              <a:rPr lang="en-US" sz="4000" dirty="0" err="1">
                <a:latin typeface="Arial" charset="0"/>
                <a:ea typeface="Arial" charset="0"/>
                <a:cs typeface="Arial" charset="0"/>
              </a:rPr>
              <a:t>Christlike</a:t>
            </a:r>
            <a:r>
              <a:rPr lang="en-US" sz="4000" dirty="0">
                <a:latin typeface="Arial" charset="0"/>
                <a:ea typeface="Arial" charset="0"/>
                <a:cs typeface="Arial" charset="0"/>
              </a:rPr>
              <a:t> love” (Manuscript 11, 1906).</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01542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2. The Church </a:t>
            </a:r>
            <a:r>
              <a:rPr lang="sv-SE" altLang="en-US" sz="8000" b="1" dirty="0" err="1">
                <a:solidFill>
                  <a:srgbClr val="6AAFE3"/>
                </a:solidFill>
                <a:latin typeface="Cabin" charset="0"/>
              </a:rPr>
              <a:t>of</a:t>
            </a:r>
            <a:r>
              <a:rPr lang="sv-SE" altLang="en-US" sz="8000" b="1" dirty="0">
                <a:solidFill>
                  <a:srgbClr val="6AAFE3"/>
                </a:solidFill>
                <a:latin typeface="Cabin" charset="0"/>
              </a:rPr>
              <a:t> Smyrna </a:t>
            </a:r>
            <a:r>
              <a:rPr lang="sv-SE" altLang="en-US" sz="4000" b="1" dirty="0">
                <a:solidFill>
                  <a:srgbClr val="6AAFE3"/>
                </a:solidFill>
                <a:latin typeface="Cabin" charset="0"/>
              </a:rPr>
              <a:t>(100-313 AD – The Age </a:t>
            </a:r>
            <a:r>
              <a:rPr lang="sv-SE" altLang="en-US" sz="4000" b="1" dirty="0" err="1">
                <a:solidFill>
                  <a:srgbClr val="6AAFE3"/>
                </a:solidFill>
                <a:latin typeface="Cabin" charset="0"/>
              </a:rPr>
              <a:t>of</a:t>
            </a:r>
            <a:r>
              <a:rPr lang="sv-SE" altLang="en-US" sz="4000" b="1" dirty="0">
                <a:solidFill>
                  <a:srgbClr val="6AAFE3"/>
                </a:solidFill>
                <a:latin typeface="Cabin" charset="0"/>
              </a:rPr>
              <a:t> Martyrdom)</a:t>
            </a: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5000" b="1" dirty="0" smtClean="0">
                <a:solidFill>
                  <a:srgbClr val="FAE580"/>
                </a:solidFill>
                <a:latin typeface="Arial" charset="0"/>
                <a:ea typeface="Arial" charset="0"/>
                <a:cs typeface="Arial" charset="0"/>
              </a:rPr>
              <a:t>Meaning</a:t>
            </a:r>
            <a:r>
              <a:rPr lang="en-US" sz="5000" b="1" smtClean="0">
                <a:solidFill>
                  <a:srgbClr val="FAE580"/>
                </a:solidFill>
                <a:latin typeface="Arial" charset="0"/>
                <a:ea typeface="Arial" charset="0"/>
                <a:cs typeface="Arial" charset="0"/>
              </a:rPr>
              <a:t>:</a:t>
            </a:r>
            <a:r>
              <a:rPr lang="en-US" sz="5000" b="1" smtClean="0">
                <a:latin typeface="Arial" charset="0"/>
                <a:ea typeface="Arial" charset="0"/>
                <a:cs typeface="Arial" charset="0"/>
              </a:rPr>
              <a:t> </a:t>
            </a:r>
            <a:r>
              <a:rPr lang="en-US" sz="5000" smtClean="0">
                <a:latin typeface="Arial" charset="0"/>
                <a:ea typeface="Arial" charset="0"/>
                <a:cs typeface="Arial" charset="0"/>
              </a:rPr>
              <a:t>Sweet </a:t>
            </a:r>
            <a:r>
              <a:rPr lang="en-US" sz="5000" dirty="0" smtClean="0">
                <a:latin typeface="Arial" charset="0"/>
                <a:ea typeface="Arial" charset="0"/>
                <a:cs typeface="Arial" charset="0"/>
              </a:rPr>
              <a:t>smelling</a:t>
            </a:r>
          </a:p>
          <a:p>
            <a:pPr marL="693738" indent="-685800">
              <a:buFont typeface="Arial" charset="0"/>
              <a:buChar char="•"/>
            </a:pPr>
            <a:r>
              <a:rPr lang="en-US" sz="5000" dirty="0" smtClean="0">
                <a:latin typeface="Arial" charset="0"/>
                <a:ea typeface="Arial" charset="0"/>
                <a:cs typeface="Arial" charset="0"/>
              </a:rPr>
              <a:t>Great Persecution</a:t>
            </a:r>
          </a:p>
          <a:p>
            <a:pPr marL="693738" indent="-685800">
              <a:buFont typeface="Arial" charset="0"/>
              <a:buChar char="•"/>
            </a:pPr>
            <a:r>
              <a:rPr lang="en-US" sz="5000" dirty="0" smtClean="0">
                <a:latin typeface="Arial" charset="0"/>
                <a:ea typeface="Arial" charset="0"/>
                <a:cs typeface="Arial" charset="0"/>
              </a:rPr>
              <a:t>Rome’s first official policy against Christianity</a:t>
            </a:r>
          </a:p>
          <a:p>
            <a:pPr marL="693738" indent="-685800">
              <a:buFont typeface="Arial" charset="0"/>
              <a:buChar char="•"/>
            </a:pPr>
            <a:r>
              <a:rPr lang="en-US" sz="5000" dirty="0" smtClean="0">
                <a:latin typeface="Arial" charset="0"/>
                <a:ea typeface="Arial" charset="0"/>
                <a:cs typeface="Arial" charset="0"/>
              </a:rPr>
              <a:t>Spiritually rich</a:t>
            </a:r>
          </a:p>
          <a:p>
            <a:pPr marL="693738" indent="-685800">
              <a:buFont typeface="Arial" charset="0"/>
              <a:buChar char="•"/>
            </a:pPr>
            <a:r>
              <a:rPr lang="en-US" sz="5000" dirty="0" smtClean="0">
                <a:latin typeface="Arial" charset="0"/>
                <a:ea typeface="Arial" charset="0"/>
                <a:cs typeface="Arial" charset="0"/>
              </a:rPr>
              <a:t>303-313 AD – An attempt to wipe out Christianity</a:t>
            </a:r>
          </a:p>
          <a:p>
            <a:endParaRPr lang="en-US" sz="5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945601" y="7099493"/>
            <a:ext cx="7453147" cy="4121718"/>
          </a:xfrm>
          <a:prstGeom prst="rect">
            <a:avLst/>
          </a:prstGeom>
        </p:spPr>
      </p:pic>
    </p:spTree>
    <p:extLst>
      <p:ext uri="{BB962C8B-B14F-4D97-AF65-F5344CB8AC3E}">
        <p14:creationId xmlns:p14="http://schemas.microsoft.com/office/powerpoint/2010/main" val="107940340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3. The Church </a:t>
            </a:r>
            <a:r>
              <a:rPr lang="sv-SE" altLang="en-US" sz="8000" b="1" dirty="0" err="1">
                <a:solidFill>
                  <a:srgbClr val="6AAFE3"/>
                </a:solidFill>
                <a:latin typeface="Cabin" charset="0"/>
              </a:rPr>
              <a:t>of</a:t>
            </a:r>
            <a:r>
              <a:rPr lang="sv-SE" altLang="en-US" sz="8000" b="1" dirty="0">
                <a:solidFill>
                  <a:srgbClr val="6AAFE3"/>
                </a:solidFill>
                <a:latin typeface="Cabin" charset="0"/>
              </a:rPr>
              <a:t> </a:t>
            </a:r>
            <a:r>
              <a:rPr lang="sv-SE" altLang="en-US" sz="8000" b="1" dirty="0" err="1">
                <a:solidFill>
                  <a:srgbClr val="6AAFE3"/>
                </a:solidFill>
                <a:latin typeface="Cabin" charset="0"/>
              </a:rPr>
              <a:t>Pergamos</a:t>
            </a:r>
            <a:r>
              <a:rPr lang="sv-SE" altLang="en-US" sz="8000" b="1" dirty="0">
                <a:solidFill>
                  <a:srgbClr val="6AAFE3"/>
                </a:solidFill>
                <a:latin typeface="Cabin" charset="0"/>
              </a:rPr>
              <a:t> </a:t>
            </a:r>
            <a:r>
              <a:rPr lang="sv-SE" altLang="en-US" sz="4000" b="1" dirty="0">
                <a:solidFill>
                  <a:srgbClr val="6AAFE3"/>
                </a:solidFill>
                <a:latin typeface="Cabin" charset="0"/>
              </a:rPr>
              <a:t>(313-538 AD – Age </a:t>
            </a:r>
            <a:r>
              <a:rPr lang="sv-SE" altLang="en-US" sz="4000" b="1" dirty="0" err="1">
                <a:solidFill>
                  <a:srgbClr val="6AAFE3"/>
                </a:solidFill>
                <a:latin typeface="Cabin" charset="0"/>
              </a:rPr>
              <a:t>of</a:t>
            </a:r>
            <a:r>
              <a:rPr lang="sv-SE" altLang="en-US" sz="4000" b="1" dirty="0">
                <a:solidFill>
                  <a:srgbClr val="6AAFE3"/>
                </a:solidFill>
                <a:latin typeface="Cabin" charset="0"/>
              </a:rPr>
              <a:t> </a:t>
            </a:r>
            <a:r>
              <a:rPr lang="sv-SE" altLang="en-US" sz="4000" b="1" dirty="0" err="1">
                <a:solidFill>
                  <a:srgbClr val="6AAFE3"/>
                </a:solidFill>
                <a:latin typeface="Cabin" charset="0"/>
              </a:rPr>
              <a:t>Popularity</a:t>
            </a:r>
            <a:r>
              <a:rPr lang="sv-SE" altLang="en-US" sz="4000" b="1" dirty="0">
                <a:solidFill>
                  <a:srgbClr val="6AAFE3"/>
                </a:solidFill>
                <a:latin typeface="Cabin" charset="0"/>
              </a:rPr>
              <a:t>)</a:t>
            </a: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6000" b="1" dirty="0" smtClean="0">
                <a:solidFill>
                  <a:srgbClr val="FAE580"/>
                </a:solidFill>
                <a:latin typeface="Arial" charset="0"/>
                <a:ea typeface="Arial" charset="0"/>
                <a:cs typeface="Arial" charset="0"/>
              </a:rPr>
              <a:t>Meaning:</a:t>
            </a:r>
            <a:r>
              <a:rPr lang="en-US" sz="6000" b="1" dirty="0" smtClean="0">
                <a:latin typeface="Arial" charset="0"/>
                <a:ea typeface="Arial" charset="0"/>
                <a:cs typeface="Arial" charset="0"/>
              </a:rPr>
              <a:t> </a:t>
            </a:r>
            <a:r>
              <a:rPr lang="en-US" sz="6000" dirty="0" smtClean="0">
                <a:latin typeface="Arial" charset="0"/>
                <a:ea typeface="Arial" charset="0"/>
                <a:cs typeface="Arial" charset="0"/>
              </a:rPr>
              <a:t>Height/Elevation</a:t>
            </a:r>
          </a:p>
          <a:p>
            <a:pPr marL="693738" indent="-685800">
              <a:buFont typeface="Arial" charset="0"/>
              <a:buChar char="•"/>
            </a:pPr>
            <a:r>
              <a:rPr lang="en-US" sz="6000" dirty="0" smtClean="0">
                <a:latin typeface="Arial" charset="0"/>
                <a:ea typeface="Arial" charset="0"/>
                <a:cs typeface="Arial" charset="0"/>
              </a:rPr>
              <a:t>Capital twice</a:t>
            </a:r>
          </a:p>
          <a:p>
            <a:pPr marL="693738" indent="-685800">
              <a:buFont typeface="Arial" charset="0"/>
              <a:buChar char="•"/>
            </a:pPr>
            <a:r>
              <a:rPr lang="en-US" sz="6000" dirty="0" smtClean="0">
                <a:latin typeface="Arial" charset="0"/>
                <a:ea typeface="Arial" charset="0"/>
                <a:cs typeface="Arial" charset="0"/>
              </a:rPr>
              <a:t>Satan’s Throne</a:t>
            </a:r>
          </a:p>
          <a:p>
            <a:pPr marL="1716088" lvl="1" indent="-685800">
              <a:buFont typeface="Arial" charset="0"/>
              <a:buChar char="•"/>
            </a:pPr>
            <a:r>
              <a:rPr lang="en-US" sz="6000" dirty="0" smtClean="0">
                <a:latin typeface="Arial" charset="0"/>
                <a:ea typeface="Arial" charset="0"/>
                <a:cs typeface="Arial" charset="0"/>
              </a:rPr>
              <a:t>Cult of the emperor</a:t>
            </a:r>
          </a:p>
          <a:p>
            <a:pPr marL="1716088" lvl="1" indent="-685800">
              <a:buFont typeface="Arial" charset="0"/>
              <a:buChar char="•"/>
            </a:pPr>
            <a:r>
              <a:rPr lang="en-US" sz="6000" dirty="0" smtClean="0">
                <a:latin typeface="Arial" charset="0"/>
                <a:ea typeface="Arial" charset="0"/>
                <a:cs typeface="Arial" charset="0"/>
              </a:rPr>
              <a:t>Worship of goddess</a:t>
            </a:r>
          </a:p>
          <a:p>
            <a:pPr marL="1716088" lvl="1" indent="-685800">
              <a:buFont typeface="Arial" charset="0"/>
              <a:buChar char="•"/>
            </a:pPr>
            <a:r>
              <a:rPr lang="en-US" sz="6000" dirty="0" smtClean="0">
                <a:latin typeface="Arial" charset="0"/>
                <a:ea typeface="Arial" charset="0"/>
                <a:cs typeface="Arial" charset="0"/>
              </a:rPr>
              <a:t>Hellenistic</a:t>
            </a:r>
          </a:p>
          <a:p>
            <a:pPr marL="1716088" lvl="1" indent="-685800">
              <a:buFont typeface="Arial" charset="0"/>
              <a:buChar char="•"/>
            </a:pPr>
            <a:r>
              <a:rPr lang="en-US" sz="6000" dirty="0" smtClean="0">
                <a:latin typeface="Arial" charset="0"/>
                <a:ea typeface="Arial" charset="0"/>
                <a:cs typeface="Arial" charset="0"/>
              </a:rPr>
              <a:t>Constantine’s conversion</a:t>
            </a:r>
            <a:endParaRPr lang="en-US" sz="6000" dirty="0">
              <a:latin typeface="Arial" charset="0"/>
              <a:ea typeface="Arial" charset="0"/>
              <a:cs typeface="Arial" charset="0"/>
            </a:endParaRPr>
          </a:p>
          <a:p>
            <a:pPr marL="693738" indent="-685800">
              <a:buFont typeface="Arial" charset="0"/>
              <a:buChar char="•"/>
            </a:pPr>
            <a:r>
              <a:rPr lang="en-US" sz="6000" dirty="0" smtClean="0">
                <a:latin typeface="Arial" charset="0"/>
                <a:ea typeface="Arial" charset="0"/>
                <a:cs typeface="Arial" charset="0"/>
              </a:rPr>
              <a:t>Balaam and </a:t>
            </a:r>
            <a:r>
              <a:rPr lang="en-US" sz="6000" dirty="0" err="1" smtClean="0">
                <a:latin typeface="Arial" charset="0"/>
                <a:ea typeface="Arial" charset="0"/>
                <a:cs typeface="Arial" charset="0"/>
              </a:rPr>
              <a:t>Balak</a:t>
            </a:r>
            <a:r>
              <a:rPr lang="en-US" sz="6000" dirty="0" smtClean="0">
                <a:latin typeface="Arial" charset="0"/>
                <a:ea typeface="Arial" charset="0"/>
                <a:cs typeface="Arial" charset="0"/>
              </a:rPr>
              <a:t> (Numbers 25, 31)</a:t>
            </a:r>
            <a:r>
              <a:rPr lang="en-US" sz="6000" dirty="0">
                <a:latin typeface="Arial" charset="0"/>
                <a:ea typeface="Arial" charset="0"/>
                <a:cs typeface="Arial" charset="0"/>
              </a:rPr>
              <a:t> </a:t>
            </a:r>
            <a:r>
              <a:rPr lang="en-US" sz="6000" dirty="0" smtClean="0">
                <a:latin typeface="Arial" charset="0"/>
                <a:ea typeface="Arial" charset="0"/>
                <a:cs typeface="Arial" charset="0"/>
              </a:rPr>
              <a:t>- leading Israel into idolatry</a:t>
            </a:r>
          </a:p>
          <a:p>
            <a:pPr marL="693738" indent="-685800">
              <a:buFont typeface="Arial" charset="0"/>
              <a:buChar char="•"/>
            </a:pPr>
            <a:endParaRPr lang="en-US" sz="6000" dirty="0" smtClean="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24152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3. The Church </a:t>
            </a:r>
            <a:r>
              <a:rPr lang="sv-SE" altLang="en-US" sz="8000" b="1" dirty="0" err="1">
                <a:solidFill>
                  <a:srgbClr val="6AAFE3"/>
                </a:solidFill>
                <a:latin typeface="Cabin" charset="0"/>
              </a:rPr>
              <a:t>of</a:t>
            </a:r>
            <a:r>
              <a:rPr lang="sv-SE" altLang="en-US" sz="8000" b="1" dirty="0">
                <a:solidFill>
                  <a:srgbClr val="6AAFE3"/>
                </a:solidFill>
                <a:latin typeface="Cabin" charset="0"/>
              </a:rPr>
              <a:t> </a:t>
            </a:r>
            <a:r>
              <a:rPr lang="sv-SE" altLang="en-US" sz="8000" b="1" dirty="0" err="1">
                <a:solidFill>
                  <a:srgbClr val="6AAFE3"/>
                </a:solidFill>
                <a:latin typeface="Cabin" charset="0"/>
              </a:rPr>
              <a:t>Pergamos</a:t>
            </a:r>
            <a:r>
              <a:rPr lang="sv-SE" altLang="en-US" sz="8000" b="1" dirty="0">
                <a:solidFill>
                  <a:srgbClr val="6AAFE3"/>
                </a:solidFill>
                <a:latin typeface="Cabin" charset="0"/>
              </a:rPr>
              <a:t> </a:t>
            </a:r>
            <a:r>
              <a:rPr lang="sv-SE" altLang="en-US" sz="4000" b="1" dirty="0">
                <a:solidFill>
                  <a:srgbClr val="6AAFE3"/>
                </a:solidFill>
                <a:latin typeface="Cabin" charset="0"/>
              </a:rPr>
              <a:t>(313-538 AD – Age </a:t>
            </a:r>
            <a:r>
              <a:rPr lang="sv-SE" altLang="en-US" sz="4000" b="1" dirty="0" err="1">
                <a:solidFill>
                  <a:srgbClr val="6AAFE3"/>
                </a:solidFill>
                <a:latin typeface="Cabin" charset="0"/>
              </a:rPr>
              <a:t>of</a:t>
            </a:r>
            <a:r>
              <a:rPr lang="sv-SE" altLang="en-US" sz="4000" b="1" dirty="0">
                <a:solidFill>
                  <a:srgbClr val="6AAFE3"/>
                </a:solidFill>
                <a:latin typeface="Cabin" charset="0"/>
              </a:rPr>
              <a:t> </a:t>
            </a:r>
            <a:r>
              <a:rPr lang="sv-SE" altLang="en-US" sz="4000" b="1" dirty="0" err="1">
                <a:solidFill>
                  <a:srgbClr val="6AAFE3"/>
                </a:solidFill>
                <a:latin typeface="Cabin" charset="0"/>
              </a:rPr>
              <a:t>Popularity</a:t>
            </a:r>
            <a:r>
              <a:rPr lang="sv-SE" altLang="en-US" sz="4000" b="1" dirty="0">
                <a:solidFill>
                  <a:srgbClr val="6AAFE3"/>
                </a:solidFill>
                <a:latin typeface="Cabin" charset="0"/>
              </a:rPr>
              <a:t>)</a:t>
            </a: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500" dirty="0">
                <a:solidFill>
                  <a:srgbClr val="FAE580"/>
                </a:solidFill>
                <a:latin typeface="Arial" charset="0"/>
                <a:ea typeface="Arial" charset="0"/>
                <a:cs typeface="Arial" charset="0"/>
              </a:rPr>
              <a:t>“</a:t>
            </a:r>
            <a:r>
              <a:rPr lang="en-US" sz="4500" b="1" dirty="0">
                <a:solidFill>
                  <a:srgbClr val="FAE580"/>
                </a:solidFill>
                <a:latin typeface="Arial" charset="0"/>
                <a:ea typeface="Arial" charset="0"/>
                <a:cs typeface="Arial" charset="0"/>
              </a:rPr>
              <a:t>Constantine labored at his time untiringly to unite the worshippers of the old and the new faith in one religion</a:t>
            </a:r>
            <a:r>
              <a:rPr lang="en-US" sz="4500" dirty="0">
                <a:solidFill>
                  <a:srgbClr val="FAE580"/>
                </a:solidFill>
                <a:latin typeface="Arial" charset="0"/>
                <a:ea typeface="Arial" charset="0"/>
                <a:cs typeface="Arial" charset="0"/>
              </a:rPr>
              <a:t>. </a:t>
            </a:r>
            <a:r>
              <a:rPr lang="en-US" sz="4500" dirty="0">
                <a:latin typeface="Arial" charset="0"/>
                <a:ea typeface="Arial" charset="0"/>
                <a:cs typeface="Arial" charset="0"/>
              </a:rPr>
              <a:t>All his laws and contrivances are aimed at promoting this amalgamation of religions. He would by all means melt together a purified heathenism and a moderate </a:t>
            </a:r>
            <a:r>
              <a:rPr lang="en-US" sz="4500" dirty="0">
                <a:solidFill>
                  <a:srgbClr val="FAE580"/>
                </a:solidFill>
                <a:latin typeface="Arial" charset="0"/>
                <a:ea typeface="Arial" charset="0"/>
                <a:cs typeface="Arial" charset="0"/>
              </a:rPr>
              <a:t>Christianity…</a:t>
            </a:r>
            <a:r>
              <a:rPr lang="en-US" sz="4500" b="1" dirty="0">
                <a:solidFill>
                  <a:srgbClr val="FAE580"/>
                </a:solidFill>
                <a:latin typeface="Arial" charset="0"/>
                <a:ea typeface="Arial" charset="0"/>
                <a:cs typeface="Arial" charset="0"/>
              </a:rPr>
              <a:t>His injunction that the “Day of the Sun” should be a general rest day was characteristic of his standpoint</a:t>
            </a:r>
            <a:r>
              <a:rPr lang="en-US" sz="4500" dirty="0">
                <a:latin typeface="Arial" charset="0"/>
                <a:ea typeface="Arial" charset="0"/>
                <a:cs typeface="Arial" charset="0"/>
              </a:rPr>
              <a:t>…Of all his blending and melting together of Christianity and heathenism, none is more easy to see through than this making of his Sunday law. </a:t>
            </a:r>
            <a:r>
              <a:rPr lang="en-US" sz="4500" b="1" dirty="0">
                <a:solidFill>
                  <a:srgbClr val="FAE580"/>
                </a:solidFill>
                <a:latin typeface="Arial" charset="0"/>
                <a:ea typeface="Arial" charset="0"/>
                <a:cs typeface="Arial" charset="0"/>
              </a:rPr>
              <a:t>The Christians worshipped their Christ, the heathen their sun god</a:t>
            </a:r>
            <a:r>
              <a:rPr lang="en-US" sz="4500" dirty="0">
                <a:latin typeface="Arial" charset="0"/>
                <a:ea typeface="Arial" charset="0"/>
                <a:cs typeface="Arial" charset="0"/>
              </a:rPr>
              <a:t>; according to the opinion of the Emperor, the objects for worship in both religions were essentially the same."</a:t>
            </a:r>
            <a:br>
              <a:rPr lang="en-US" sz="4500" dirty="0">
                <a:latin typeface="Arial" charset="0"/>
                <a:ea typeface="Arial" charset="0"/>
                <a:cs typeface="Arial" charset="0"/>
              </a:rPr>
            </a:br>
            <a:r>
              <a:rPr lang="en-US" sz="4500" dirty="0">
                <a:latin typeface="Arial" charset="0"/>
                <a:ea typeface="Arial" charset="0"/>
                <a:cs typeface="Arial" charset="0"/>
              </a:rPr>
              <a:t>- Christian Edwardson, </a:t>
            </a:r>
            <a:r>
              <a:rPr lang="en-US" sz="4500" i="1" dirty="0">
                <a:latin typeface="Arial" charset="0"/>
                <a:ea typeface="Arial" charset="0"/>
                <a:cs typeface="Arial" charset="0"/>
              </a:rPr>
              <a:t>Facts of Faith</a:t>
            </a:r>
            <a:r>
              <a:rPr lang="en-US" sz="4500" dirty="0">
                <a:latin typeface="Arial" charset="0"/>
                <a:ea typeface="Arial" charset="0"/>
                <a:cs typeface="Arial" charset="0"/>
              </a:rPr>
              <a:t> (TEACH Inc., 2001).</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62465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4. The Church </a:t>
            </a:r>
            <a:r>
              <a:rPr lang="sv-SE" altLang="en-US" sz="8000" b="1" dirty="0" err="1">
                <a:solidFill>
                  <a:srgbClr val="6AAFE3"/>
                </a:solidFill>
                <a:latin typeface="Cabin" charset="0"/>
              </a:rPr>
              <a:t>of</a:t>
            </a:r>
            <a:r>
              <a:rPr lang="sv-SE" altLang="en-US" sz="8000" b="1" dirty="0">
                <a:solidFill>
                  <a:srgbClr val="6AAFE3"/>
                </a:solidFill>
                <a:latin typeface="Cabin" charset="0"/>
              </a:rPr>
              <a:t> </a:t>
            </a:r>
            <a:r>
              <a:rPr lang="sv-SE" altLang="en-US" sz="8000" b="1" dirty="0" err="1">
                <a:solidFill>
                  <a:srgbClr val="6AAFE3"/>
                </a:solidFill>
                <a:latin typeface="Cabin" charset="0"/>
              </a:rPr>
              <a:t>Thyatira</a:t>
            </a:r>
            <a:r>
              <a:rPr lang="sv-SE" altLang="en-US" sz="8000" b="1" dirty="0">
                <a:solidFill>
                  <a:srgbClr val="6AAFE3"/>
                </a:solidFill>
                <a:latin typeface="Cabin" charset="0"/>
              </a:rPr>
              <a:t> </a:t>
            </a:r>
            <a:r>
              <a:rPr lang="sv-SE" altLang="en-US" sz="4000" b="1" dirty="0">
                <a:solidFill>
                  <a:srgbClr val="6AAFE3"/>
                </a:solidFill>
                <a:latin typeface="Cabin" charset="0"/>
              </a:rPr>
              <a:t>(The Age </a:t>
            </a:r>
            <a:r>
              <a:rPr lang="sv-SE" altLang="en-US" sz="4000" b="1" dirty="0" err="1">
                <a:solidFill>
                  <a:srgbClr val="6AAFE3"/>
                </a:solidFill>
                <a:latin typeface="Cabin" charset="0"/>
              </a:rPr>
              <a:t>of</a:t>
            </a:r>
            <a:r>
              <a:rPr lang="sv-SE" altLang="en-US" sz="4000" b="1" dirty="0">
                <a:solidFill>
                  <a:srgbClr val="6AAFE3"/>
                </a:solidFill>
                <a:latin typeface="Cabin" charset="0"/>
              </a:rPr>
              <a:t> </a:t>
            </a:r>
            <a:r>
              <a:rPr lang="sv-SE" altLang="en-US" sz="4000" b="1" dirty="0" err="1">
                <a:solidFill>
                  <a:srgbClr val="6AAFE3"/>
                </a:solidFill>
                <a:latin typeface="Cabin" charset="0"/>
              </a:rPr>
              <a:t>Adversity</a:t>
            </a:r>
            <a:r>
              <a:rPr lang="sv-SE" altLang="en-US" sz="4000" b="1" dirty="0">
                <a:solidFill>
                  <a:srgbClr val="6AAFE3"/>
                </a:solidFill>
                <a:latin typeface="Cabin" charset="0"/>
              </a:rPr>
              <a:t>, 538-1517)</a:t>
            </a: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6000" b="1" dirty="0" smtClean="0">
                <a:solidFill>
                  <a:srgbClr val="FAE580"/>
                </a:solidFill>
                <a:latin typeface="Arial" charset="0"/>
                <a:ea typeface="Arial" charset="0"/>
                <a:cs typeface="Arial" charset="0"/>
              </a:rPr>
              <a:t>Meaning:</a:t>
            </a:r>
            <a:r>
              <a:rPr lang="en-US" sz="6000" b="1" dirty="0" smtClean="0">
                <a:latin typeface="Arial" charset="0"/>
                <a:ea typeface="Arial" charset="0"/>
                <a:cs typeface="Arial" charset="0"/>
              </a:rPr>
              <a:t> </a:t>
            </a:r>
            <a:r>
              <a:rPr lang="en-US" sz="6000" dirty="0" smtClean="0">
                <a:latin typeface="Arial" charset="0"/>
                <a:ea typeface="Arial" charset="0"/>
                <a:cs typeface="Arial" charset="0"/>
              </a:rPr>
              <a:t>Sacrifice of contrition</a:t>
            </a:r>
          </a:p>
          <a:p>
            <a:pPr marL="693738" indent="-685800">
              <a:buFont typeface="Arial" charset="0"/>
              <a:buChar char="•"/>
            </a:pPr>
            <a:r>
              <a:rPr lang="en-US" sz="6000" dirty="0" smtClean="0">
                <a:latin typeface="Arial" charset="0"/>
                <a:ea typeface="Arial" charset="0"/>
                <a:cs typeface="Arial" charset="0"/>
              </a:rPr>
              <a:t>Bible vs. tradition</a:t>
            </a:r>
          </a:p>
          <a:p>
            <a:pPr marL="693738" indent="-685800">
              <a:buFont typeface="Arial" charset="0"/>
              <a:buChar char="•"/>
            </a:pPr>
            <a:r>
              <a:rPr lang="en-US" sz="6000" dirty="0" smtClean="0">
                <a:latin typeface="Arial" charset="0"/>
                <a:ea typeface="Arial" charset="0"/>
                <a:cs typeface="Arial" charset="0"/>
              </a:rPr>
              <a:t>Jesus our Mediator</a:t>
            </a:r>
          </a:p>
          <a:p>
            <a:pPr marL="693738" indent="-685800">
              <a:buFont typeface="Arial" charset="0"/>
              <a:buChar char="•"/>
            </a:pPr>
            <a:r>
              <a:rPr lang="en-US" sz="6000" dirty="0" err="1" smtClean="0">
                <a:latin typeface="Arial" charset="0"/>
                <a:ea typeface="Arial" charset="0"/>
                <a:cs typeface="Arial" charset="0"/>
              </a:rPr>
              <a:t>Waldenses</a:t>
            </a:r>
            <a:endParaRPr lang="en-US" sz="6000" dirty="0" smtClean="0">
              <a:latin typeface="Arial" charset="0"/>
              <a:ea typeface="Arial" charset="0"/>
              <a:cs typeface="Arial" charset="0"/>
            </a:endParaRPr>
          </a:p>
          <a:p>
            <a:pPr marL="693738" indent="-685800">
              <a:buFont typeface="Arial" charset="0"/>
              <a:buChar char="•"/>
            </a:pPr>
            <a:r>
              <a:rPr lang="en-US" sz="6000" dirty="0" smtClean="0">
                <a:latin typeface="Arial" charset="0"/>
                <a:ea typeface="Arial" charset="0"/>
                <a:cs typeface="Arial" charset="0"/>
              </a:rPr>
              <a:t>Jezebel pushing for idol worship.</a:t>
            </a:r>
          </a:p>
          <a:p>
            <a:pPr marL="693738" indent="-685800">
              <a:buFont typeface="Arial" charset="0"/>
              <a:buChar char="•"/>
            </a:pPr>
            <a:r>
              <a:rPr lang="en-US" sz="6000" dirty="0" smtClean="0">
                <a:latin typeface="Arial" charset="0"/>
                <a:ea typeface="Arial" charset="0"/>
                <a:cs typeface="Arial" charset="0"/>
              </a:rPr>
              <a:t>3,5 years of persecution</a:t>
            </a:r>
          </a:p>
          <a:p>
            <a:pPr marL="693738" indent="-685800">
              <a:buFont typeface="Arial" charset="0"/>
              <a:buChar char="•"/>
            </a:pPr>
            <a:endParaRPr lang="en-US" sz="6000" dirty="0" smtClean="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217514" y="2967038"/>
            <a:ext cx="3648848" cy="8131719"/>
          </a:xfrm>
          <a:prstGeom prst="rect">
            <a:avLst/>
          </a:prstGeom>
        </p:spPr>
      </p:pic>
    </p:spTree>
    <p:extLst>
      <p:ext uri="{BB962C8B-B14F-4D97-AF65-F5344CB8AC3E}">
        <p14:creationId xmlns:p14="http://schemas.microsoft.com/office/powerpoint/2010/main" val="49113125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5. The Church </a:t>
            </a:r>
            <a:r>
              <a:rPr lang="sv-SE" altLang="en-US" sz="8000" b="1" dirty="0" err="1">
                <a:solidFill>
                  <a:srgbClr val="6AAFE3"/>
                </a:solidFill>
                <a:latin typeface="Cabin" charset="0"/>
              </a:rPr>
              <a:t>of</a:t>
            </a:r>
            <a:r>
              <a:rPr lang="sv-SE" altLang="en-US" sz="8000" b="1" dirty="0">
                <a:solidFill>
                  <a:srgbClr val="6AAFE3"/>
                </a:solidFill>
                <a:latin typeface="Cabin" charset="0"/>
              </a:rPr>
              <a:t> </a:t>
            </a:r>
            <a:r>
              <a:rPr lang="sv-SE" altLang="en-US" sz="8000" b="1" dirty="0" err="1">
                <a:solidFill>
                  <a:srgbClr val="6AAFE3"/>
                </a:solidFill>
                <a:latin typeface="Cabin" charset="0"/>
              </a:rPr>
              <a:t>Sardis</a:t>
            </a:r>
            <a:r>
              <a:rPr lang="sv-SE" altLang="en-US" sz="8000" b="1" dirty="0">
                <a:solidFill>
                  <a:srgbClr val="6AAFE3"/>
                </a:solidFill>
                <a:latin typeface="Cabin" charset="0"/>
              </a:rPr>
              <a:t> </a:t>
            </a:r>
            <a:r>
              <a:rPr lang="sv-SE" altLang="en-US" sz="4000" b="1" dirty="0">
                <a:solidFill>
                  <a:srgbClr val="6AAFE3"/>
                </a:solidFill>
                <a:latin typeface="Cabin" charset="0"/>
              </a:rPr>
              <a:t>(1517-1700 – The Reformation)</a:t>
            </a: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6000" b="1" dirty="0" smtClean="0">
                <a:solidFill>
                  <a:srgbClr val="FAE580"/>
                </a:solidFill>
                <a:latin typeface="Arial" charset="0"/>
                <a:ea typeface="Arial" charset="0"/>
                <a:cs typeface="Arial" charset="0"/>
              </a:rPr>
              <a:t>Meaning:</a:t>
            </a:r>
            <a:r>
              <a:rPr lang="en-US" sz="6000" b="1" dirty="0" smtClean="0">
                <a:latin typeface="Arial" charset="0"/>
                <a:ea typeface="Arial" charset="0"/>
                <a:cs typeface="Arial" charset="0"/>
              </a:rPr>
              <a:t> “</a:t>
            </a:r>
            <a:r>
              <a:rPr lang="en-US" sz="6000" dirty="0" smtClean="0">
                <a:latin typeface="Arial" charset="0"/>
                <a:ea typeface="Arial" charset="0"/>
                <a:cs typeface="Arial" charset="0"/>
              </a:rPr>
              <a:t>That which remains” or “the escape of the remnant”</a:t>
            </a:r>
          </a:p>
          <a:p>
            <a:pPr marL="693738" indent="-685800">
              <a:buFont typeface="Arial" charset="0"/>
              <a:buChar char="•"/>
            </a:pPr>
            <a:r>
              <a:rPr lang="en-US" sz="6000" dirty="0" smtClean="0">
                <a:latin typeface="Arial" charset="0"/>
                <a:ea typeface="Arial" charset="0"/>
                <a:cs typeface="Arial" charset="0"/>
              </a:rPr>
              <a:t>A focus on the later part</a:t>
            </a:r>
          </a:p>
          <a:p>
            <a:pPr marL="693738" indent="-685800">
              <a:buFont typeface="Arial" charset="0"/>
              <a:buChar char="•"/>
            </a:pPr>
            <a:r>
              <a:rPr lang="en-US" sz="6000" dirty="0" smtClean="0">
                <a:latin typeface="Arial" charset="0"/>
                <a:ea typeface="Arial" charset="0"/>
                <a:cs typeface="Arial" charset="0"/>
              </a:rPr>
              <a:t>Dead</a:t>
            </a:r>
          </a:p>
          <a:p>
            <a:pPr marL="693738" indent="-685800">
              <a:buFont typeface="Arial" charset="0"/>
              <a:buChar char="•"/>
            </a:pPr>
            <a:r>
              <a:rPr lang="en-US" sz="6000" dirty="0" smtClean="0">
                <a:latin typeface="Arial" charset="0"/>
                <a:ea typeface="Arial" charset="0"/>
                <a:cs typeface="Arial" charset="0"/>
              </a:rPr>
              <a:t>Name?</a:t>
            </a:r>
          </a:p>
          <a:p>
            <a:pPr marL="693738" indent="-685800">
              <a:buFont typeface="Arial" charset="0"/>
              <a:buChar char="•"/>
            </a:pPr>
            <a:endParaRPr lang="en-US" sz="6000" dirty="0" smtClean="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823945" y="4375722"/>
            <a:ext cx="5696460" cy="6727254"/>
          </a:xfrm>
          <a:prstGeom prst="rect">
            <a:avLst/>
          </a:prstGeom>
        </p:spPr>
      </p:pic>
    </p:spTree>
    <p:extLst>
      <p:ext uri="{BB962C8B-B14F-4D97-AF65-F5344CB8AC3E}">
        <p14:creationId xmlns:p14="http://schemas.microsoft.com/office/powerpoint/2010/main" val="43036740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6115</TotalTime>
  <Words>812</Words>
  <Application>Microsoft Macintosh PowerPoint</Application>
  <PresentationFormat>Custom</PresentationFormat>
  <Paragraphs>76</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Cabin</vt:lpstr>
      <vt:lpstr>Calibri</vt:lpstr>
      <vt:lpstr>Calibri Light</vt:lpstr>
      <vt:lpstr>Gill Sans</vt:lpstr>
      <vt:lpstr>Helvetica;Arial</vt:lpstr>
      <vt:lpstr>Times New Roman</vt:lpstr>
      <vt:lpstr>ヒラギノ角ゴ ProN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 H</dc:creator>
  <cp:keywords/>
  <dc:description/>
  <cp:lastModifiedBy>C H</cp:lastModifiedBy>
  <cp:revision>139</cp:revision>
  <cp:lastPrinted>1601-01-01T00:00:00Z</cp:lastPrinted>
  <dcterms:created xsi:type="dcterms:W3CDTF">2015-11-11T12:13:52Z</dcterms:created>
  <dcterms:modified xsi:type="dcterms:W3CDTF">2015-12-13T11:43:13Z</dcterms:modified>
</cp:coreProperties>
</file>