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19"/>
  </p:notesMasterIdLst>
  <p:sldIdLst>
    <p:sldId id="256" r:id="rId2"/>
    <p:sldId id="260" r:id="rId3"/>
    <p:sldId id="261" r:id="rId4"/>
    <p:sldId id="262" r:id="rId5"/>
    <p:sldId id="263" r:id="rId6"/>
    <p:sldId id="264" r:id="rId7"/>
    <p:sldId id="266" r:id="rId8"/>
    <p:sldId id="267" r:id="rId9"/>
    <p:sldId id="269" r:id="rId10"/>
    <p:sldId id="270" r:id="rId11"/>
    <p:sldId id="271" r:id="rId12"/>
    <p:sldId id="272" r:id="rId13"/>
    <p:sldId id="273" r:id="rId14"/>
    <p:sldId id="274" r:id="rId15"/>
    <p:sldId id="276" r:id="rId16"/>
    <p:sldId id="277" r:id="rId17"/>
    <p:sldId id="278" r:id="rId18"/>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AE580"/>
    <a:srgbClr val="FCE9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8"/>
    <p:restoredTop sz="94624"/>
  </p:normalViewPr>
  <p:slideViewPr>
    <p:cSldViewPr showGuides="1">
      <p:cViewPr>
        <p:scale>
          <a:sx n="28" d="100"/>
          <a:sy n="28" d="100"/>
        </p:scale>
        <p:origin x="2000" y="1168"/>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66771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11</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3936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91974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2085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71190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81172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23226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51187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1265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90449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6033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3313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2254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0621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84184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55432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12/13/15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51159"/>
            <a:ext cx="24382413" cy="15521927"/>
          </a:xfrm>
          <a:prstGeom prst="rect">
            <a:avLst/>
          </a:prstGeom>
        </p:spPr>
      </p:pic>
      <p:sp>
        <p:nvSpPr>
          <p:cNvPr id="15362" name="AutoShape 2"/>
          <p:cNvSpPr>
            <a:spLocks noChangeArrowheads="1"/>
          </p:cNvSpPr>
          <p:nvPr/>
        </p:nvSpPr>
        <p:spPr bwMode="auto">
          <a:xfrm>
            <a:off x="-60325" y="9091613"/>
            <a:ext cx="13547675"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3922176"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smtClean="0">
                <a:solidFill>
                  <a:srgbClr val="6AAFE3"/>
                </a:solidFill>
                <a:latin typeface="Cabin" charset="0"/>
              </a:rPr>
              <a:t>8 </a:t>
            </a:r>
            <a:r>
              <a:rPr lang="sv-SE" altLang="en-US" sz="5000" b="1" dirty="0" err="1" smtClean="0">
                <a:solidFill>
                  <a:srgbClr val="6AAFE3"/>
                </a:solidFill>
                <a:latin typeface="Cabin" charset="0"/>
              </a:rPr>
              <a:t>S’s</a:t>
            </a:r>
            <a:r>
              <a:rPr lang="sv-SE" altLang="en-US" sz="5000" b="1" dirty="0" smtClean="0">
                <a:solidFill>
                  <a:srgbClr val="6AAFE3"/>
                </a:solidFill>
                <a:latin typeface="Cabin" charset="0"/>
              </a:rPr>
              <a:t> </a:t>
            </a:r>
            <a:r>
              <a:rPr lang="sv-SE" altLang="en-US" sz="5000" b="1" dirty="0" err="1" smtClean="0">
                <a:solidFill>
                  <a:srgbClr val="6AAFE3"/>
                </a:solidFill>
                <a:latin typeface="Cabin" charset="0"/>
              </a:rPr>
              <a:t>of</a:t>
            </a:r>
            <a:r>
              <a:rPr lang="sv-SE" altLang="en-US" sz="5000" b="1" dirty="0" smtClean="0">
                <a:solidFill>
                  <a:srgbClr val="6AAFE3"/>
                </a:solidFill>
                <a:latin typeface="Cabin" charset="0"/>
              </a:rPr>
              <a:t> Revelation 1 – Mission and </a:t>
            </a:r>
            <a:r>
              <a:rPr lang="sv-SE" altLang="en-US" sz="5000" b="1" dirty="0" err="1" smtClean="0">
                <a:solidFill>
                  <a:srgbClr val="6AAFE3"/>
                </a:solidFill>
                <a:latin typeface="Cabin" charset="0"/>
              </a:rPr>
              <a:t>Message</a:t>
            </a:r>
            <a:endParaRPr lang="sv-SE" altLang="en-US" sz="5000" b="1" dirty="0" smtClean="0">
              <a:solidFill>
                <a:srgbClr val="6AAFE3"/>
              </a:solidFill>
              <a:latin typeface="Cabin" charset="0"/>
            </a:endParaRP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The Spirit </a:t>
            </a:r>
            <a:r>
              <a:rPr lang="sv-SE" altLang="en-US" sz="8000" b="1" dirty="0" err="1">
                <a:solidFill>
                  <a:srgbClr val="6AAFE3"/>
                </a:solidFill>
                <a:latin typeface="Cabin" charset="0"/>
              </a:rPr>
              <a:t>of</a:t>
            </a:r>
            <a:r>
              <a:rPr lang="sv-SE" altLang="en-US" sz="8000" b="1" dirty="0">
                <a:solidFill>
                  <a:srgbClr val="6AAFE3"/>
                </a:solidFill>
                <a:latin typeface="Cabin" charset="0"/>
              </a:rPr>
              <a:t> </a:t>
            </a:r>
            <a:r>
              <a:rPr lang="sv-SE" altLang="en-US" sz="8000" b="1" dirty="0" err="1">
                <a:solidFill>
                  <a:srgbClr val="6AAFE3"/>
                </a:solidFill>
                <a:latin typeface="Cabin" charset="0"/>
              </a:rPr>
              <a:t>Prophecy</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000" dirty="0">
                <a:latin typeface="Arial" charset="0"/>
                <a:ea typeface="Arial" charset="0"/>
                <a:cs typeface="Arial" charset="0"/>
              </a:rPr>
              <a:t>“The very last deception of Satan will be to make of none effect the testimony of the Spirit of God.” (2SM 78:2</a:t>
            </a:r>
            <a:r>
              <a:rPr lang="en-US" sz="5000" dirty="0" smtClean="0">
                <a:latin typeface="Arial" charset="0"/>
                <a:ea typeface="Arial" charset="0"/>
                <a:cs typeface="Arial" charset="0"/>
              </a:rPr>
              <a:t>)</a:t>
            </a:r>
          </a:p>
          <a:p>
            <a:endParaRPr lang="en-US" sz="5000" dirty="0">
              <a:latin typeface="Arial" charset="0"/>
              <a:ea typeface="Arial" charset="0"/>
              <a:cs typeface="Arial" charset="0"/>
            </a:endParaRPr>
          </a:p>
          <a:p>
            <a:r>
              <a:rPr lang="en-US" sz="5000" dirty="0" smtClean="0">
                <a:latin typeface="Arial" charset="0"/>
                <a:ea typeface="Arial" charset="0"/>
                <a:cs typeface="Arial" charset="0"/>
              </a:rPr>
              <a:t>“Abundant </a:t>
            </a:r>
            <a:r>
              <a:rPr lang="en-US" sz="5000" dirty="0">
                <a:latin typeface="Arial" charset="0"/>
                <a:ea typeface="Arial" charset="0"/>
                <a:cs typeface="Arial" charset="0"/>
              </a:rPr>
              <a:t>light has been given to our people in these last days.  Whether or not my life is spared, </a:t>
            </a:r>
            <a:r>
              <a:rPr lang="en-US" sz="5000" b="1" dirty="0">
                <a:solidFill>
                  <a:srgbClr val="FAE580"/>
                </a:solidFill>
                <a:latin typeface="Arial" charset="0"/>
                <a:ea typeface="Arial" charset="0"/>
                <a:cs typeface="Arial" charset="0"/>
              </a:rPr>
              <a:t>my writings will constantly speak, and their work will go forward as long as time shall last</a:t>
            </a:r>
            <a:r>
              <a:rPr lang="en-US" sz="5000" b="1" dirty="0">
                <a:latin typeface="Arial" charset="0"/>
                <a:ea typeface="Arial" charset="0"/>
                <a:cs typeface="Arial" charset="0"/>
              </a:rPr>
              <a:t>.</a:t>
            </a:r>
            <a:r>
              <a:rPr lang="en-US" sz="5000" dirty="0">
                <a:latin typeface="Arial" charset="0"/>
                <a:ea typeface="Arial" charset="0"/>
                <a:cs typeface="Arial" charset="0"/>
              </a:rPr>
              <a:t>” (3SM 76:4)</a:t>
            </a:r>
          </a:p>
          <a:p>
            <a:endParaRPr lang="en-US" sz="5000" dirty="0">
              <a:latin typeface="Arial" charset="0"/>
              <a:ea typeface="Arial" charset="0"/>
              <a:cs typeface="Arial" charset="0"/>
            </a:endParaRPr>
          </a:p>
          <a:p>
            <a:r>
              <a:rPr lang="en-US" sz="5000" dirty="0">
                <a:latin typeface="Arial" charset="0"/>
                <a:ea typeface="Arial" charset="0"/>
                <a:cs typeface="Arial" charset="0"/>
              </a:rPr>
              <a:t>Proverbs 29:18: Where there is no vision, the people perish: but he that </a:t>
            </a:r>
            <a:r>
              <a:rPr lang="en-US" sz="5000" dirty="0" err="1">
                <a:latin typeface="Arial" charset="0"/>
                <a:ea typeface="Arial" charset="0"/>
                <a:cs typeface="Arial" charset="0"/>
              </a:rPr>
              <a:t>keepeth</a:t>
            </a:r>
            <a:r>
              <a:rPr lang="en-US" sz="5000" dirty="0">
                <a:latin typeface="Arial" charset="0"/>
                <a:ea typeface="Arial" charset="0"/>
                <a:cs typeface="Arial" charset="0"/>
              </a:rPr>
              <a:t> the law, happy is he.</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629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Revelation </a:t>
            </a:r>
            <a:r>
              <a:rPr lang="sv-SE" altLang="en-US" sz="8000" b="1" dirty="0" smtClean="0">
                <a:solidFill>
                  <a:srgbClr val="6AAFE3"/>
                </a:solidFill>
                <a:latin typeface="Cabin" charset="0"/>
              </a:rPr>
              <a:t>1:11, 20</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500" b="1" dirty="0">
                <a:solidFill>
                  <a:srgbClr val="FAE580"/>
                </a:solidFill>
                <a:latin typeface="Arial" charset="0"/>
                <a:ea typeface="Arial" charset="0"/>
                <a:cs typeface="Arial" charset="0"/>
              </a:rPr>
              <a:t>8. The Saints – Church</a:t>
            </a:r>
            <a:endParaRPr lang="en-US" sz="4500" dirty="0">
              <a:solidFill>
                <a:srgbClr val="FAE580"/>
              </a:solidFill>
              <a:latin typeface="Arial" charset="0"/>
              <a:ea typeface="Arial" charset="0"/>
              <a:cs typeface="Arial" charset="0"/>
            </a:endParaRPr>
          </a:p>
          <a:p>
            <a:r>
              <a:rPr lang="en-US" sz="4500" dirty="0">
                <a:latin typeface="Arial" charset="0"/>
                <a:ea typeface="Arial" charset="0"/>
                <a:cs typeface="Arial" charset="0"/>
              </a:rPr>
              <a:t>1 Timothy 3:15: But if I tarry long, that thou </a:t>
            </a:r>
            <a:r>
              <a:rPr lang="en-US" sz="4500" dirty="0" err="1">
                <a:latin typeface="Arial" charset="0"/>
                <a:ea typeface="Arial" charset="0"/>
                <a:cs typeface="Arial" charset="0"/>
              </a:rPr>
              <a:t>mayest</a:t>
            </a:r>
            <a:r>
              <a:rPr lang="en-US" sz="4500" dirty="0">
                <a:latin typeface="Arial" charset="0"/>
                <a:ea typeface="Arial" charset="0"/>
                <a:cs typeface="Arial" charset="0"/>
              </a:rPr>
              <a:t> know how thou </a:t>
            </a:r>
            <a:r>
              <a:rPr lang="en-US" sz="4500" dirty="0" err="1">
                <a:latin typeface="Arial" charset="0"/>
                <a:ea typeface="Arial" charset="0"/>
                <a:cs typeface="Arial" charset="0"/>
              </a:rPr>
              <a:t>oughtest</a:t>
            </a:r>
            <a:r>
              <a:rPr lang="en-US" sz="4500" dirty="0">
                <a:latin typeface="Arial" charset="0"/>
                <a:ea typeface="Arial" charset="0"/>
                <a:cs typeface="Arial" charset="0"/>
              </a:rPr>
              <a:t> to behave thyself in the house of God, which is </a:t>
            </a:r>
            <a:r>
              <a:rPr lang="en-US" sz="4500" b="1" dirty="0">
                <a:latin typeface="Arial" charset="0"/>
                <a:ea typeface="Arial" charset="0"/>
                <a:cs typeface="Arial" charset="0"/>
              </a:rPr>
              <a:t>the church of the living God, the pillar and ground of the truth</a:t>
            </a:r>
            <a:r>
              <a:rPr lang="en-US" sz="4500" b="1" dirty="0" smtClean="0">
                <a:latin typeface="Arial" charset="0"/>
                <a:ea typeface="Arial" charset="0"/>
                <a:cs typeface="Arial" charset="0"/>
              </a:rPr>
              <a:t>.</a:t>
            </a:r>
          </a:p>
          <a:p>
            <a:endParaRPr lang="en-US" sz="4500" dirty="0">
              <a:latin typeface="Arial" charset="0"/>
              <a:ea typeface="Arial" charset="0"/>
              <a:cs typeface="Arial" charset="0"/>
            </a:endParaRPr>
          </a:p>
          <a:p>
            <a:r>
              <a:rPr lang="en-US" sz="4500" b="1" dirty="0">
                <a:solidFill>
                  <a:srgbClr val="FAE580"/>
                </a:solidFill>
                <a:latin typeface="Arial" charset="0"/>
                <a:ea typeface="Arial" charset="0"/>
                <a:cs typeface="Arial" charset="0"/>
              </a:rPr>
              <a:t>How is the church the pillar and ground of truth?</a:t>
            </a:r>
            <a:endParaRPr lang="en-US" sz="4500" dirty="0">
              <a:solidFill>
                <a:srgbClr val="FAE580"/>
              </a:solidFill>
              <a:latin typeface="Arial" charset="0"/>
              <a:ea typeface="Arial" charset="0"/>
              <a:cs typeface="Arial" charset="0"/>
            </a:endParaRPr>
          </a:p>
          <a:p>
            <a:r>
              <a:rPr lang="en-US" sz="4500" dirty="0">
                <a:latin typeface="Arial" charset="0"/>
                <a:ea typeface="Arial" charset="0"/>
                <a:cs typeface="Arial" charset="0"/>
              </a:rPr>
              <a:t>“During ages of spiritual darkness </a:t>
            </a:r>
            <a:r>
              <a:rPr lang="en-US" sz="4500" b="1" dirty="0">
                <a:latin typeface="Arial" charset="0"/>
                <a:ea typeface="Arial" charset="0"/>
                <a:cs typeface="Arial" charset="0"/>
              </a:rPr>
              <a:t>the church of God</a:t>
            </a:r>
            <a:r>
              <a:rPr lang="en-US" sz="4500" dirty="0">
                <a:latin typeface="Arial" charset="0"/>
                <a:ea typeface="Arial" charset="0"/>
                <a:cs typeface="Arial" charset="0"/>
              </a:rPr>
              <a:t> has been as a city set on a hill. From age to age, through successive generations, </a:t>
            </a:r>
            <a:r>
              <a:rPr lang="en-US" sz="4500" b="1" dirty="0">
                <a:solidFill>
                  <a:srgbClr val="FAE580"/>
                </a:solidFill>
                <a:latin typeface="Arial" charset="0"/>
                <a:ea typeface="Arial" charset="0"/>
                <a:cs typeface="Arial" charset="0"/>
              </a:rPr>
              <a:t>the pure doctrines of heaven have been unfolding within its borders</a:t>
            </a:r>
            <a:r>
              <a:rPr lang="en-US" sz="4500" b="1" dirty="0">
                <a:latin typeface="Arial" charset="0"/>
                <a:ea typeface="Arial" charset="0"/>
                <a:cs typeface="Arial" charset="0"/>
              </a:rPr>
              <a:t>.</a:t>
            </a:r>
            <a:r>
              <a:rPr lang="en-US" sz="4500" dirty="0">
                <a:latin typeface="Arial" charset="0"/>
                <a:ea typeface="Arial" charset="0"/>
                <a:cs typeface="Arial" charset="0"/>
              </a:rPr>
              <a:t> Enfeebled and defective as it may appear, the church is the one object upon which God bestows in a special sense His supreme regard. It is the theater of His grace, in which </a:t>
            </a:r>
            <a:r>
              <a:rPr lang="en-US" sz="4500" b="1" dirty="0">
                <a:solidFill>
                  <a:srgbClr val="FAE580"/>
                </a:solidFill>
                <a:latin typeface="Arial" charset="0"/>
                <a:ea typeface="Arial" charset="0"/>
                <a:cs typeface="Arial" charset="0"/>
              </a:rPr>
              <a:t>He delights to reveal His power to transform hearts</a:t>
            </a:r>
            <a:r>
              <a:rPr lang="en-US" sz="4500" b="1" dirty="0">
                <a:latin typeface="Arial" charset="0"/>
                <a:ea typeface="Arial" charset="0"/>
                <a:cs typeface="Arial" charset="0"/>
              </a:rPr>
              <a:t>.</a:t>
            </a:r>
            <a:r>
              <a:rPr lang="en-US" sz="4500" dirty="0">
                <a:latin typeface="Arial" charset="0"/>
                <a:ea typeface="Arial" charset="0"/>
                <a:cs typeface="Arial" charset="0"/>
              </a:rPr>
              <a:t>  {AA 12.1}    </a:t>
            </a:r>
          </a:p>
          <a:p>
            <a:endParaRPr lang="en-US" sz="45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644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Purpose</a:t>
            </a:r>
            <a:r>
              <a:rPr lang="sv-SE" altLang="en-US" sz="8000" b="1" dirty="0" smtClean="0">
                <a:solidFill>
                  <a:srgbClr val="6AAFE3"/>
                </a:solidFill>
                <a:latin typeface="Cabin" charset="0"/>
              </a:rPr>
              <a:t> and Mission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the Church</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800" dirty="0">
                <a:solidFill>
                  <a:srgbClr val="FAE580"/>
                </a:solidFill>
                <a:latin typeface="Arial" charset="0"/>
                <a:ea typeface="Arial" charset="0"/>
                <a:cs typeface="Arial" charset="0"/>
              </a:rPr>
              <a:t>“</a:t>
            </a:r>
            <a:r>
              <a:rPr lang="en-US" sz="4800" b="1" dirty="0">
                <a:solidFill>
                  <a:srgbClr val="FAE580"/>
                </a:solidFill>
                <a:latin typeface="Arial" charset="0"/>
                <a:ea typeface="Arial" charset="0"/>
                <a:cs typeface="Arial" charset="0"/>
              </a:rPr>
              <a:t>The church is God's appointed agency for the salvation of men. It was organized for service, and its mission is to carry the gospel to the world</a:t>
            </a:r>
            <a:r>
              <a:rPr lang="en-US" sz="4800" b="1" dirty="0">
                <a:latin typeface="Arial" charset="0"/>
                <a:ea typeface="Arial" charset="0"/>
                <a:cs typeface="Arial" charset="0"/>
              </a:rPr>
              <a:t>.</a:t>
            </a:r>
            <a:r>
              <a:rPr lang="en-US" sz="4800" dirty="0">
                <a:latin typeface="Arial" charset="0"/>
                <a:ea typeface="Arial" charset="0"/>
                <a:cs typeface="Arial" charset="0"/>
              </a:rPr>
              <a:t> From the beginning it has been God's plan that through His church shall be reflected to the world His fullness and His sufficiency. The members of the church, those whom He has called out of darkness into His marvelous light, are to show forth His glory. The church is the repository of the riches of the grace of Christ; and through the church will eventually be made manifest, even to "the principalities and powers in heavenly places," the final and full display of the love of God.  Ephesians 3:10.  {AA 9.1}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46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Christ’s</a:t>
            </a:r>
            <a:r>
              <a:rPr lang="sv-SE" altLang="en-US" sz="8000" b="1" dirty="0" smtClean="0">
                <a:solidFill>
                  <a:srgbClr val="6AAFE3"/>
                </a:solidFill>
                <a:latin typeface="Cabin" charset="0"/>
              </a:rPr>
              <a:t> Mission and </a:t>
            </a:r>
            <a:r>
              <a:rPr lang="sv-SE" altLang="en-US" sz="8000" b="1" dirty="0" err="1" smtClean="0">
                <a:solidFill>
                  <a:srgbClr val="6AAFE3"/>
                </a:solidFill>
                <a:latin typeface="Cabin" charset="0"/>
              </a:rPr>
              <a:t>Method</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a:buFont typeface="Arial" charset="0"/>
              <a:buChar char="•"/>
            </a:pPr>
            <a:r>
              <a:rPr lang="en-US" sz="4500" dirty="0" err="1">
                <a:latin typeface="Arial" charset="0"/>
                <a:ea typeface="Arial" charset="0"/>
                <a:cs typeface="Arial" charset="0"/>
              </a:rPr>
              <a:t>Ekklesia</a:t>
            </a:r>
            <a:endParaRPr lang="en-US" sz="4500" dirty="0">
              <a:latin typeface="Arial" charset="0"/>
              <a:ea typeface="Arial" charset="0"/>
              <a:cs typeface="Arial" charset="0"/>
            </a:endParaRPr>
          </a:p>
          <a:p>
            <a:pPr marL="693738" indent="-685800">
              <a:buFont typeface="Arial" charset="0"/>
              <a:buChar char="•"/>
            </a:pPr>
            <a:r>
              <a:rPr lang="en-US" sz="4500" dirty="0">
                <a:latin typeface="Arial" charset="0"/>
                <a:ea typeface="Arial" charset="0"/>
                <a:cs typeface="Arial" charset="0"/>
              </a:rPr>
              <a:t>Luke 19:10</a:t>
            </a:r>
          </a:p>
          <a:p>
            <a:pPr marL="693738" indent="-685800">
              <a:buFont typeface="Arial" charset="0"/>
              <a:buChar char="•"/>
            </a:pPr>
            <a:r>
              <a:rPr lang="en-US" sz="4500" dirty="0">
                <a:latin typeface="Arial" charset="0"/>
                <a:ea typeface="Arial" charset="0"/>
                <a:cs typeface="Arial" charset="0"/>
              </a:rPr>
              <a:t>Matthew 9:35</a:t>
            </a:r>
          </a:p>
          <a:p>
            <a:endParaRPr lang="en-US" sz="4500" dirty="0">
              <a:latin typeface="Arial" charset="0"/>
              <a:ea typeface="Arial" charset="0"/>
              <a:cs typeface="Arial" charset="0"/>
            </a:endParaRPr>
          </a:p>
          <a:p>
            <a:r>
              <a:rPr lang="en-US" sz="4500" dirty="0">
                <a:solidFill>
                  <a:srgbClr val="FAE580"/>
                </a:solidFill>
                <a:latin typeface="Arial" charset="0"/>
                <a:ea typeface="Arial" charset="0"/>
                <a:cs typeface="Arial" charset="0"/>
              </a:rPr>
              <a:t>“</a:t>
            </a:r>
            <a:r>
              <a:rPr lang="en-US" sz="4500" b="1" dirty="0">
                <a:solidFill>
                  <a:srgbClr val="FAE580"/>
                </a:solidFill>
                <a:latin typeface="Arial" charset="0"/>
                <a:ea typeface="Arial" charset="0"/>
                <a:cs typeface="Arial" charset="0"/>
              </a:rPr>
              <a:t>Christ's method alone</a:t>
            </a:r>
            <a:r>
              <a:rPr lang="en-US" sz="4500" dirty="0">
                <a:solidFill>
                  <a:srgbClr val="FAE580"/>
                </a:solidFill>
                <a:latin typeface="Arial" charset="0"/>
                <a:ea typeface="Arial" charset="0"/>
                <a:cs typeface="Arial" charset="0"/>
              </a:rPr>
              <a:t> </a:t>
            </a:r>
            <a:r>
              <a:rPr lang="en-US" sz="4500" dirty="0">
                <a:latin typeface="Arial" charset="0"/>
                <a:ea typeface="Arial" charset="0"/>
                <a:cs typeface="Arial" charset="0"/>
              </a:rPr>
              <a:t>will give true success in reaching the people. The </a:t>
            </a:r>
            <a:r>
              <a:rPr lang="en-US" sz="4500" dirty="0" err="1">
                <a:latin typeface="Arial" charset="0"/>
                <a:ea typeface="Arial" charset="0"/>
                <a:cs typeface="Arial" charset="0"/>
              </a:rPr>
              <a:t>Saviour</a:t>
            </a:r>
            <a:r>
              <a:rPr lang="en-US" sz="4500" dirty="0">
                <a:latin typeface="Arial" charset="0"/>
                <a:ea typeface="Arial" charset="0"/>
                <a:cs typeface="Arial" charset="0"/>
              </a:rPr>
              <a:t> </a:t>
            </a:r>
            <a:endParaRPr lang="en-US" sz="4500" dirty="0" smtClean="0">
              <a:latin typeface="Arial" charset="0"/>
              <a:ea typeface="Arial" charset="0"/>
              <a:cs typeface="Arial" charset="0"/>
            </a:endParaRPr>
          </a:p>
          <a:p>
            <a:pPr marL="922338" indent="-914400">
              <a:buAutoNum type="arabicPeriod"/>
            </a:pPr>
            <a:r>
              <a:rPr lang="en-US" sz="4500" dirty="0" smtClean="0">
                <a:latin typeface="Arial" charset="0"/>
                <a:ea typeface="Arial" charset="0"/>
                <a:cs typeface="Arial" charset="0"/>
              </a:rPr>
              <a:t>mingled </a:t>
            </a:r>
            <a:r>
              <a:rPr lang="en-US" sz="4500" dirty="0">
                <a:latin typeface="Arial" charset="0"/>
                <a:ea typeface="Arial" charset="0"/>
                <a:cs typeface="Arial" charset="0"/>
              </a:rPr>
              <a:t>with men as one who </a:t>
            </a:r>
            <a:endParaRPr lang="en-US" sz="4500" dirty="0" smtClean="0">
              <a:latin typeface="Arial" charset="0"/>
              <a:ea typeface="Arial" charset="0"/>
              <a:cs typeface="Arial" charset="0"/>
            </a:endParaRPr>
          </a:p>
          <a:p>
            <a:pPr marL="922338" indent="-914400">
              <a:buAutoNum type="arabicPeriod"/>
            </a:pPr>
            <a:r>
              <a:rPr lang="en-US" sz="4500" dirty="0" smtClean="0">
                <a:latin typeface="Arial" charset="0"/>
                <a:ea typeface="Arial" charset="0"/>
                <a:cs typeface="Arial" charset="0"/>
              </a:rPr>
              <a:t>desired </a:t>
            </a:r>
            <a:r>
              <a:rPr lang="en-US" sz="4500" dirty="0">
                <a:latin typeface="Arial" charset="0"/>
                <a:ea typeface="Arial" charset="0"/>
                <a:cs typeface="Arial" charset="0"/>
              </a:rPr>
              <a:t>their good. </a:t>
            </a:r>
            <a:endParaRPr lang="en-US" sz="4500" dirty="0" smtClean="0">
              <a:latin typeface="Arial" charset="0"/>
              <a:ea typeface="Arial" charset="0"/>
              <a:cs typeface="Arial" charset="0"/>
            </a:endParaRPr>
          </a:p>
          <a:p>
            <a:pPr marL="922338" indent="-914400">
              <a:buAutoNum type="arabicPeriod"/>
            </a:pPr>
            <a:r>
              <a:rPr lang="en-US" sz="4500" dirty="0" smtClean="0">
                <a:latin typeface="Arial" charset="0"/>
                <a:ea typeface="Arial" charset="0"/>
                <a:cs typeface="Arial" charset="0"/>
              </a:rPr>
              <a:t>He </a:t>
            </a:r>
            <a:r>
              <a:rPr lang="en-US" sz="4500" dirty="0">
                <a:latin typeface="Arial" charset="0"/>
                <a:ea typeface="Arial" charset="0"/>
                <a:cs typeface="Arial" charset="0"/>
              </a:rPr>
              <a:t>showed His sympathy for them, </a:t>
            </a:r>
            <a:endParaRPr lang="en-US" sz="4500" dirty="0" smtClean="0">
              <a:latin typeface="Arial" charset="0"/>
              <a:ea typeface="Arial" charset="0"/>
              <a:cs typeface="Arial" charset="0"/>
            </a:endParaRPr>
          </a:p>
          <a:p>
            <a:pPr marL="922338" indent="-914400">
              <a:buAutoNum type="arabicPeriod"/>
            </a:pPr>
            <a:r>
              <a:rPr lang="en-US" sz="4500" dirty="0" smtClean="0">
                <a:latin typeface="Arial" charset="0"/>
                <a:ea typeface="Arial" charset="0"/>
                <a:cs typeface="Arial" charset="0"/>
              </a:rPr>
              <a:t>ministered </a:t>
            </a:r>
            <a:r>
              <a:rPr lang="en-US" sz="4500" dirty="0">
                <a:latin typeface="Arial" charset="0"/>
                <a:ea typeface="Arial" charset="0"/>
                <a:cs typeface="Arial" charset="0"/>
              </a:rPr>
              <a:t>to their needs</a:t>
            </a:r>
            <a:r>
              <a:rPr lang="en-US" sz="4500" dirty="0" smtClean="0">
                <a:latin typeface="Arial" charset="0"/>
                <a:ea typeface="Arial" charset="0"/>
                <a:cs typeface="Arial" charset="0"/>
              </a:rPr>
              <a:t>,</a:t>
            </a:r>
          </a:p>
          <a:p>
            <a:pPr marL="922338" indent="-914400">
              <a:buAutoNum type="arabicPeriod"/>
            </a:pPr>
            <a:r>
              <a:rPr lang="en-US" sz="4500" dirty="0" smtClean="0">
                <a:latin typeface="Arial" charset="0"/>
                <a:ea typeface="Arial" charset="0"/>
                <a:cs typeface="Arial" charset="0"/>
              </a:rPr>
              <a:t>and </a:t>
            </a:r>
            <a:r>
              <a:rPr lang="en-US" sz="4500" dirty="0">
                <a:latin typeface="Arial" charset="0"/>
                <a:ea typeface="Arial" charset="0"/>
                <a:cs typeface="Arial" charset="0"/>
              </a:rPr>
              <a:t>won their confidence. </a:t>
            </a:r>
            <a:endParaRPr lang="en-US" sz="4500" dirty="0" smtClean="0">
              <a:latin typeface="Arial" charset="0"/>
              <a:ea typeface="Arial" charset="0"/>
              <a:cs typeface="Arial" charset="0"/>
            </a:endParaRPr>
          </a:p>
          <a:p>
            <a:pPr marL="922338" indent="-914400">
              <a:buAutoNum type="arabicPeriod"/>
            </a:pPr>
            <a:r>
              <a:rPr lang="en-US" sz="4500" dirty="0" smtClean="0">
                <a:latin typeface="Arial" charset="0"/>
                <a:ea typeface="Arial" charset="0"/>
                <a:cs typeface="Arial" charset="0"/>
              </a:rPr>
              <a:t>Then </a:t>
            </a:r>
            <a:r>
              <a:rPr lang="en-US" sz="4500" dirty="0">
                <a:latin typeface="Arial" charset="0"/>
                <a:ea typeface="Arial" charset="0"/>
                <a:cs typeface="Arial" charset="0"/>
              </a:rPr>
              <a:t>He bade them, "Follow Me."  {MH 143.3}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20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8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Church’s</a:t>
            </a:r>
            <a:r>
              <a:rPr lang="sv-SE" altLang="en-US" sz="8000" b="1" dirty="0" smtClean="0">
                <a:solidFill>
                  <a:srgbClr val="6AAFE3"/>
                </a:solidFill>
                <a:latin typeface="Cabin" charset="0"/>
              </a:rPr>
              <a:t> Mission and </a:t>
            </a:r>
            <a:r>
              <a:rPr lang="sv-SE" altLang="en-US" sz="8000" b="1" dirty="0" err="1" smtClean="0">
                <a:solidFill>
                  <a:srgbClr val="6AAFE3"/>
                </a:solidFill>
                <a:latin typeface="Cabin" charset="0"/>
              </a:rPr>
              <a:t>Method</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800" b="1" dirty="0">
                <a:latin typeface="Arial" charset="0"/>
                <a:ea typeface="Arial" charset="0"/>
                <a:cs typeface="Arial" charset="0"/>
              </a:rPr>
              <a:t>Acts 2:47b: </a:t>
            </a:r>
            <a:r>
              <a:rPr lang="en-US" sz="4800" dirty="0">
                <a:latin typeface="Arial" charset="0"/>
                <a:ea typeface="Arial" charset="0"/>
                <a:cs typeface="Arial" charset="0"/>
              </a:rPr>
              <a:t>And the Lord added to the church daily those who were being saved.</a:t>
            </a:r>
          </a:p>
          <a:p>
            <a:endParaRPr lang="en-US" sz="4800" dirty="0">
              <a:latin typeface="Arial" charset="0"/>
              <a:ea typeface="Arial" charset="0"/>
              <a:cs typeface="Arial" charset="0"/>
            </a:endParaRPr>
          </a:p>
          <a:p>
            <a:r>
              <a:rPr lang="en-US" sz="4800" dirty="0">
                <a:latin typeface="Arial" charset="0"/>
                <a:ea typeface="Arial" charset="0"/>
                <a:cs typeface="Arial" charset="0"/>
              </a:rPr>
              <a:t>“Preaching is a small part of the work to be done for the salvation of souls. </a:t>
            </a:r>
            <a:r>
              <a:rPr lang="en-US" sz="4800" b="1" dirty="0">
                <a:solidFill>
                  <a:srgbClr val="FAE580"/>
                </a:solidFill>
                <a:latin typeface="Arial" charset="0"/>
                <a:ea typeface="Arial" charset="0"/>
                <a:cs typeface="Arial" charset="0"/>
              </a:rPr>
              <a:t>God's Spirit convicts sinners of the truth, and He places them in the arms of the church</a:t>
            </a:r>
            <a:r>
              <a:rPr lang="en-US" sz="4800" b="1" dirty="0">
                <a:latin typeface="Arial" charset="0"/>
                <a:ea typeface="Arial" charset="0"/>
                <a:cs typeface="Arial" charset="0"/>
              </a:rPr>
              <a:t>.</a:t>
            </a:r>
            <a:r>
              <a:rPr lang="en-US" sz="4800" dirty="0">
                <a:latin typeface="Arial" charset="0"/>
                <a:ea typeface="Arial" charset="0"/>
                <a:cs typeface="Arial" charset="0"/>
              </a:rPr>
              <a:t> The ministers may do their part, but they can never perform the work that the church should do</a:t>
            </a:r>
            <a:r>
              <a:rPr lang="en-US" sz="4800" dirty="0">
                <a:solidFill>
                  <a:srgbClr val="FAE580"/>
                </a:solidFill>
                <a:latin typeface="Arial" charset="0"/>
                <a:ea typeface="Arial" charset="0"/>
                <a:cs typeface="Arial" charset="0"/>
              </a:rPr>
              <a:t>. </a:t>
            </a:r>
            <a:r>
              <a:rPr lang="en-US" sz="4800" b="1" dirty="0">
                <a:solidFill>
                  <a:srgbClr val="FAE580"/>
                </a:solidFill>
                <a:latin typeface="Arial" charset="0"/>
                <a:ea typeface="Arial" charset="0"/>
                <a:cs typeface="Arial" charset="0"/>
              </a:rPr>
              <a:t>God requires His church to nurse those who are young in faith and experience</a:t>
            </a:r>
            <a:r>
              <a:rPr lang="en-US" sz="4800" dirty="0">
                <a:latin typeface="Arial" charset="0"/>
                <a:ea typeface="Arial" charset="0"/>
                <a:cs typeface="Arial" charset="0"/>
              </a:rPr>
              <a:t>, to go to them, not for the purpose of gossiping with them, but to pray, to speak unto them words that are "like apples of gold in pictures of silver."  {</a:t>
            </a:r>
            <a:r>
              <a:rPr lang="en-US" sz="4800" dirty="0" err="1">
                <a:latin typeface="Arial" charset="0"/>
                <a:ea typeface="Arial" charset="0"/>
                <a:cs typeface="Arial" charset="0"/>
              </a:rPr>
              <a:t>Ev</a:t>
            </a:r>
            <a:r>
              <a:rPr lang="en-US" sz="4800" dirty="0">
                <a:latin typeface="Arial" charset="0"/>
                <a:ea typeface="Arial" charset="0"/>
                <a:cs typeface="Arial" charset="0"/>
              </a:rPr>
              <a:t> 352.1}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335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Church’s</a:t>
            </a:r>
            <a:r>
              <a:rPr lang="sv-SE" altLang="en-US" sz="8000" b="1" dirty="0" smtClean="0">
                <a:solidFill>
                  <a:srgbClr val="6AAFE3"/>
                </a:solidFill>
                <a:latin typeface="Cabin" charset="0"/>
              </a:rPr>
              <a:t> Mission and </a:t>
            </a:r>
            <a:r>
              <a:rPr lang="sv-SE" altLang="en-US" sz="8000" b="1" dirty="0" err="1" smtClean="0">
                <a:solidFill>
                  <a:srgbClr val="6AAFE3"/>
                </a:solidFill>
                <a:latin typeface="Cabin" charset="0"/>
              </a:rPr>
              <a:t>Method</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500" b="1" dirty="0">
                <a:latin typeface="Arial" charset="0"/>
                <a:ea typeface="Arial" charset="0"/>
                <a:cs typeface="Arial" charset="0"/>
              </a:rPr>
              <a:t>Acts 4:9-12</a:t>
            </a:r>
            <a:endParaRPr lang="en-US" sz="4500" dirty="0">
              <a:latin typeface="Arial" charset="0"/>
              <a:ea typeface="Arial" charset="0"/>
              <a:cs typeface="Arial" charset="0"/>
            </a:endParaRPr>
          </a:p>
          <a:p>
            <a:pPr marL="693738" indent="-685800">
              <a:buFont typeface="Arial" charset="0"/>
              <a:buChar char="•"/>
            </a:pPr>
            <a:r>
              <a:rPr lang="en-US" sz="4500" dirty="0">
                <a:latin typeface="Arial" charset="0"/>
                <a:ea typeface="Arial" charset="0"/>
                <a:cs typeface="Arial" charset="0"/>
              </a:rPr>
              <a:t>Physical healing</a:t>
            </a:r>
          </a:p>
          <a:p>
            <a:pPr marL="693738" indent="-685800">
              <a:buFont typeface="Arial" charset="0"/>
              <a:buChar char="•"/>
            </a:pPr>
            <a:r>
              <a:rPr lang="en-US" sz="4500" dirty="0">
                <a:latin typeface="Arial" charset="0"/>
                <a:ea typeface="Arial" charset="0"/>
                <a:cs typeface="Arial" charset="0"/>
              </a:rPr>
              <a:t>Salvation</a:t>
            </a:r>
          </a:p>
          <a:p>
            <a:endParaRPr lang="en-US" sz="4500" dirty="0">
              <a:latin typeface="Arial" charset="0"/>
              <a:ea typeface="Arial" charset="0"/>
              <a:cs typeface="Arial" charset="0"/>
            </a:endParaRPr>
          </a:p>
          <a:p>
            <a:r>
              <a:rPr lang="en-US" sz="4500" dirty="0">
                <a:latin typeface="Arial" charset="0"/>
                <a:ea typeface="Arial" charset="0"/>
                <a:cs typeface="Arial" charset="0"/>
              </a:rPr>
              <a:t>“God's purpose in committing to men and women </a:t>
            </a:r>
            <a:r>
              <a:rPr lang="en-US" sz="4500" b="1" dirty="0">
                <a:solidFill>
                  <a:srgbClr val="FAE580"/>
                </a:solidFill>
                <a:latin typeface="Arial" charset="0"/>
                <a:ea typeface="Arial" charset="0"/>
                <a:cs typeface="Arial" charset="0"/>
              </a:rPr>
              <a:t>the mission that He committed to Christ</a:t>
            </a:r>
            <a:r>
              <a:rPr lang="en-US" sz="4500" dirty="0">
                <a:latin typeface="Arial" charset="0"/>
                <a:ea typeface="Arial" charset="0"/>
                <a:cs typeface="Arial" charset="0"/>
              </a:rPr>
              <a:t> is to disentangle His followers from all worldly policy and to </a:t>
            </a:r>
            <a:r>
              <a:rPr lang="en-US" sz="4500" b="1" dirty="0">
                <a:solidFill>
                  <a:srgbClr val="FAE580"/>
                </a:solidFill>
                <a:latin typeface="Arial" charset="0"/>
                <a:ea typeface="Arial" charset="0"/>
                <a:cs typeface="Arial" charset="0"/>
              </a:rPr>
              <a:t>give them a work identical with the work that Christ did</a:t>
            </a:r>
            <a:r>
              <a:rPr lang="en-US" sz="4500" dirty="0">
                <a:latin typeface="Arial" charset="0"/>
                <a:ea typeface="Arial" charset="0"/>
                <a:cs typeface="Arial" charset="0"/>
              </a:rPr>
              <a:t>.”--MS. 130, 1902.  {MM 24.5} </a:t>
            </a:r>
          </a:p>
          <a:p>
            <a:endParaRPr lang="en-US" sz="4500" dirty="0">
              <a:latin typeface="Arial" charset="0"/>
              <a:ea typeface="Arial" charset="0"/>
              <a:cs typeface="Arial" charset="0"/>
            </a:endParaRPr>
          </a:p>
          <a:p>
            <a:r>
              <a:rPr lang="en-US" sz="4500" dirty="0">
                <a:latin typeface="Arial" charset="0"/>
                <a:ea typeface="Arial" charset="0"/>
                <a:cs typeface="Arial" charset="0"/>
              </a:rPr>
              <a:t>“The health reform is one branch of the great work which is to fit a people for the coming of the Lord. It is as </a:t>
            </a:r>
            <a:r>
              <a:rPr lang="en-US" sz="4500" b="1" dirty="0">
                <a:solidFill>
                  <a:srgbClr val="FAE580"/>
                </a:solidFill>
                <a:latin typeface="Arial" charset="0"/>
                <a:ea typeface="Arial" charset="0"/>
                <a:cs typeface="Arial" charset="0"/>
              </a:rPr>
              <a:t>closely connected with the third angel's message</a:t>
            </a:r>
            <a:r>
              <a:rPr lang="en-US" sz="4500" dirty="0">
                <a:solidFill>
                  <a:srgbClr val="FAE580"/>
                </a:solidFill>
                <a:latin typeface="Arial" charset="0"/>
                <a:ea typeface="Arial" charset="0"/>
                <a:cs typeface="Arial" charset="0"/>
              </a:rPr>
              <a:t> </a:t>
            </a:r>
            <a:r>
              <a:rPr lang="en-US" sz="4500" dirty="0">
                <a:latin typeface="Arial" charset="0"/>
                <a:ea typeface="Arial" charset="0"/>
                <a:cs typeface="Arial" charset="0"/>
              </a:rPr>
              <a:t>as the hand is with the body.” {CH 20.3}</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491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Church’s</a:t>
            </a:r>
            <a:r>
              <a:rPr lang="sv-SE" altLang="en-US" sz="8000" b="1" dirty="0" smtClean="0">
                <a:solidFill>
                  <a:srgbClr val="6AAFE3"/>
                </a:solidFill>
                <a:latin typeface="Cabin" charset="0"/>
              </a:rPr>
              <a:t> Mission and </a:t>
            </a:r>
            <a:r>
              <a:rPr lang="sv-SE" altLang="en-US" sz="8000" b="1" dirty="0" err="1" smtClean="0">
                <a:solidFill>
                  <a:srgbClr val="6AAFE3"/>
                </a:solidFill>
                <a:latin typeface="Cabin" charset="0"/>
              </a:rPr>
              <a:t>Method</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800" dirty="0">
                <a:latin typeface="Arial" charset="0"/>
                <a:ea typeface="Arial" charset="0"/>
                <a:cs typeface="Arial" charset="0"/>
              </a:rPr>
              <a:t>“Hanging upon the cross Christ was the gospel. Now we have a message, "Behold the Lamb of God, which </a:t>
            </a:r>
            <a:r>
              <a:rPr lang="en-US" sz="4800" dirty="0" err="1">
                <a:latin typeface="Arial" charset="0"/>
                <a:ea typeface="Arial" charset="0"/>
                <a:cs typeface="Arial" charset="0"/>
              </a:rPr>
              <a:t>taketh</a:t>
            </a:r>
            <a:r>
              <a:rPr lang="en-US" sz="4800" dirty="0">
                <a:latin typeface="Arial" charset="0"/>
                <a:ea typeface="Arial" charset="0"/>
                <a:cs typeface="Arial" charset="0"/>
              </a:rPr>
              <a:t> away the sins of the world." Will not our church members keep their eyes fixed on a crucified and risen </a:t>
            </a:r>
            <a:r>
              <a:rPr lang="en-US" sz="4800" dirty="0" err="1">
                <a:latin typeface="Arial" charset="0"/>
                <a:ea typeface="Arial" charset="0"/>
                <a:cs typeface="Arial" charset="0"/>
              </a:rPr>
              <a:t>Saviour</a:t>
            </a:r>
            <a:r>
              <a:rPr lang="en-US" sz="4800" dirty="0">
                <a:latin typeface="Arial" charset="0"/>
                <a:ea typeface="Arial" charset="0"/>
                <a:cs typeface="Arial" charset="0"/>
              </a:rPr>
              <a:t>, in whom their hopes of eternal life are centered? </a:t>
            </a:r>
            <a:r>
              <a:rPr lang="en-US" sz="4800" b="1" dirty="0">
                <a:solidFill>
                  <a:srgbClr val="FAE580"/>
                </a:solidFill>
                <a:latin typeface="Arial" charset="0"/>
                <a:ea typeface="Arial" charset="0"/>
                <a:cs typeface="Arial" charset="0"/>
              </a:rPr>
              <a:t>This is our message, our argument, our doctrine, our warning to the impenitent, our encouragement for the sorrowing, the hope for every believer</a:t>
            </a:r>
            <a:r>
              <a:rPr lang="en-US" sz="4800" dirty="0">
                <a:latin typeface="Arial" charset="0"/>
                <a:ea typeface="Arial" charset="0"/>
                <a:cs typeface="Arial" charset="0"/>
              </a:rPr>
              <a:t>....They thus receive their lesson. Whosoever will come after Me, let him deny himself, and take up his cross, and follow Me. He whose eyes are fixed on Jesus will leave all. He will die to selfishness. He will believe in all the Word of God, which is so gloriously and wonderfully exalted in Christ.  {21MR 37.1}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348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Questions</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6000" dirty="0">
                <a:latin typeface="Arial" charset="0"/>
                <a:ea typeface="Arial" charset="0"/>
                <a:cs typeface="Arial" charset="0"/>
              </a:rPr>
              <a:t>1. What can we do, to see more unity in our church, without compromising on doctrines?</a:t>
            </a:r>
          </a:p>
          <a:p>
            <a:r>
              <a:rPr lang="en-US" sz="6000" dirty="0">
                <a:latin typeface="Arial" charset="0"/>
                <a:ea typeface="Arial" charset="0"/>
                <a:cs typeface="Arial" charset="0"/>
              </a:rPr>
              <a:t>2. How can you in your ministry for God combine medical missionary work with the gospel?</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457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Revelation 1:1-3</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922338" indent="-914400" eaLnBrk="1" hangingPunct="1">
              <a:lnSpc>
                <a:spcPct val="93000"/>
              </a:lnSpc>
              <a:buAutoNum type="arabicPeriod"/>
            </a:pPr>
            <a:r>
              <a:rPr lang="en-US" altLang="en-US" sz="6000" dirty="0" smtClean="0">
                <a:latin typeface="Arial" charset="0"/>
                <a:ea typeface="Helvetica;Arial" charset="0"/>
                <a:cs typeface="Helvetica;Arial" charset="0"/>
              </a:rPr>
              <a:t>The Scriptures</a:t>
            </a:r>
          </a:p>
          <a:p>
            <a:pPr marL="7938" indent="0" eaLnBrk="1" hangingPunct="1">
              <a:lnSpc>
                <a:spcPct val="93000"/>
              </a:lnSpc>
            </a:pPr>
            <a:r>
              <a:rPr lang="en-US" altLang="en-US" sz="6000" dirty="0" smtClean="0">
                <a:latin typeface="Arial" charset="0"/>
                <a:ea typeface="Helvetica;Arial" charset="0"/>
                <a:cs typeface="Helvetica;Arial" charset="0"/>
              </a:rPr>
              <a:t>- </a:t>
            </a:r>
            <a:r>
              <a:rPr lang="en-US" altLang="en-US" sz="6000" dirty="0">
                <a:latin typeface="Arial" charset="0"/>
                <a:ea typeface="Helvetica;Arial" charset="0"/>
                <a:cs typeface="Helvetica;Arial" charset="0"/>
              </a:rPr>
              <a:t>Central pillar of our faith.</a:t>
            </a:r>
          </a:p>
          <a:p>
            <a:pPr marL="7938" indent="0" eaLnBrk="1" hangingPunct="1">
              <a:lnSpc>
                <a:spcPct val="93000"/>
              </a:lnSpc>
            </a:pPr>
            <a:r>
              <a:rPr lang="en-US" altLang="en-US" sz="6000" dirty="0" smtClean="0">
                <a:latin typeface="Arial" charset="0"/>
                <a:ea typeface="Helvetica;Arial" charset="0"/>
                <a:cs typeface="Helvetica;Arial" charset="0"/>
              </a:rPr>
              <a:t>2 </a:t>
            </a:r>
            <a:r>
              <a:rPr lang="en-US" altLang="en-US" sz="6000" dirty="0">
                <a:latin typeface="Arial" charset="0"/>
                <a:ea typeface="Helvetica;Arial" charset="0"/>
                <a:cs typeface="Helvetica;Arial" charset="0"/>
              </a:rPr>
              <a:t>Timothy </a:t>
            </a:r>
            <a:r>
              <a:rPr lang="en-US" altLang="en-US" sz="6000" dirty="0" smtClean="0">
                <a:latin typeface="Arial" charset="0"/>
                <a:ea typeface="Helvetica;Arial" charset="0"/>
                <a:cs typeface="Helvetica;Arial" charset="0"/>
              </a:rPr>
              <a:t>3:16</a:t>
            </a:r>
            <a:endParaRPr lang="en-US" altLang="en-US" sz="6000" dirty="0">
              <a:latin typeface="Arial" charset="0"/>
              <a:ea typeface="Helvetica;Arial" charset="0"/>
              <a:cs typeface="Helvetica;Arial" charset="0"/>
            </a:endParaRPr>
          </a:p>
          <a:p>
            <a:pPr marL="7938" indent="0" eaLnBrk="1" hangingPunct="1">
              <a:lnSpc>
                <a:spcPct val="93000"/>
              </a:lnSpc>
            </a:pPr>
            <a:endParaRPr lang="en-US" altLang="en-US" sz="6000" dirty="0">
              <a:latin typeface="Arial" charset="0"/>
              <a:ea typeface="Helvetica;Arial" charset="0"/>
              <a:cs typeface="Helvetica;Arial" charset="0"/>
            </a:endParaRPr>
          </a:p>
          <a:p>
            <a:pPr marL="7938" indent="0" eaLnBrk="1" hangingPunct="1">
              <a:lnSpc>
                <a:spcPct val="93000"/>
              </a:lnSpc>
            </a:pPr>
            <a:endParaRPr lang="en-US" altLang="en-US" sz="6000" dirty="0">
              <a:latin typeface="Arial" charset="0"/>
              <a:ea typeface="Helvetica;Arial" charset="0"/>
              <a:cs typeface="Helvetica;Arial" charset="0"/>
            </a:endParaRPr>
          </a:p>
          <a:p>
            <a:pPr marL="7938" indent="0" eaLnBrk="1" hangingPunct="1">
              <a:lnSpc>
                <a:spcPct val="93000"/>
              </a:lnSpc>
            </a:pPr>
            <a:endParaRPr lang="en-US" altLang="en-US" sz="6000" dirty="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661218" y="4337720"/>
            <a:ext cx="9827308" cy="5907724"/>
          </a:xfrm>
          <a:prstGeom prst="rect">
            <a:avLst/>
          </a:prstGeom>
        </p:spPr>
      </p:pic>
    </p:spTree>
    <p:extLst>
      <p:ext uri="{BB962C8B-B14F-4D97-AF65-F5344CB8AC3E}">
        <p14:creationId xmlns:p14="http://schemas.microsoft.com/office/powerpoint/2010/main" val="196829599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Revelation 1:4-6</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400" b="1" dirty="0" smtClean="0">
                <a:solidFill>
                  <a:srgbClr val="FAE580"/>
                </a:solidFill>
                <a:latin typeface="Arial" charset="0"/>
                <a:ea typeface="Helvetica;Arial" charset="0"/>
                <a:cs typeface="Helvetica;Arial" charset="0"/>
              </a:rPr>
              <a:t>2. Salvation</a:t>
            </a:r>
            <a:endParaRPr lang="en-US" altLang="en-US" sz="5400" dirty="0">
              <a:latin typeface="Arial" charset="0"/>
              <a:ea typeface="Helvetica;Arial" charset="0"/>
              <a:cs typeface="Helvetica;Arial" charset="0"/>
            </a:endParaRPr>
          </a:p>
          <a:p>
            <a:pPr marL="7938" indent="0" eaLnBrk="1" hangingPunct="1">
              <a:lnSpc>
                <a:spcPct val="93000"/>
              </a:lnSpc>
            </a:pPr>
            <a:r>
              <a:rPr lang="en-US" altLang="en-US" sz="5400" dirty="0">
                <a:latin typeface="Arial" charset="0"/>
                <a:ea typeface="Helvetica;Arial" charset="0"/>
                <a:cs typeface="Helvetica;Arial" charset="0"/>
              </a:rPr>
              <a:t>88% of the world's population believe in God.(Cambridge University 2005)</a:t>
            </a:r>
          </a:p>
          <a:p>
            <a:pPr marL="7938" indent="0" eaLnBrk="1" hangingPunct="1">
              <a:lnSpc>
                <a:spcPct val="93000"/>
              </a:lnSpc>
            </a:pPr>
            <a:r>
              <a:rPr lang="en-US" altLang="en-US" sz="5400" dirty="0">
                <a:latin typeface="Arial" charset="0"/>
                <a:ea typeface="Helvetica;Arial" charset="0"/>
                <a:cs typeface="Helvetica;Arial" charset="0"/>
              </a:rPr>
              <a:t>Survey among Adventists:</a:t>
            </a:r>
          </a:p>
          <a:p>
            <a:pPr marL="922338" indent="-914400" eaLnBrk="1" hangingPunct="1">
              <a:lnSpc>
                <a:spcPct val="93000"/>
              </a:lnSpc>
              <a:buFont typeface="Arial" charset="0"/>
              <a:buChar char="•"/>
            </a:pPr>
            <a:r>
              <a:rPr lang="en-US" altLang="en-US" sz="5400" dirty="0">
                <a:latin typeface="Arial" charset="0"/>
                <a:ea typeface="Helvetica;Arial" charset="0"/>
                <a:cs typeface="Helvetica;Arial" charset="0"/>
              </a:rPr>
              <a:t>63 percent say they have an 'intimate relationship with Christ.</a:t>
            </a:r>
          </a:p>
          <a:p>
            <a:pPr marL="922338" indent="-914400" eaLnBrk="1" hangingPunct="1">
              <a:lnSpc>
                <a:spcPct val="93000"/>
              </a:lnSpc>
              <a:buFont typeface="Arial" charset="0"/>
              <a:buChar char="•"/>
            </a:pPr>
            <a:r>
              <a:rPr lang="en-US" altLang="en-US" sz="5400" dirty="0">
                <a:latin typeface="Arial" charset="0"/>
                <a:ea typeface="Helvetica;Arial" charset="0"/>
                <a:cs typeface="Helvetica;Arial" charset="0"/>
              </a:rPr>
              <a:t>34 percent study the Bible daily</a:t>
            </a:r>
          </a:p>
          <a:p>
            <a:pPr marL="922338" indent="-914400" eaLnBrk="1" hangingPunct="1">
              <a:lnSpc>
                <a:spcPct val="93000"/>
              </a:lnSpc>
              <a:buFont typeface="Arial" charset="0"/>
              <a:buChar char="•"/>
            </a:pPr>
            <a:r>
              <a:rPr lang="en-US" altLang="en-US" sz="5400" dirty="0">
                <a:latin typeface="Arial" charset="0"/>
                <a:ea typeface="Helvetica;Arial" charset="0"/>
                <a:cs typeface="Helvetica;Arial" charset="0"/>
              </a:rPr>
              <a:t>33 percent have family </a:t>
            </a:r>
            <a:r>
              <a:rPr lang="en-US" altLang="en-US" sz="5400" dirty="0" smtClean="0">
                <a:latin typeface="Arial" charset="0"/>
                <a:ea typeface="Helvetica;Arial" charset="0"/>
                <a:cs typeface="Helvetica;Arial" charset="0"/>
              </a:rPr>
              <a:t>worship</a:t>
            </a:r>
          </a:p>
          <a:p>
            <a:pPr marL="922338" indent="-914400" eaLnBrk="1" hangingPunct="1">
              <a:lnSpc>
                <a:spcPct val="93000"/>
              </a:lnSpc>
              <a:buFont typeface="Arial" charset="0"/>
              <a:buChar char="•"/>
            </a:pPr>
            <a:r>
              <a:rPr lang="en-US" altLang="en-US" sz="5400" dirty="0" smtClean="0">
                <a:latin typeface="Arial" charset="0"/>
                <a:ea typeface="Helvetica;Arial" charset="0"/>
                <a:cs typeface="Helvetica;Arial" charset="0"/>
              </a:rPr>
              <a:t>73 </a:t>
            </a:r>
            <a:r>
              <a:rPr lang="en-US" altLang="en-US" sz="5400" dirty="0">
                <a:latin typeface="Arial" charset="0"/>
                <a:ea typeface="Helvetica;Arial" charset="0"/>
                <a:cs typeface="Helvetica;Arial" charset="0"/>
              </a:rPr>
              <a:t>percent report they have assurance of eternal life</a:t>
            </a:r>
            <a:r>
              <a:rPr lang="en-US" altLang="en-US" sz="5400" dirty="0" smtClean="0">
                <a:latin typeface="Arial" charset="0"/>
                <a:ea typeface="Helvetica;Arial" charset="0"/>
                <a:cs typeface="Helvetica;Arial" charset="0"/>
              </a:rPr>
              <a:t>.</a:t>
            </a:r>
            <a:br>
              <a:rPr lang="en-US" altLang="en-US" sz="5400" dirty="0" smtClean="0">
                <a:latin typeface="Arial" charset="0"/>
                <a:ea typeface="Helvetica;Arial" charset="0"/>
                <a:cs typeface="Helvetica;Arial" charset="0"/>
              </a:rPr>
            </a:br>
            <a:r>
              <a:rPr lang="en-US" altLang="en-US" sz="5400" dirty="0" smtClean="0">
                <a:latin typeface="Arial" charset="0"/>
                <a:ea typeface="Helvetica;Arial" charset="0"/>
                <a:cs typeface="Helvetica;Arial" charset="0"/>
              </a:rPr>
              <a:t>- </a:t>
            </a:r>
            <a:r>
              <a:rPr lang="en-US" altLang="en-US" sz="5400" dirty="0">
                <a:latin typeface="Arial" charset="0"/>
                <a:ea typeface="Helvetica;Arial" charset="0"/>
                <a:cs typeface="Helvetica;Arial" charset="0"/>
              </a:rPr>
              <a:t>Adventist Review</a:t>
            </a:r>
          </a:p>
          <a:p>
            <a:pPr marL="7938" indent="0" eaLnBrk="1" hangingPunct="1">
              <a:lnSpc>
                <a:spcPct val="93000"/>
              </a:lnSpc>
            </a:pPr>
            <a:r>
              <a:rPr lang="en-US" altLang="en-US" sz="5400" dirty="0">
                <a:latin typeface="Arial" charset="0"/>
                <a:ea typeface="Helvetica;Arial" charset="0"/>
                <a:cs typeface="Helvetica;Arial" charset="0"/>
              </a:rPr>
              <a:t>John 17:3</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0129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Salvation</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200" dirty="0">
                <a:latin typeface="Arial" charset="0"/>
                <a:ea typeface="Arial" charset="0"/>
                <a:cs typeface="Arial" charset="0"/>
              </a:rPr>
              <a:t>“And this is life eternal, that they might know thee the only true God, and Jesus Christ, whom thou hast sent.” (John 17:3)</a:t>
            </a:r>
          </a:p>
          <a:p>
            <a:endParaRPr lang="en-US" sz="4200" dirty="0">
              <a:latin typeface="Arial" charset="0"/>
              <a:ea typeface="Arial" charset="0"/>
              <a:cs typeface="Arial" charset="0"/>
            </a:endParaRPr>
          </a:p>
          <a:p>
            <a:r>
              <a:rPr lang="en-US" sz="4200" dirty="0">
                <a:latin typeface="Arial" charset="0"/>
                <a:ea typeface="Arial" charset="0"/>
                <a:cs typeface="Arial" charset="0"/>
              </a:rPr>
              <a:t>“While good works will not save even one soul, </a:t>
            </a:r>
            <a:r>
              <a:rPr lang="en-US" sz="4200" b="1" dirty="0">
                <a:solidFill>
                  <a:srgbClr val="FAE580"/>
                </a:solidFill>
                <a:latin typeface="Arial" charset="0"/>
                <a:ea typeface="Arial" charset="0"/>
                <a:cs typeface="Arial" charset="0"/>
              </a:rPr>
              <a:t>yet it is impossible for even one soul to be saved without good works</a:t>
            </a:r>
            <a:r>
              <a:rPr lang="en-US" sz="4200" dirty="0">
                <a:latin typeface="Arial" charset="0"/>
                <a:ea typeface="Arial" charset="0"/>
                <a:cs typeface="Arial" charset="0"/>
              </a:rPr>
              <a:t>.” {1SM 377.1}  </a:t>
            </a:r>
            <a:endParaRPr lang="en-US" sz="4200" dirty="0" smtClean="0">
              <a:latin typeface="Arial" charset="0"/>
              <a:ea typeface="Arial" charset="0"/>
              <a:cs typeface="Arial" charset="0"/>
            </a:endParaRPr>
          </a:p>
          <a:p>
            <a:endParaRPr lang="en-US" sz="4200" dirty="0">
              <a:latin typeface="Arial" charset="0"/>
              <a:ea typeface="Arial" charset="0"/>
              <a:cs typeface="Arial" charset="0"/>
            </a:endParaRPr>
          </a:p>
          <a:p>
            <a:r>
              <a:rPr lang="en-US" sz="4200" dirty="0" smtClean="0">
                <a:latin typeface="Arial" charset="0"/>
                <a:ea typeface="Arial" charset="0"/>
                <a:cs typeface="Arial" charset="0"/>
              </a:rPr>
              <a:t>“</a:t>
            </a:r>
            <a:r>
              <a:rPr lang="en-US" sz="4200" dirty="0">
                <a:latin typeface="Arial" charset="0"/>
                <a:ea typeface="Arial" charset="0"/>
                <a:cs typeface="Arial" charset="0"/>
              </a:rPr>
              <a:t>Religion does not consist in works, but religion works; it is not dormant. </a:t>
            </a:r>
            <a:r>
              <a:rPr lang="en-US" sz="4200" b="1" dirty="0">
                <a:solidFill>
                  <a:srgbClr val="FAE580"/>
                </a:solidFill>
                <a:latin typeface="Arial" charset="0"/>
                <a:ea typeface="Arial" charset="0"/>
                <a:cs typeface="Arial" charset="0"/>
              </a:rPr>
              <a:t>The pure religion of Jesus is the fountain from which flow streams of charity, love, self-sacrifice</a:t>
            </a:r>
            <a:r>
              <a:rPr lang="en-US" sz="4200" dirty="0">
                <a:latin typeface="Arial" charset="0"/>
                <a:ea typeface="Arial" charset="0"/>
                <a:cs typeface="Arial" charset="0"/>
              </a:rPr>
              <a:t>.... With the love of Christ in the heart, the lips will utter His praise and magnify His name. There will be a pressure upon the soul filled with Christ’s love...”  {SD 271.2}</a:t>
            </a:r>
          </a:p>
          <a:p>
            <a:endParaRPr lang="en-US" sz="4200" dirty="0">
              <a:latin typeface="Arial" charset="0"/>
              <a:ea typeface="Arial" charset="0"/>
              <a:cs typeface="Arial" charset="0"/>
            </a:endParaRPr>
          </a:p>
          <a:p>
            <a:r>
              <a:rPr lang="en-US" sz="4200" dirty="0">
                <a:latin typeface="Arial" charset="0"/>
                <a:ea typeface="Arial" charset="0"/>
                <a:cs typeface="Arial" charset="0"/>
              </a:rPr>
              <a:t>1 John 2:6</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1390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Revelation 1:7, 9-10</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000" b="1" dirty="0">
                <a:solidFill>
                  <a:srgbClr val="FAE580"/>
                </a:solidFill>
                <a:latin typeface="Arial" charset="0"/>
                <a:ea typeface="Arial" charset="0"/>
                <a:cs typeface="Arial" charset="0"/>
              </a:rPr>
              <a:t>3. The Second Coming</a:t>
            </a:r>
          </a:p>
          <a:p>
            <a:r>
              <a:rPr lang="en-US" sz="5000" dirty="0">
                <a:latin typeface="Arial" charset="0"/>
                <a:ea typeface="Arial" charset="0"/>
                <a:cs typeface="Arial" charset="0"/>
              </a:rPr>
              <a:t>Visible: “every eye shall see him”</a:t>
            </a:r>
          </a:p>
          <a:p>
            <a:r>
              <a:rPr lang="en-US" sz="5000" dirty="0">
                <a:latin typeface="Arial" charset="0"/>
                <a:ea typeface="Arial" charset="0"/>
                <a:cs typeface="Arial" charset="0"/>
              </a:rPr>
              <a:t>Audible: 1 </a:t>
            </a:r>
            <a:r>
              <a:rPr lang="en-US" sz="5000" dirty="0" err="1">
                <a:latin typeface="Arial" charset="0"/>
                <a:ea typeface="Arial" charset="0"/>
                <a:cs typeface="Arial" charset="0"/>
              </a:rPr>
              <a:t>Thess</a:t>
            </a:r>
            <a:r>
              <a:rPr lang="en-US" sz="5000" dirty="0">
                <a:latin typeface="Arial" charset="0"/>
                <a:ea typeface="Arial" charset="0"/>
                <a:cs typeface="Arial" charset="0"/>
              </a:rPr>
              <a:t> 4:16-17, 2 Peter 3:9</a:t>
            </a:r>
          </a:p>
          <a:p>
            <a:r>
              <a:rPr lang="nl-NL" sz="5000" dirty="0" err="1" smtClean="0">
                <a:latin typeface="Arial" charset="0"/>
                <a:ea typeface="Arial" charset="0"/>
                <a:cs typeface="Arial" charset="0"/>
              </a:rPr>
              <a:t>Sudden</a:t>
            </a:r>
            <a:r>
              <a:rPr lang="nl-NL" sz="5000" dirty="0">
                <a:latin typeface="Arial" charset="0"/>
                <a:ea typeface="Arial" charset="0"/>
                <a:cs typeface="Arial" charset="0"/>
              </a:rPr>
              <a:t>: 2 Peter </a:t>
            </a:r>
            <a:r>
              <a:rPr lang="nl-NL" sz="5000" dirty="0" smtClean="0">
                <a:latin typeface="Arial" charset="0"/>
                <a:ea typeface="Arial" charset="0"/>
                <a:cs typeface="Arial" charset="0"/>
              </a:rPr>
              <a:t>3:10</a:t>
            </a:r>
          </a:p>
          <a:p>
            <a:endParaRPr lang="nl-NL" sz="5000" dirty="0">
              <a:latin typeface="Arial" charset="0"/>
              <a:ea typeface="Arial" charset="0"/>
              <a:cs typeface="Arial" charset="0"/>
            </a:endParaRPr>
          </a:p>
          <a:p>
            <a:r>
              <a:rPr lang="en-US" sz="5000" b="1" dirty="0">
                <a:solidFill>
                  <a:srgbClr val="FAE580"/>
                </a:solidFill>
                <a:latin typeface="Arial" charset="0"/>
                <a:ea typeface="Arial" charset="0"/>
                <a:cs typeface="Arial" charset="0"/>
              </a:rPr>
              <a:t>4. The Sabbath</a:t>
            </a:r>
          </a:p>
          <a:p>
            <a:r>
              <a:rPr lang="en-US" sz="5000" dirty="0">
                <a:latin typeface="Arial" charset="0"/>
                <a:ea typeface="Arial" charset="0"/>
                <a:cs typeface="Arial" charset="0"/>
              </a:rPr>
              <a:t>Matthew 12:8:</a:t>
            </a:r>
            <a:r>
              <a:rPr lang="en-US" sz="5000" b="1" dirty="0">
                <a:latin typeface="Arial" charset="0"/>
                <a:ea typeface="Arial" charset="0"/>
                <a:cs typeface="Arial" charset="0"/>
              </a:rPr>
              <a:t> </a:t>
            </a:r>
            <a:r>
              <a:rPr lang="en-US" sz="5000" dirty="0">
                <a:latin typeface="Arial" charset="0"/>
                <a:ea typeface="Arial" charset="0"/>
                <a:cs typeface="Arial" charset="0"/>
              </a:rPr>
              <a:t>For the Son of man is </a:t>
            </a:r>
            <a:r>
              <a:rPr lang="en-US" sz="5000" b="1" dirty="0">
                <a:latin typeface="Arial" charset="0"/>
                <a:ea typeface="Arial" charset="0"/>
                <a:cs typeface="Arial" charset="0"/>
              </a:rPr>
              <a:t>Lord</a:t>
            </a:r>
            <a:r>
              <a:rPr lang="en-US" sz="5000" dirty="0">
                <a:latin typeface="Arial" charset="0"/>
                <a:ea typeface="Arial" charset="0"/>
                <a:cs typeface="Arial" charset="0"/>
              </a:rPr>
              <a:t> </a:t>
            </a:r>
            <a:r>
              <a:rPr lang="en-US" sz="5000" b="1" dirty="0">
                <a:latin typeface="Arial" charset="0"/>
                <a:ea typeface="Arial" charset="0"/>
                <a:cs typeface="Arial" charset="0"/>
              </a:rPr>
              <a:t>even of the </a:t>
            </a:r>
            <a:r>
              <a:rPr lang="en-US" sz="5000" b="1" dirty="0" err="1">
                <a:latin typeface="Arial" charset="0"/>
                <a:ea typeface="Arial" charset="0"/>
                <a:cs typeface="Arial" charset="0"/>
              </a:rPr>
              <a:t>sabbath</a:t>
            </a:r>
            <a:r>
              <a:rPr lang="en-US" sz="5000" b="1" dirty="0">
                <a:latin typeface="Arial" charset="0"/>
                <a:ea typeface="Arial" charset="0"/>
                <a:cs typeface="Arial" charset="0"/>
              </a:rPr>
              <a:t> day.</a:t>
            </a:r>
            <a:endParaRPr lang="en-US" sz="5000" dirty="0">
              <a:latin typeface="Arial" charset="0"/>
              <a:ea typeface="Arial" charset="0"/>
              <a:cs typeface="Arial" charset="0"/>
            </a:endParaRPr>
          </a:p>
          <a:p>
            <a:endParaRPr lang="en-US" sz="5000" dirty="0">
              <a:latin typeface="Arial" charset="0"/>
              <a:ea typeface="Arial" charset="0"/>
              <a:cs typeface="Arial" charset="0"/>
            </a:endParaRPr>
          </a:p>
          <a:p>
            <a:r>
              <a:rPr lang="en-US" sz="5000" dirty="0">
                <a:latin typeface="Arial" charset="0"/>
                <a:ea typeface="Arial" charset="0"/>
                <a:cs typeface="Arial" charset="0"/>
              </a:rPr>
              <a:t>A sign between God and His people (Ezekiel 20:12)</a:t>
            </a:r>
          </a:p>
          <a:p>
            <a:endParaRPr lang="nl-NL"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953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Revelation 1:12</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200" b="1" dirty="0">
                <a:solidFill>
                  <a:srgbClr val="FAE580"/>
                </a:solidFill>
                <a:latin typeface="Arial" charset="0"/>
                <a:ea typeface="Arial" charset="0"/>
                <a:cs typeface="Arial" charset="0"/>
              </a:rPr>
              <a:t>5. The Sanctuary</a:t>
            </a:r>
            <a:endParaRPr lang="en-US" sz="4200" dirty="0">
              <a:solidFill>
                <a:srgbClr val="FAE580"/>
              </a:solidFill>
              <a:latin typeface="Arial" charset="0"/>
              <a:ea typeface="Arial" charset="0"/>
              <a:cs typeface="Arial" charset="0"/>
            </a:endParaRPr>
          </a:p>
          <a:p>
            <a:pPr marL="579438" indent="-571500">
              <a:buFont typeface="Arial" charset="0"/>
              <a:buChar char="•"/>
            </a:pPr>
            <a:r>
              <a:rPr lang="en-US" sz="4200" dirty="0">
                <a:latin typeface="Arial" charset="0"/>
                <a:ea typeface="Arial" charset="0"/>
                <a:cs typeface="Arial" charset="0"/>
              </a:rPr>
              <a:t>Psalms </a:t>
            </a:r>
            <a:r>
              <a:rPr lang="en-US" sz="4200" dirty="0" smtClean="0">
                <a:latin typeface="Arial" charset="0"/>
                <a:ea typeface="Arial" charset="0"/>
                <a:cs typeface="Arial" charset="0"/>
              </a:rPr>
              <a:t>77:13</a:t>
            </a:r>
          </a:p>
          <a:p>
            <a:pPr marL="7938" indent="0"/>
            <a:endParaRPr lang="en-US" sz="4200" dirty="0">
              <a:latin typeface="Arial" charset="0"/>
              <a:ea typeface="Arial" charset="0"/>
              <a:cs typeface="Arial" charset="0"/>
            </a:endParaRPr>
          </a:p>
          <a:p>
            <a:pPr marL="7938" indent="0"/>
            <a:r>
              <a:rPr lang="en-US" sz="4200" dirty="0" smtClean="0">
                <a:latin typeface="Arial" charset="0"/>
                <a:ea typeface="Arial" charset="0"/>
                <a:cs typeface="Arial" charset="0"/>
              </a:rPr>
              <a:t>“Those </a:t>
            </a:r>
            <a:r>
              <a:rPr lang="en-US" sz="4200" dirty="0">
                <a:latin typeface="Arial" charset="0"/>
                <a:ea typeface="Arial" charset="0"/>
                <a:cs typeface="Arial" charset="0"/>
              </a:rPr>
              <a:t>who would share the benefits of the </a:t>
            </a:r>
            <a:r>
              <a:rPr lang="en-US" sz="4200" dirty="0" err="1">
                <a:latin typeface="Arial" charset="0"/>
                <a:ea typeface="Arial" charset="0"/>
                <a:cs typeface="Arial" charset="0"/>
              </a:rPr>
              <a:t>Saviour's</a:t>
            </a:r>
            <a:r>
              <a:rPr lang="en-US" sz="4200" dirty="0">
                <a:latin typeface="Arial" charset="0"/>
                <a:ea typeface="Arial" charset="0"/>
                <a:cs typeface="Arial" charset="0"/>
              </a:rPr>
              <a:t> mediation should permit nothing to interfere with their duty to perfect holiness in the fear of God. The precious hours, instead of being given to pleasure, to display, or to gain seeking, should be devoted to an earnest, prayerful study of the word of truth. </a:t>
            </a:r>
            <a:r>
              <a:rPr lang="en-US" sz="4200" b="1" dirty="0">
                <a:solidFill>
                  <a:srgbClr val="FAE580"/>
                </a:solidFill>
                <a:latin typeface="Arial" charset="0"/>
                <a:ea typeface="Arial" charset="0"/>
                <a:cs typeface="Arial" charset="0"/>
              </a:rPr>
              <a:t>The subject of the sanctuary and the investigative judgment should be clearly understood by the people of God. All need a knowledge for themselves of the position and work of their great High Priest.</a:t>
            </a:r>
            <a:r>
              <a:rPr lang="en-US" sz="4200" dirty="0">
                <a:solidFill>
                  <a:srgbClr val="FAE580"/>
                </a:solidFill>
                <a:latin typeface="Arial" charset="0"/>
                <a:ea typeface="Arial" charset="0"/>
                <a:cs typeface="Arial" charset="0"/>
              </a:rPr>
              <a:t> </a:t>
            </a:r>
            <a:r>
              <a:rPr lang="en-US" sz="4200" b="1" dirty="0">
                <a:solidFill>
                  <a:srgbClr val="FAE580"/>
                </a:solidFill>
                <a:latin typeface="Arial" charset="0"/>
                <a:ea typeface="Arial" charset="0"/>
                <a:cs typeface="Arial" charset="0"/>
              </a:rPr>
              <a:t>Otherwise it will be impossible for them to exercise the faith which is essential at this time or to occupy the position which God designs them to fill.</a:t>
            </a:r>
            <a:r>
              <a:rPr lang="en-US" sz="4200" dirty="0">
                <a:latin typeface="Arial" charset="0"/>
                <a:ea typeface="Arial" charset="0"/>
                <a:cs typeface="Arial" charset="0"/>
              </a:rPr>
              <a:t> Every individual has a soul to save or to lose. Each has a case pending at the bar of God. {GC 488.2}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117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Sanctuary</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000" dirty="0">
                <a:latin typeface="Arial" charset="0"/>
                <a:ea typeface="Arial" charset="0"/>
                <a:cs typeface="Arial" charset="0"/>
              </a:rPr>
              <a:t>“</a:t>
            </a:r>
            <a:r>
              <a:rPr lang="en-US" sz="5000" b="1" dirty="0">
                <a:solidFill>
                  <a:srgbClr val="FAE580"/>
                </a:solidFill>
                <a:latin typeface="Arial" charset="0"/>
                <a:ea typeface="Arial" charset="0"/>
                <a:cs typeface="Arial" charset="0"/>
              </a:rPr>
              <a:t>The intercession of Christ</a:t>
            </a:r>
            <a:r>
              <a:rPr lang="en-US" sz="5000" dirty="0">
                <a:solidFill>
                  <a:srgbClr val="FAE580"/>
                </a:solidFill>
                <a:latin typeface="Arial" charset="0"/>
                <a:ea typeface="Arial" charset="0"/>
                <a:cs typeface="Arial" charset="0"/>
              </a:rPr>
              <a:t> </a:t>
            </a:r>
            <a:r>
              <a:rPr lang="en-US" sz="5000" dirty="0">
                <a:latin typeface="Arial" charset="0"/>
                <a:ea typeface="Arial" charset="0"/>
                <a:cs typeface="Arial" charset="0"/>
              </a:rPr>
              <a:t>in man's behalf in the sanctuary above is </a:t>
            </a:r>
            <a:r>
              <a:rPr lang="en-US" sz="5000" b="1" dirty="0">
                <a:solidFill>
                  <a:srgbClr val="FAE580"/>
                </a:solidFill>
                <a:latin typeface="Arial" charset="0"/>
                <a:ea typeface="Arial" charset="0"/>
                <a:cs typeface="Arial" charset="0"/>
              </a:rPr>
              <a:t>as essential to the plan of salvation as was His death </a:t>
            </a:r>
            <a:r>
              <a:rPr lang="en-US" sz="5000" dirty="0">
                <a:latin typeface="Arial" charset="0"/>
                <a:ea typeface="Arial" charset="0"/>
                <a:cs typeface="Arial" charset="0"/>
              </a:rPr>
              <a:t>upon the cross.” {GC 489.1}  </a:t>
            </a:r>
          </a:p>
          <a:p>
            <a:endParaRPr lang="en-US" sz="5000" dirty="0">
              <a:latin typeface="Arial" charset="0"/>
              <a:ea typeface="Arial" charset="0"/>
              <a:cs typeface="Arial" charset="0"/>
            </a:endParaRPr>
          </a:p>
          <a:p>
            <a:r>
              <a:rPr lang="en-US" sz="5000" dirty="0">
                <a:latin typeface="Arial" charset="0"/>
                <a:ea typeface="Arial" charset="0"/>
                <a:cs typeface="Arial" charset="0"/>
              </a:rPr>
              <a:t>	</a:t>
            </a:r>
            <a:r>
              <a:rPr lang="en-US" sz="5000" dirty="0" smtClean="0">
                <a:latin typeface="Arial" charset="0"/>
                <a:ea typeface="Arial" charset="0"/>
                <a:cs typeface="Arial" charset="0"/>
              </a:rPr>
              <a:t>			</a:t>
            </a:r>
            <a:r>
              <a:rPr lang="en-US" sz="5000" dirty="0">
                <a:latin typeface="Arial" charset="0"/>
                <a:ea typeface="Arial" charset="0"/>
                <a:cs typeface="Arial" charset="0"/>
              </a:rPr>
              <a:t>						</a:t>
            </a:r>
            <a:r>
              <a:rPr lang="en-US" sz="5000" dirty="0" err="1">
                <a:latin typeface="Arial" charset="0"/>
                <a:ea typeface="Arial" charset="0"/>
                <a:cs typeface="Arial" charset="0"/>
              </a:rPr>
              <a:t>Dr</a:t>
            </a:r>
            <a:r>
              <a:rPr lang="en-US" sz="5000" dirty="0">
                <a:latin typeface="Arial" charset="0"/>
                <a:ea typeface="Arial" charset="0"/>
                <a:cs typeface="Arial" charset="0"/>
              </a:rPr>
              <a:t> </a:t>
            </a:r>
            <a:r>
              <a:rPr lang="en-US" sz="5000" dirty="0" err="1">
                <a:latin typeface="Arial" charset="0"/>
                <a:ea typeface="Arial" charset="0"/>
                <a:cs typeface="Arial" charset="0"/>
              </a:rPr>
              <a:t>Semmelweis</a:t>
            </a:r>
            <a:r>
              <a:rPr lang="en-US" sz="5000" dirty="0">
                <a:latin typeface="Arial" charset="0"/>
                <a:ea typeface="Arial" charset="0"/>
                <a:cs typeface="Arial" charset="0"/>
              </a:rPr>
              <a:t> - Autopsy</a:t>
            </a:r>
          </a:p>
          <a:p>
            <a:endParaRPr lang="en-US" sz="5000" dirty="0">
              <a:latin typeface="Arial" charset="0"/>
              <a:ea typeface="Arial" charset="0"/>
              <a:cs typeface="Arial" charset="0"/>
            </a:endParaRPr>
          </a:p>
          <a:p>
            <a:r>
              <a:rPr lang="en-US" sz="5000" dirty="0">
                <a:latin typeface="Arial" charset="0"/>
                <a:ea typeface="Arial" charset="0"/>
                <a:cs typeface="Arial" charset="0"/>
              </a:rPr>
              <a:t>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11748" y="5650911"/>
            <a:ext cx="3927091" cy="5310777"/>
          </a:xfrm>
          <a:prstGeom prst="rect">
            <a:avLst/>
          </a:prstGeom>
        </p:spPr>
      </p:pic>
    </p:spTree>
    <p:extLst>
      <p:ext uri="{BB962C8B-B14F-4D97-AF65-F5344CB8AC3E}">
        <p14:creationId xmlns:p14="http://schemas.microsoft.com/office/powerpoint/2010/main" val="2091780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Revelation 1:17-18</a:t>
            </a: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400" b="1" dirty="0">
                <a:solidFill>
                  <a:srgbClr val="FAE580"/>
                </a:solidFill>
                <a:latin typeface="Arial" charset="0"/>
                <a:ea typeface="Arial" charset="0"/>
                <a:cs typeface="Arial" charset="0"/>
              </a:rPr>
              <a:t>6. The State of the </a:t>
            </a:r>
            <a:r>
              <a:rPr lang="en-US" sz="5400" b="1" dirty="0" smtClean="0">
                <a:solidFill>
                  <a:srgbClr val="FAE580"/>
                </a:solidFill>
                <a:latin typeface="Arial" charset="0"/>
                <a:ea typeface="Arial" charset="0"/>
                <a:cs typeface="Arial" charset="0"/>
              </a:rPr>
              <a:t>Dead</a:t>
            </a:r>
            <a:endParaRPr lang="en-US" sz="5400" dirty="0">
              <a:solidFill>
                <a:srgbClr val="FAE580"/>
              </a:solidFill>
              <a:latin typeface="Arial" charset="0"/>
              <a:ea typeface="Arial" charset="0"/>
              <a:cs typeface="Arial" charset="0"/>
            </a:endParaRPr>
          </a:p>
          <a:p>
            <a:r>
              <a:rPr lang="en-US" sz="5400" dirty="0" smtClean="0">
                <a:latin typeface="Arial" charset="0"/>
                <a:ea typeface="Arial" charset="0"/>
                <a:cs typeface="Arial" charset="0"/>
              </a:rPr>
              <a:t>Revelation </a:t>
            </a:r>
            <a:r>
              <a:rPr lang="en-US" sz="5400" dirty="0">
                <a:latin typeface="Arial" charset="0"/>
                <a:ea typeface="Arial" charset="0"/>
                <a:cs typeface="Arial" charset="0"/>
              </a:rPr>
              <a:t>18:23b: ...for thy[Babylon] merchants were the </a:t>
            </a:r>
            <a:r>
              <a:rPr lang="en-US" sz="5400" dirty="0" smtClean="0">
                <a:latin typeface="Arial" charset="0"/>
                <a:ea typeface="Arial" charset="0"/>
                <a:cs typeface="Arial" charset="0"/>
              </a:rPr>
              <a:t>great men </a:t>
            </a:r>
            <a:r>
              <a:rPr lang="en-US" sz="5400" dirty="0">
                <a:latin typeface="Arial" charset="0"/>
                <a:ea typeface="Arial" charset="0"/>
                <a:cs typeface="Arial" charset="0"/>
              </a:rPr>
              <a:t>of the earth; for by thy sorceries were all nations deceived.</a:t>
            </a:r>
          </a:p>
          <a:p>
            <a:endParaRPr lang="en-US" sz="5400" dirty="0">
              <a:latin typeface="Arial" charset="0"/>
              <a:ea typeface="Arial" charset="0"/>
              <a:cs typeface="Arial" charset="0"/>
            </a:endParaRPr>
          </a:p>
          <a:p>
            <a:pPr marL="693738" indent="-685800">
              <a:buFont typeface="Arial" charset="0"/>
              <a:buChar char="•"/>
            </a:pPr>
            <a:r>
              <a:rPr lang="en-US" sz="5400" dirty="0" smtClean="0">
                <a:latin typeface="Arial" charset="0"/>
                <a:ea typeface="Arial" charset="0"/>
                <a:cs typeface="Arial" charset="0"/>
              </a:rPr>
              <a:t>Entertainment </a:t>
            </a:r>
            <a:r>
              <a:rPr lang="en-US" sz="5400" dirty="0">
                <a:latin typeface="Arial" charset="0"/>
                <a:ea typeface="Arial" charset="0"/>
                <a:cs typeface="Arial" charset="0"/>
              </a:rPr>
              <a:t>– Rom 1:28-32, Phil 4:8, Ps 101:3, Gal 5 </a:t>
            </a:r>
            <a:endParaRPr lang="en-US" sz="5400" dirty="0" smtClean="0">
              <a:latin typeface="Arial" charset="0"/>
              <a:ea typeface="Arial" charset="0"/>
              <a:cs typeface="Arial" charset="0"/>
            </a:endParaRPr>
          </a:p>
          <a:p>
            <a:pPr marL="693738" indent="-685800">
              <a:buFont typeface="Arial" charset="0"/>
              <a:buChar char="•"/>
            </a:pPr>
            <a:r>
              <a:rPr lang="en-US" sz="5400" dirty="0" smtClean="0">
                <a:latin typeface="Arial" charset="0"/>
                <a:ea typeface="Arial" charset="0"/>
                <a:cs typeface="Arial" charset="0"/>
              </a:rPr>
              <a:t>Revelation 16:13-14</a:t>
            </a:r>
          </a:p>
          <a:p>
            <a:pPr marL="693738" indent="-685800">
              <a:buFont typeface="Arial" charset="0"/>
              <a:buChar char="•"/>
            </a:pPr>
            <a:r>
              <a:rPr lang="en-US" sz="5400" dirty="0" smtClean="0">
                <a:latin typeface="Arial" charset="0"/>
                <a:ea typeface="Arial" charset="0"/>
                <a:cs typeface="Arial" charset="0"/>
              </a:rPr>
              <a:t>GC 588</a:t>
            </a:r>
            <a:endParaRPr lang="en-US" sz="5400" dirty="0">
              <a:latin typeface="Arial" charset="0"/>
              <a:ea typeface="Arial" charset="0"/>
              <a:cs typeface="Arial" charset="0"/>
            </a:endParaRPr>
          </a:p>
          <a:p>
            <a:endParaRPr lang="en-US" sz="5400" dirty="0">
              <a:latin typeface="Arial" charset="0"/>
              <a:ea typeface="Arial" charset="0"/>
              <a:cs typeface="Arial" charset="0"/>
            </a:endParaRPr>
          </a:p>
          <a:p>
            <a:r>
              <a:rPr lang="en-US" sz="5400" dirty="0">
                <a:latin typeface="Arial" charset="0"/>
                <a:ea typeface="Arial" charset="0"/>
                <a:cs typeface="Arial" charset="0"/>
              </a:rPr>
              <a:t>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19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Revelation </a:t>
            </a:r>
            <a:r>
              <a:rPr lang="sv-SE" altLang="en-US" sz="8000" b="1" dirty="0" smtClean="0">
                <a:solidFill>
                  <a:srgbClr val="6AAFE3"/>
                </a:solidFill>
                <a:latin typeface="Cabin" charset="0"/>
              </a:rPr>
              <a:t>1:19</a:t>
            </a:r>
            <a:endParaRPr lang="sv-SE"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500" b="1" dirty="0">
                <a:solidFill>
                  <a:srgbClr val="FAE580"/>
                </a:solidFill>
                <a:latin typeface="Arial" charset="0"/>
                <a:ea typeface="Arial" charset="0"/>
                <a:cs typeface="Arial" charset="0"/>
              </a:rPr>
              <a:t>7. The Spirit of Prophecy</a:t>
            </a:r>
            <a:endParaRPr lang="en-US" sz="4500" dirty="0">
              <a:solidFill>
                <a:srgbClr val="FAE580"/>
              </a:solidFill>
              <a:latin typeface="Arial" charset="0"/>
              <a:ea typeface="Arial" charset="0"/>
              <a:cs typeface="Arial" charset="0"/>
            </a:endParaRPr>
          </a:p>
          <a:p>
            <a:r>
              <a:rPr lang="en-US" sz="4500" dirty="0">
                <a:latin typeface="Arial" charset="0"/>
                <a:ea typeface="Arial" charset="0"/>
                <a:cs typeface="Arial" charset="0"/>
              </a:rPr>
              <a:t>Revelation </a:t>
            </a:r>
            <a:r>
              <a:rPr lang="en-US" sz="4500" dirty="0" smtClean="0">
                <a:latin typeface="Arial" charset="0"/>
                <a:ea typeface="Arial" charset="0"/>
                <a:cs typeface="Arial" charset="0"/>
              </a:rPr>
              <a:t>12:17</a:t>
            </a:r>
          </a:p>
          <a:p>
            <a:endParaRPr lang="en-US" sz="4500" dirty="0">
              <a:latin typeface="Arial" charset="0"/>
              <a:ea typeface="Arial" charset="0"/>
              <a:cs typeface="Arial" charset="0"/>
            </a:endParaRPr>
          </a:p>
          <a:p>
            <a:r>
              <a:rPr lang="en-US" sz="4500" dirty="0">
                <a:latin typeface="Arial" charset="0"/>
                <a:ea typeface="Arial" charset="0"/>
                <a:cs typeface="Arial" charset="0"/>
              </a:rPr>
              <a:t>“I am not aware of anyone who was more on point than Ellen White.  Given her background, she is truly an amazing woman…I am convinced that </a:t>
            </a:r>
            <a:r>
              <a:rPr lang="en-US" sz="4500" b="1" dirty="0">
                <a:solidFill>
                  <a:srgbClr val="FAE580"/>
                </a:solidFill>
                <a:latin typeface="Arial" charset="0"/>
                <a:ea typeface="Arial" charset="0"/>
                <a:cs typeface="Arial" charset="0"/>
              </a:rPr>
              <a:t>almost 100% of her statements are now substantially supported by the scientific evidence</a:t>
            </a:r>
            <a:r>
              <a:rPr lang="en-US" sz="4500" dirty="0">
                <a:solidFill>
                  <a:srgbClr val="FAE580"/>
                </a:solidFill>
                <a:latin typeface="Arial" charset="0"/>
                <a:ea typeface="Arial" charset="0"/>
                <a:cs typeface="Arial" charset="0"/>
              </a:rPr>
              <a:t> </a:t>
            </a:r>
            <a:r>
              <a:rPr lang="en-US" sz="4500" dirty="0">
                <a:latin typeface="Arial" charset="0"/>
                <a:ea typeface="Arial" charset="0"/>
                <a:cs typeface="Arial" charset="0"/>
              </a:rPr>
              <a:t>that has been developed during the past 2-3 decades. What I have come to realize, to even deeply worry about, is </a:t>
            </a:r>
            <a:r>
              <a:rPr lang="en-US" sz="4500" b="1" dirty="0">
                <a:solidFill>
                  <a:srgbClr val="FAE580"/>
                </a:solidFill>
                <a:latin typeface="Arial" charset="0"/>
                <a:ea typeface="Arial" charset="0"/>
                <a:cs typeface="Arial" charset="0"/>
              </a:rPr>
              <a:t>why it is that this message of Ellen White and others has been so mislaid on shelves out of sight</a:t>
            </a:r>
            <a:r>
              <a:rPr lang="en-US" sz="4500" dirty="0">
                <a:latin typeface="Arial" charset="0"/>
                <a:ea typeface="Arial" charset="0"/>
                <a:cs typeface="Arial" charset="0"/>
              </a:rPr>
              <a:t>…It is abundantly clear to me that </a:t>
            </a:r>
            <a:r>
              <a:rPr lang="en-US" sz="4500" b="1" dirty="0">
                <a:solidFill>
                  <a:srgbClr val="FAE580"/>
                </a:solidFill>
                <a:latin typeface="Arial" charset="0"/>
                <a:ea typeface="Arial" charset="0"/>
                <a:cs typeface="Arial" charset="0"/>
              </a:rPr>
              <a:t>now is the time to bring this forward</a:t>
            </a:r>
            <a:r>
              <a:rPr lang="en-US" sz="4500" dirty="0">
                <a:latin typeface="Arial" charset="0"/>
                <a:ea typeface="Arial" charset="0"/>
                <a:cs typeface="Arial" charset="0"/>
              </a:rPr>
              <a:t> in whatever way that each of us are able to do.” </a:t>
            </a:r>
            <a:endParaRPr lang="en-US" sz="4500" dirty="0" smtClean="0">
              <a:latin typeface="Arial" charset="0"/>
              <a:ea typeface="Arial" charset="0"/>
              <a:cs typeface="Arial" charset="0"/>
            </a:endParaRPr>
          </a:p>
          <a:p>
            <a:r>
              <a:rPr lang="en-US" sz="4500" dirty="0" smtClean="0">
                <a:latin typeface="Arial" charset="0"/>
                <a:ea typeface="Arial" charset="0"/>
                <a:cs typeface="Arial" charset="0"/>
              </a:rPr>
              <a:t>- </a:t>
            </a:r>
            <a:r>
              <a:rPr lang="en-US" sz="4500" dirty="0" err="1" smtClean="0">
                <a:latin typeface="Arial" charset="0"/>
                <a:ea typeface="Arial" charset="0"/>
                <a:cs typeface="Arial" charset="0"/>
              </a:rPr>
              <a:t>Dr</a:t>
            </a:r>
            <a:r>
              <a:rPr lang="en-US" sz="4500" dirty="0" smtClean="0">
                <a:latin typeface="Arial" charset="0"/>
                <a:ea typeface="Arial" charset="0"/>
                <a:cs typeface="Arial" charset="0"/>
              </a:rPr>
              <a:t> </a:t>
            </a:r>
            <a:r>
              <a:rPr lang="en-US" sz="4500" dirty="0">
                <a:latin typeface="Arial" charset="0"/>
                <a:ea typeface="Arial" charset="0"/>
                <a:cs typeface="Arial" charset="0"/>
              </a:rPr>
              <a:t>T. Colin Campbell</a:t>
            </a:r>
          </a:p>
          <a:p>
            <a:endParaRPr lang="en-US" sz="45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27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5218</TotalTime>
  <Words>1569</Words>
  <Application>Microsoft Macintosh PowerPoint</Application>
  <PresentationFormat>Custom</PresentationFormat>
  <Paragraphs>120</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Cabin</vt:lpstr>
      <vt:lpstr>Calibri</vt:lpstr>
      <vt:lpstr>Calibri Light</vt:lpstr>
      <vt:lpstr>Gill Sans</vt:lpstr>
      <vt:lpstr>Helvetica;Arial</vt:lpstr>
      <vt:lpstr>Times New Roman</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132</cp:revision>
  <cp:lastPrinted>1601-01-01T00:00:00Z</cp:lastPrinted>
  <dcterms:created xsi:type="dcterms:W3CDTF">2015-11-11T12:13:52Z</dcterms:created>
  <dcterms:modified xsi:type="dcterms:W3CDTF">2015-12-13T11:42:52Z</dcterms:modified>
</cp:coreProperties>
</file>