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5" r:id="rId1"/>
  </p:sldMasterIdLst>
  <p:notesMasterIdLst>
    <p:notesMasterId r:id="rId24"/>
  </p:notesMasterIdLst>
  <p:sldIdLst>
    <p:sldId id="256" r:id="rId2"/>
    <p:sldId id="259" r:id="rId3"/>
    <p:sldId id="269" r:id="rId4"/>
    <p:sldId id="270" r:id="rId5"/>
    <p:sldId id="271" r:id="rId6"/>
    <p:sldId id="272" r:id="rId7"/>
    <p:sldId id="274" r:id="rId8"/>
    <p:sldId id="275" r:id="rId9"/>
    <p:sldId id="276" r:id="rId10"/>
    <p:sldId id="278" r:id="rId11"/>
    <p:sldId id="279" r:id="rId12"/>
    <p:sldId id="280" r:id="rId13"/>
    <p:sldId id="281" r:id="rId14"/>
    <p:sldId id="282" r:id="rId15"/>
    <p:sldId id="283" r:id="rId16"/>
    <p:sldId id="284" r:id="rId17"/>
    <p:sldId id="285" r:id="rId18"/>
    <p:sldId id="286" r:id="rId19"/>
    <p:sldId id="288" r:id="rId20"/>
    <p:sldId id="289" r:id="rId21"/>
    <p:sldId id="290" r:id="rId22"/>
    <p:sldId id="291" r:id="rId23"/>
  </p:sldIdLst>
  <p:sldSz cx="24382413" cy="13716000"/>
  <p:notesSz cx="6858000" cy="9144000"/>
  <p:defaultTextStyle>
    <a:defPPr>
      <a:defRPr lang="en-GB"/>
    </a:defPPr>
    <a:lvl1pPr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1pPr>
    <a:lvl2pPr marL="1236663" indent="-47466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2pPr>
    <a:lvl3pPr marL="1903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3pPr>
    <a:lvl4pPr marL="2665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4pPr>
    <a:lvl5pPr marL="3427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5pPr>
    <a:lvl6pPr marL="2286000" algn="l" defTabSz="914400" rtl="0" eaLnBrk="1" latinLnBrk="0" hangingPunct="1">
      <a:defRPr sz="6300" kern="1200">
        <a:solidFill>
          <a:schemeClr val="bg1"/>
        </a:solidFill>
        <a:latin typeface="Gill Sans" charset="0"/>
        <a:ea typeface="ヒラギノ角ゴ ProN W3" charset="-128"/>
        <a:cs typeface="ヒラギノ角ゴ ProN W3" charset="-128"/>
      </a:defRPr>
    </a:lvl6pPr>
    <a:lvl7pPr marL="2743200" algn="l" defTabSz="914400" rtl="0" eaLnBrk="1" latinLnBrk="0" hangingPunct="1">
      <a:defRPr sz="6300" kern="1200">
        <a:solidFill>
          <a:schemeClr val="bg1"/>
        </a:solidFill>
        <a:latin typeface="Gill Sans" charset="0"/>
        <a:ea typeface="ヒラギノ角ゴ ProN W3" charset="-128"/>
        <a:cs typeface="ヒラギノ角ゴ ProN W3" charset="-128"/>
      </a:defRPr>
    </a:lvl7pPr>
    <a:lvl8pPr marL="3200400" algn="l" defTabSz="914400" rtl="0" eaLnBrk="1" latinLnBrk="0" hangingPunct="1">
      <a:defRPr sz="6300" kern="1200">
        <a:solidFill>
          <a:schemeClr val="bg1"/>
        </a:solidFill>
        <a:latin typeface="Gill Sans" charset="0"/>
        <a:ea typeface="ヒラギノ角ゴ ProN W3" charset="-128"/>
        <a:cs typeface="ヒラギノ角ゴ ProN W3" charset="-128"/>
      </a:defRPr>
    </a:lvl8pPr>
    <a:lvl9pPr marL="3657600" algn="l" defTabSz="914400" rtl="0" eaLnBrk="1" latinLnBrk="0" hangingPunct="1">
      <a:defRPr sz="6300" kern="1200">
        <a:solidFill>
          <a:schemeClr val="bg1"/>
        </a:solidFill>
        <a:latin typeface="Gill Sans" charset="0"/>
        <a:ea typeface="ヒラギノ角ゴ ProN W3" charset="-128"/>
        <a:cs typeface="ヒラギノ角ゴ ProN W3" charset="-128"/>
      </a:defRPr>
    </a:lvl9pPr>
  </p:defaultTextStyle>
  <p:extLst>
    <p:ext uri="{EFAFB233-063F-42B5-8137-9DF3F51BA10A}">
      <p15:sldGuideLst xmlns:p15="http://schemas.microsoft.com/office/powerpoint/2012/main">
        <p15:guide id="1" orient="horz" pos="1689">
          <p15:clr>
            <a:srgbClr val="A4A3A4"/>
          </p15:clr>
        </p15:guide>
        <p15:guide id="2" pos="1193">
          <p15:clr>
            <a:srgbClr val="A4A3A4"/>
          </p15:clr>
        </p15:guide>
        <p15:guide id="3" orient="horz" pos="7268">
          <p15:clr>
            <a:srgbClr val="A4A3A4"/>
          </p15:clr>
        </p15:guide>
        <p15:guide id="4" pos="14166">
          <p15:clr>
            <a:srgbClr val="A4A3A4"/>
          </p15:clr>
        </p15:guide>
        <p15:guide id="5" pos="16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AE580"/>
    <a:srgbClr val="FCE99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3"/>
    <p:restoredTop sz="94613"/>
  </p:normalViewPr>
  <p:slideViewPr>
    <p:cSldViewPr showGuides="1">
      <p:cViewPr>
        <p:scale>
          <a:sx n="30" d="100"/>
          <a:sy n="30" d="100"/>
        </p:scale>
        <p:origin x="1864" y="1384"/>
      </p:cViewPr>
      <p:guideLst>
        <p:guide orient="horz" pos="1689"/>
        <p:guide pos="1193"/>
        <p:guide orient="horz" pos="7268"/>
        <p:guide pos="14166"/>
        <p:guide pos="1601"/>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0"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1" name="Rectangle 5"/>
          <p:cNvSpPr>
            <a:spLocks noGrp="1" noChangeArrowheads="1"/>
          </p:cNvSpPr>
          <p:nvPr>
            <p:ph type="dt"/>
          </p:nvPr>
        </p:nvSpPr>
        <p:spPr bwMode="auto">
          <a:xfrm>
            <a:off x="3884613" y="0"/>
            <a:ext cx="29670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14342" name="Rectangle 6"/>
          <p:cNvSpPr>
            <a:spLocks noGrp="1" noRot="1" noChangeAspect="1" noChangeArrowheads="1"/>
          </p:cNvSpPr>
          <p:nvPr>
            <p:ph type="sldImg"/>
          </p:nvPr>
        </p:nvSpPr>
        <p:spPr bwMode="auto">
          <a:xfrm>
            <a:off x="384175" y="685800"/>
            <a:ext cx="6084888" cy="34242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3"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altLang="en-US" noProof="0" smtClean="0"/>
          </a:p>
        </p:txBody>
      </p:sp>
      <p:sp>
        <p:nvSpPr>
          <p:cNvPr id="14344" name="Text Box 8"/>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5"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0FEB57D6-9422-FC43-82E1-CE5B18B2F5A5}" type="slidenum">
              <a:rPr lang="en-US" altLang="en-US"/>
              <a:pPr/>
              <a:t>‹#›</a:t>
            </a:fld>
            <a:endParaRPr lang="en-US" altLang="en-US"/>
          </a:p>
        </p:txBody>
      </p:sp>
    </p:spTree>
    <p:extLst>
      <p:ext uri="{BB962C8B-B14F-4D97-AF65-F5344CB8AC3E}">
        <p14:creationId xmlns:p14="http://schemas.microsoft.com/office/powerpoint/2010/main" val="672563970"/>
      </p:ext>
    </p:extLst>
  </p:cSld>
  <p:clrMap bg1="lt1" tx1="dk1" bg2="lt2" tx2="dk2" accent1="accent1" accent2="accent2" accent3="accent3" accent4="accent4" accent5="accent5" accent6="accent6" hlink="hlink" folHlink="folHlink"/>
  <p:notesStyle>
    <a:lvl1pPr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1pPr>
    <a:lvl2pPr marL="1236663" indent="-47466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2pPr>
    <a:lvl3pPr marL="1903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3pPr>
    <a:lvl4pPr marL="2665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4pPr>
    <a:lvl5pPr marL="3427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5pPr>
    <a:lvl6pPr marL="3809237" algn="l" defTabSz="1523696" rtl="0" eaLnBrk="1" latinLnBrk="0" hangingPunct="1">
      <a:defRPr sz="2000" kern="1200">
        <a:solidFill>
          <a:schemeClr val="tx1"/>
        </a:solidFill>
        <a:latin typeface="+mn-lt"/>
        <a:ea typeface="+mn-ea"/>
        <a:cs typeface="+mn-cs"/>
      </a:defRPr>
    </a:lvl6pPr>
    <a:lvl7pPr marL="4571086" algn="l" defTabSz="1523696" rtl="0" eaLnBrk="1" latinLnBrk="0" hangingPunct="1">
      <a:defRPr sz="2000" kern="1200">
        <a:solidFill>
          <a:schemeClr val="tx1"/>
        </a:solidFill>
        <a:latin typeface="+mn-lt"/>
        <a:ea typeface="+mn-ea"/>
        <a:cs typeface="+mn-cs"/>
      </a:defRPr>
    </a:lvl7pPr>
    <a:lvl8pPr marL="5332933" algn="l" defTabSz="1523696" rtl="0" eaLnBrk="1" latinLnBrk="0" hangingPunct="1">
      <a:defRPr sz="2000" kern="1200">
        <a:solidFill>
          <a:schemeClr val="tx1"/>
        </a:solidFill>
        <a:latin typeface="+mn-lt"/>
        <a:ea typeface="+mn-ea"/>
        <a:cs typeface="+mn-cs"/>
      </a:defRPr>
    </a:lvl8pPr>
    <a:lvl9pPr marL="6094780" algn="l" defTabSz="152369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695FC129-6EA8-BF43-91AD-18A2130BB474}" type="slidenum">
              <a:rPr lang="en-US" altLang="en-US" sz="1200">
                <a:latin typeface="Gill Sans" charset="0"/>
              </a:rPr>
              <a:pPr>
                <a:spcBef>
                  <a:spcPct val="0"/>
                </a:spcBef>
                <a:buClrTx/>
                <a:buFontTx/>
                <a:buNone/>
              </a:pPr>
              <a:t>1</a:t>
            </a:fld>
            <a:endParaRPr lang="en-US" altLang="en-US" sz="1200">
              <a:latin typeface="Gill Sans" charset="0"/>
            </a:endParaRPr>
          </a:p>
        </p:txBody>
      </p:sp>
      <p:sp>
        <p:nvSpPr>
          <p:cNvPr id="17409"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97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72822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31438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5935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6854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920896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694936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5205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395324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989626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5884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92713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48088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56214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60020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5856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4751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8774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518877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64511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80743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5772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sv-SE" smtClean="0"/>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416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32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54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1260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sv-SE" smtClean="0"/>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861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01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24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753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17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73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sv-SE" smtClean="0"/>
              <a:t>Drag picture to placeholder or click icon to add</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12/11/15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8070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sv-SE" smtClean="0"/>
              <a:t>Click to edit Master title style</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smtClean="0"/>
              <a:t>12/11/15</a:t>
            </a:fld>
            <a:endParaRPr lang="en-US" dirty="0"/>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911235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14808"/>
            <a:ext cx="24382413" cy="15427904"/>
          </a:xfrm>
          <a:prstGeom prst="rect">
            <a:avLst/>
          </a:prstGeom>
        </p:spPr>
      </p:pic>
      <p:sp>
        <p:nvSpPr>
          <p:cNvPr id="15362" name="AutoShape 2"/>
          <p:cNvSpPr>
            <a:spLocks noChangeArrowheads="1"/>
          </p:cNvSpPr>
          <p:nvPr/>
        </p:nvSpPr>
        <p:spPr bwMode="auto">
          <a:xfrm>
            <a:off x="-60325" y="9091613"/>
            <a:ext cx="8363099" cy="2446337"/>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5363" name="Text Box 3"/>
          <p:cNvSpPr txBox="1">
            <a:spLocks noChangeArrowheads="1"/>
          </p:cNvSpPr>
          <p:nvPr/>
        </p:nvSpPr>
        <p:spPr bwMode="auto">
          <a:xfrm>
            <a:off x="1149350" y="9556750"/>
            <a:ext cx="10969848"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9pPr>
          </a:lstStyle>
          <a:p>
            <a:pPr eaLnBrk="1" hangingPunct="1">
              <a:lnSpc>
                <a:spcPct val="93000"/>
              </a:lnSpc>
              <a:buSzPct val="100000"/>
            </a:pPr>
            <a:r>
              <a:rPr lang="sv-SE" altLang="en-US" sz="5000" b="1" dirty="0" smtClean="0">
                <a:solidFill>
                  <a:srgbClr val="6AAFE3"/>
                </a:solidFill>
                <a:latin typeface="Cabin" charset="0"/>
              </a:rPr>
              <a:t>The </a:t>
            </a:r>
            <a:r>
              <a:rPr lang="sv-SE" altLang="en-US" sz="5000" b="1" dirty="0" err="1" smtClean="0">
                <a:solidFill>
                  <a:srgbClr val="6AAFE3"/>
                </a:solidFill>
                <a:latin typeface="Cabin" charset="0"/>
              </a:rPr>
              <a:t>Mystery</a:t>
            </a:r>
            <a:r>
              <a:rPr lang="sv-SE" altLang="en-US" sz="5000" b="1" dirty="0" smtClean="0">
                <a:solidFill>
                  <a:srgbClr val="6AAFE3"/>
                </a:solidFill>
                <a:latin typeface="Cabin" charset="0"/>
              </a:rPr>
              <a:t> </a:t>
            </a:r>
            <a:r>
              <a:rPr lang="sv-SE" altLang="en-US" sz="5000" b="1" dirty="0" err="1" smtClean="0">
                <a:solidFill>
                  <a:srgbClr val="6AAFE3"/>
                </a:solidFill>
                <a:latin typeface="Cabin" charset="0"/>
              </a:rPr>
              <a:t>of</a:t>
            </a:r>
            <a:r>
              <a:rPr lang="sv-SE" altLang="en-US" sz="5000" b="1" dirty="0" smtClean="0">
                <a:solidFill>
                  <a:srgbClr val="6AAFE3"/>
                </a:solidFill>
                <a:latin typeface="Cabin" charset="0"/>
              </a:rPr>
              <a:t> God</a:t>
            </a:r>
          </a:p>
          <a:p>
            <a:pPr eaLnBrk="1" hangingPunct="1">
              <a:lnSpc>
                <a:spcPct val="93000"/>
              </a:lnSpc>
              <a:buSzPct val="100000"/>
            </a:pPr>
            <a:r>
              <a:rPr lang="sv-SE" altLang="en-US" sz="5000" dirty="0" smtClean="0">
                <a:solidFill>
                  <a:srgbClr val="6AAFE3"/>
                </a:solidFill>
                <a:latin typeface="Cabin" charset="0"/>
              </a:rPr>
              <a:t>Christian </a:t>
            </a:r>
            <a:r>
              <a:rPr lang="sv-SE" altLang="en-US" sz="5000" dirty="0" err="1" smtClean="0">
                <a:solidFill>
                  <a:srgbClr val="6AAFE3"/>
                </a:solidFill>
                <a:latin typeface="Cabin" charset="0"/>
              </a:rPr>
              <a:t>Hjortland</a:t>
            </a:r>
            <a:r>
              <a:rPr lang="sv-SE" altLang="en-US" sz="5000" dirty="0">
                <a:solidFill>
                  <a:srgbClr val="6AAFE3"/>
                </a:solidFill>
                <a:latin typeface="Cabin" charset="0"/>
              </a:rPr>
              <a:t/>
            </a:r>
            <a:br>
              <a:rPr lang="sv-SE" altLang="en-US" sz="5000" dirty="0">
                <a:solidFill>
                  <a:srgbClr val="6AAFE3"/>
                </a:solidFill>
                <a:latin typeface="Cabin" charset="0"/>
              </a:rPr>
            </a:br>
            <a:endParaRPr lang="sv-SE" altLang="en-US" sz="5000" dirty="0">
              <a:solidFill>
                <a:srgbClr val="6AAFE3"/>
              </a:solidFill>
              <a:latin typeface="Cabin"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826202" y="3536310"/>
            <a:ext cx="10730008" cy="7156142"/>
          </a:xfrm>
          <a:prstGeom prst="rect">
            <a:avLst/>
          </a:prstGeom>
        </p:spPr>
      </p:pic>
    </p:spTree>
    <p:extLst>
      <p:ext uri="{BB962C8B-B14F-4D97-AF65-F5344CB8AC3E}">
        <p14:creationId xmlns:p14="http://schemas.microsoft.com/office/powerpoint/2010/main" val="167009814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Mystery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God </a:t>
            </a:r>
            <a:r>
              <a:rPr lang="sv-SE" altLang="en-US" sz="8000" b="1" dirty="0" err="1" smtClean="0">
                <a:solidFill>
                  <a:srgbClr val="6AAFE3"/>
                </a:solidFill>
                <a:latin typeface="Cabin" charset="0"/>
              </a:rPr>
              <a:t>experienced</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Ephesians 3</a:t>
            </a:r>
          </a:p>
          <a:p>
            <a:pPr marL="693738" indent="-685800">
              <a:buFont typeface="Arial" charset="0"/>
              <a:buChar char="•"/>
            </a:pPr>
            <a:r>
              <a:rPr lang="en-US" sz="5000" dirty="0">
                <a:latin typeface="Arial" charset="0"/>
                <a:ea typeface="Arial" charset="0"/>
                <a:cs typeface="Arial" charset="0"/>
              </a:rPr>
              <a:t>3:8-10 – Paul in prison</a:t>
            </a:r>
          </a:p>
          <a:p>
            <a:r>
              <a:rPr lang="en-US" sz="5000" dirty="0">
                <a:latin typeface="Arial" charset="0"/>
                <a:ea typeface="Arial" charset="0"/>
                <a:cs typeface="Arial" charset="0"/>
              </a:rPr>
              <a:t>- Paul was transformed</a:t>
            </a:r>
            <a:r>
              <a:rPr lang="en-US" sz="5000" dirty="0" smtClean="0">
                <a:latin typeface="Arial" charset="0"/>
                <a:ea typeface="Arial" charset="0"/>
                <a:cs typeface="Arial" charset="0"/>
              </a:rPr>
              <a:t>!</a:t>
            </a:r>
          </a:p>
          <a:p>
            <a:endParaRPr lang="en-US" sz="5000" dirty="0" smtClean="0">
              <a:latin typeface="Arial" charset="0"/>
              <a:ea typeface="Arial" charset="0"/>
              <a:cs typeface="Arial" charset="0"/>
            </a:endParaRPr>
          </a:p>
          <a:p>
            <a:pPr marL="693738" indent="-685800">
              <a:buFont typeface="Arial" charset="0"/>
              <a:buChar char="•"/>
            </a:pPr>
            <a:r>
              <a:rPr lang="en-US" sz="5000" dirty="0" smtClean="0">
                <a:latin typeface="Arial" charset="0"/>
                <a:ea typeface="Arial" charset="0"/>
                <a:cs typeface="Arial" charset="0"/>
              </a:rPr>
              <a:t>13 </a:t>
            </a:r>
            <a:r>
              <a:rPr lang="en-US" sz="5000" dirty="0">
                <a:latin typeface="Arial" charset="0"/>
                <a:ea typeface="Arial" charset="0"/>
                <a:cs typeface="Arial" charset="0"/>
              </a:rPr>
              <a:t>– Tribulations and trials used to</a:t>
            </a:r>
          </a:p>
          <a:p>
            <a:r>
              <a:rPr lang="en-US" sz="5000" dirty="0">
                <a:latin typeface="Arial" charset="0"/>
                <a:ea typeface="Arial" charset="0"/>
                <a:cs typeface="Arial" charset="0"/>
              </a:rPr>
              <a:t>reveal God's glory.</a:t>
            </a:r>
          </a:p>
          <a:p>
            <a:pPr marL="693738" indent="-685800">
              <a:buFont typeface="Arial" charset="0"/>
              <a:buChar char="•"/>
            </a:pPr>
            <a:r>
              <a:rPr lang="en-US" sz="5000" dirty="0" smtClean="0">
                <a:latin typeface="Arial" charset="0"/>
                <a:ea typeface="Arial" charset="0"/>
                <a:cs typeface="Arial" charset="0"/>
              </a:rPr>
              <a:t>17-21 </a:t>
            </a:r>
            <a:r>
              <a:rPr lang="en-US" sz="5000" dirty="0">
                <a:latin typeface="Arial" charset="0"/>
                <a:ea typeface="Arial" charset="0"/>
                <a:cs typeface="Arial" charset="0"/>
              </a:rPr>
              <a:t>– Righteousness by </a:t>
            </a:r>
            <a:r>
              <a:rPr lang="en-US" sz="5000" dirty="0" smtClean="0">
                <a:latin typeface="Arial" charset="0"/>
                <a:ea typeface="Arial" charset="0"/>
                <a:cs typeface="Arial" charset="0"/>
              </a:rPr>
              <a:t>Faith</a:t>
            </a:r>
            <a:endParaRPr lang="en-US" sz="5000" dirty="0">
              <a:latin typeface="Arial" charset="0"/>
              <a:ea typeface="Arial" charset="0"/>
              <a:cs typeface="Arial" charset="0"/>
            </a:endParaRPr>
          </a:p>
          <a:p>
            <a:pPr marL="693738" indent="-685800">
              <a:buFont typeface="Arial" charset="0"/>
              <a:buChar char="•"/>
            </a:pPr>
            <a:r>
              <a:rPr lang="en-US" sz="5000" dirty="0">
                <a:latin typeface="Arial" charset="0"/>
                <a:ea typeface="Arial" charset="0"/>
                <a:cs typeface="Arial" charset="0"/>
              </a:rPr>
              <a:t>1 John 3:1-3</a:t>
            </a:r>
          </a:p>
          <a:p>
            <a:endParaRPr lang="en-US" sz="5000" dirty="0">
              <a:latin typeface="Arial" charset="0"/>
              <a:ea typeface="Arial" charset="0"/>
              <a:cs typeface="Arial" charset="0"/>
            </a:endParaRPr>
          </a:p>
          <a:p>
            <a:r>
              <a:rPr lang="en-US" sz="5000" dirty="0">
                <a:latin typeface="Arial" charset="0"/>
                <a:ea typeface="Arial" charset="0"/>
                <a:cs typeface="Arial" charset="0"/>
              </a:rPr>
              <a:t>“...and to give us the example of a </a:t>
            </a:r>
          </a:p>
          <a:p>
            <a:r>
              <a:rPr lang="en-US" sz="5000" dirty="0">
                <a:latin typeface="Arial" charset="0"/>
                <a:ea typeface="Arial" charset="0"/>
                <a:cs typeface="Arial" charset="0"/>
              </a:rPr>
              <a:t>sinless life.  {DA 48.5} </a:t>
            </a:r>
          </a:p>
          <a:p>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068947" y="3175001"/>
            <a:ext cx="5945981" cy="7927975"/>
          </a:xfrm>
          <a:prstGeom prst="rect">
            <a:avLst/>
          </a:prstGeom>
        </p:spPr>
      </p:pic>
    </p:spTree>
    <p:extLst>
      <p:ext uri="{BB962C8B-B14F-4D97-AF65-F5344CB8AC3E}">
        <p14:creationId xmlns:p14="http://schemas.microsoft.com/office/powerpoint/2010/main" val="9424053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Mystery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God </a:t>
            </a:r>
            <a:r>
              <a:rPr lang="sv-SE" altLang="en-US" sz="8000" b="1" dirty="0" err="1" smtClean="0">
                <a:solidFill>
                  <a:srgbClr val="6AAFE3"/>
                </a:solidFill>
                <a:latin typeface="Cabin" charset="0"/>
              </a:rPr>
              <a:t>experienced</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400" dirty="0">
                <a:latin typeface="Arial" charset="0"/>
                <a:ea typeface="Arial" charset="0"/>
                <a:cs typeface="Arial" charset="0"/>
              </a:rPr>
              <a:t>Jesus' Parables</a:t>
            </a:r>
          </a:p>
          <a:p>
            <a:r>
              <a:rPr lang="en-US" sz="5400" dirty="0" smtClean="0">
                <a:latin typeface="Arial" charset="0"/>
                <a:ea typeface="Arial" charset="0"/>
                <a:cs typeface="Arial" charset="0"/>
              </a:rPr>
              <a:t>Mark 4:11, 20</a:t>
            </a:r>
          </a:p>
          <a:p>
            <a:endParaRPr lang="en-US" sz="5400" dirty="0" smtClean="0">
              <a:latin typeface="Arial" charset="0"/>
              <a:ea typeface="Arial" charset="0"/>
              <a:cs typeface="Arial" charset="0"/>
            </a:endParaRPr>
          </a:p>
          <a:p>
            <a:r>
              <a:rPr lang="en-US" sz="5400" b="1" dirty="0" smtClean="0">
                <a:latin typeface="Arial" charset="0"/>
                <a:ea typeface="Arial" charset="0"/>
                <a:cs typeface="Arial" charset="0"/>
              </a:rPr>
              <a:t>Isaiah 51:7:</a:t>
            </a:r>
            <a:r>
              <a:rPr lang="en-US" sz="5400" dirty="0" smtClean="0">
                <a:latin typeface="Arial" charset="0"/>
                <a:ea typeface="Arial" charset="0"/>
                <a:cs typeface="Arial" charset="0"/>
              </a:rPr>
              <a:t> Hearken unto me, </a:t>
            </a:r>
            <a:r>
              <a:rPr lang="en-US" sz="5400" b="1" dirty="0" smtClean="0">
                <a:solidFill>
                  <a:srgbClr val="FAE580"/>
                </a:solidFill>
                <a:latin typeface="Arial" charset="0"/>
                <a:ea typeface="Arial" charset="0"/>
                <a:cs typeface="Arial" charset="0"/>
              </a:rPr>
              <a:t>ye that know righteousness, the people in whose heart is my law</a:t>
            </a:r>
            <a:r>
              <a:rPr lang="en-US" sz="5400" dirty="0" smtClean="0">
                <a:latin typeface="Arial" charset="0"/>
                <a:ea typeface="Arial" charset="0"/>
                <a:cs typeface="Arial" charset="0"/>
              </a:rPr>
              <a:t>; fear ye not the reproach of men, neither be ye afraid of their </a:t>
            </a:r>
            <a:r>
              <a:rPr lang="en-US" sz="5400" dirty="0" err="1" smtClean="0">
                <a:latin typeface="Arial" charset="0"/>
                <a:ea typeface="Arial" charset="0"/>
                <a:cs typeface="Arial" charset="0"/>
              </a:rPr>
              <a:t>revilings</a:t>
            </a:r>
            <a:r>
              <a:rPr lang="en-US" sz="5400" dirty="0" smtClean="0">
                <a:latin typeface="Arial" charset="0"/>
                <a:ea typeface="Arial" charset="0"/>
                <a:cs typeface="Arial" charset="0"/>
              </a:rPr>
              <a:t>.</a:t>
            </a:r>
          </a:p>
          <a:p>
            <a:endParaRPr lang="en-US" sz="5400" dirty="0" smtClean="0">
              <a:latin typeface="Arial" charset="0"/>
              <a:ea typeface="Arial" charset="0"/>
              <a:cs typeface="Arial" charset="0"/>
            </a:endParaRPr>
          </a:p>
          <a:p>
            <a:r>
              <a:rPr lang="en-US" sz="5400" b="1" dirty="0" smtClean="0">
                <a:latin typeface="Arial" charset="0"/>
                <a:ea typeface="Arial" charset="0"/>
                <a:cs typeface="Arial" charset="0"/>
              </a:rPr>
              <a:t>Matthew 1:21:</a:t>
            </a:r>
            <a:r>
              <a:rPr lang="en-US" sz="5400" dirty="0" smtClean="0">
                <a:latin typeface="Arial" charset="0"/>
                <a:ea typeface="Arial" charset="0"/>
                <a:cs typeface="Arial" charset="0"/>
              </a:rPr>
              <a:t> ...he shall save his people from their sins.</a:t>
            </a:r>
          </a:p>
          <a:p>
            <a:endParaRPr lang="en-US" sz="5400" dirty="0" smtClean="0">
              <a:latin typeface="Arial" charset="0"/>
              <a:ea typeface="Arial" charset="0"/>
              <a:cs typeface="Arial" charset="0"/>
            </a:endParaRPr>
          </a:p>
          <a:p>
            <a:endParaRPr lang="en-US" sz="54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7440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Third</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Angel’s</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Message</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4200" dirty="0">
                <a:latin typeface="Arial" charset="0"/>
                <a:ea typeface="Arial" charset="0"/>
                <a:cs typeface="Arial" charset="0"/>
              </a:rPr>
              <a:t>Revelation </a:t>
            </a:r>
            <a:r>
              <a:rPr lang="en-US" sz="4200" dirty="0" smtClean="0">
                <a:latin typeface="Arial" charset="0"/>
                <a:ea typeface="Arial" charset="0"/>
                <a:cs typeface="Arial" charset="0"/>
              </a:rPr>
              <a:t>14:12</a:t>
            </a:r>
            <a:endParaRPr lang="en-US" sz="4200" dirty="0">
              <a:latin typeface="Arial" charset="0"/>
              <a:ea typeface="Arial" charset="0"/>
              <a:cs typeface="Arial" charset="0"/>
            </a:endParaRPr>
          </a:p>
          <a:p>
            <a:pPr marL="693738" indent="-685800">
              <a:buFont typeface="Arial" charset="0"/>
              <a:buChar char="•"/>
            </a:pPr>
            <a:r>
              <a:rPr lang="sk-SK" sz="4200" dirty="0" err="1">
                <a:latin typeface="Arial" charset="0"/>
                <a:ea typeface="Arial" charset="0"/>
                <a:cs typeface="Arial" charset="0"/>
              </a:rPr>
              <a:t>Isaiah</a:t>
            </a:r>
            <a:r>
              <a:rPr lang="sk-SK" sz="4200" dirty="0">
                <a:latin typeface="Arial" charset="0"/>
                <a:ea typeface="Arial" charset="0"/>
                <a:cs typeface="Arial" charset="0"/>
              </a:rPr>
              <a:t> </a:t>
            </a:r>
            <a:r>
              <a:rPr lang="sk-SK" sz="4200" dirty="0" smtClean="0">
                <a:latin typeface="Arial" charset="0"/>
                <a:ea typeface="Arial" charset="0"/>
                <a:cs typeface="Arial" charset="0"/>
              </a:rPr>
              <a:t>58:6-8 (</a:t>
            </a:r>
            <a:r>
              <a:rPr lang="sk-SK" sz="4200" dirty="0" err="1" smtClean="0">
                <a:latin typeface="Arial" charset="0"/>
                <a:ea typeface="Arial" charset="0"/>
                <a:cs typeface="Arial" charset="0"/>
              </a:rPr>
              <a:t>Connection</a:t>
            </a:r>
            <a:r>
              <a:rPr lang="sk-SK" sz="4200" dirty="0" smtClean="0">
                <a:latin typeface="Arial" charset="0"/>
                <a:ea typeface="Arial" charset="0"/>
                <a:cs typeface="Arial" charset="0"/>
              </a:rPr>
              <a:t> </a:t>
            </a:r>
            <a:r>
              <a:rPr lang="sk-SK" sz="4200" dirty="0" err="1" smtClean="0">
                <a:latin typeface="Arial" charset="0"/>
                <a:ea typeface="Arial" charset="0"/>
                <a:cs typeface="Arial" charset="0"/>
              </a:rPr>
              <a:t>with</a:t>
            </a:r>
            <a:r>
              <a:rPr lang="sk-SK" sz="4200" dirty="0" smtClean="0">
                <a:latin typeface="Arial" charset="0"/>
                <a:ea typeface="Arial" charset="0"/>
                <a:cs typeface="Arial" charset="0"/>
              </a:rPr>
              <a:t> </a:t>
            </a:r>
            <a:r>
              <a:rPr lang="sk-SK" sz="4200" dirty="0" err="1" smtClean="0">
                <a:latin typeface="Arial" charset="0"/>
                <a:ea typeface="Arial" charset="0"/>
                <a:cs typeface="Arial" charset="0"/>
              </a:rPr>
              <a:t>the</a:t>
            </a:r>
            <a:r>
              <a:rPr lang="sk-SK" sz="4200" dirty="0" smtClean="0">
                <a:latin typeface="Arial" charset="0"/>
                <a:ea typeface="Arial" charset="0"/>
                <a:cs typeface="Arial" charset="0"/>
              </a:rPr>
              <a:t> </a:t>
            </a:r>
            <a:r>
              <a:rPr lang="sk-SK" sz="4200" dirty="0" err="1" smtClean="0">
                <a:latin typeface="Arial" charset="0"/>
                <a:ea typeface="Arial" charset="0"/>
                <a:cs typeface="Arial" charset="0"/>
              </a:rPr>
              <a:t>third</a:t>
            </a:r>
            <a:r>
              <a:rPr lang="sk-SK" sz="4200" dirty="0" smtClean="0">
                <a:latin typeface="Arial" charset="0"/>
                <a:ea typeface="Arial" charset="0"/>
                <a:cs typeface="Arial" charset="0"/>
              </a:rPr>
              <a:t> </a:t>
            </a:r>
            <a:r>
              <a:rPr lang="sk-SK" sz="4200" dirty="0" err="1" smtClean="0">
                <a:latin typeface="Arial" charset="0"/>
                <a:ea typeface="Arial" charset="0"/>
                <a:cs typeface="Arial" charset="0"/>
              </a:rPr>
              <a:t>angel</a:t>
            </a:r>
            <a:r>
              <a:rPr lang="sk-SK" sz="4200" dirty="0" smtClean="0">
                <a:latin typeface="Arial" charset="0"/>
                <a:ea typeface="Arial" charset="0"/>
                <a:cs typeface="Arial" charset="0"/>
              </a:rPr>
              <a:t>)</a:t>
            </a:r>
          </a:p>
          <a:p>
            <a:r>
              <a:rPr lang="en-US" sz="4200" dirty="0">
                <a:latin typeface="Arial" charset="0"/>
                <a:ea typeface="Arial" charset="0"/>
                <a:cs typeface="Arial" charset="0"/>
              </a:rPr>
              <a:t>"The Lord in His great mercy sent a most precious message to His people through Elders Waggoner and Jones. This message was to bring more prominently before the world the uplifted </a:t>
            </a:r>
            <a:r>
              <a:rPr lang="en-US" sz="4200" dirty="0" err="1">
                <a:latin typeface="Arial" charset="0"/>
                <a:ea typeface="Arial" charset="0"/>
                <a:cs typeface="Arial" charset="0"/>
              </a:rPr>
              <a:t>Saviour</a:t>
            </a:r>
            <a:r>
              <a:rPr lang="en-US" sz="4200" dirty="0">
                <a:latin typeface="Arial" charset="0"/>
                <a:ea typeface="Arial" charset="0"/>
                <a:cs typeface="Arial" charset="0"/>
              </a:rPr>
              <a:t>, the sacrifice for the sins of the whole world</a:t>
            </a:r>
            <a:r>
              <a:rPr lang="en-US" sz="4200" dirty="0">
                <a:solidFill>
                  <a:srgbClr val="FAE580"/>
                </a:solidFill>
                <a:latin typeface="Arial" charset="0"/>
                <a:ea typeface="Arial" charset="0"/>
                <a:cs typeface="Arial" charset="0"/>
              </a:rPr>
              <a:t>. </a:t>
            </a:r>
            <a:r>
              <a:rPr lang="en-US" sz="4200" b="1" dirty="0">
                <a:solidFill>
                  <a:srgbClr val="FAE580"/>
                </a:solidFill>
                <a:latin typeface="Arial" charset="0"/>
                <a:ea typeface="Arial" charset="0"/>
                <a:cs typeface="Arial" charset="0"/>
              </a:rPr>
              <a:t>It presented justification through faith in the surety; it invited people to receive the righteousness of Christ, which is made manifest in obedience to all the commandments of God</a:t>
            </a:r>
            <a:r>
              <a:rPr lang="en-US" sz="4200" dirty="0">
                <a:latin typeface="Arial" charset="0"/>
                <a:ea typeface="Arial" charset="0"/>
                <a:cs typeface="Arial" charset="0"/>
              </a:rPr>
              <a:t>... All power is given into His hands, that He may dispense rich gifts unto men, imparting the priceless gift of His own righteousness to the helpless human agent. This is the message that God commanded to be given to the world</a:t>
            </a:r>
            <a:r>
              <a:rPr lang="en-US" sz="4200" dirty="0">
                <a:solidFill>
                  <a:srgbClr val="FAE580"/>
                </a:solidFill>
                <a:latin typeface="Arial" charset="0"/>
                <a:ea typeface="Arial" charset="0"/>
                <a:cs typeface="Arial" charset="0"/>
              </a:rPr>
              <a:t>.</a:t>
            </a:r>
            <a:r>
              <a:rPr lang="en-US" sz="4200" b="1" dirty="0">
                <a:solidFill>
                  <a:srgbClr val="FAE580"/>
                </a:solidFill>
                <a:latin typeface="Arial" charset="0"/>
                <a:ea typeface="Arial" charset="0"/>
                <a:cs typeface="Arial" charset="0"/>
              </a:rPr>
              <a:t> It is the third angel's message</a:t>
            </a:r>
            <a:r>
              <a:rPr lang="en-US" sz="4200" dirty="0">
                <a:latin typeface="Arial" charset="0"/>
                <a:ea typeface="Arial" charset="0"/>
                <a:cs typeface="Arial" charset="0"/>
              </a:rPr>
              <a:t>, which is to be proclaimed with a loud voice, and attended with the outpouring of His Spirit in a large measure. (TM 91-92)</a:t>
            </a:r>
            <a:endParaRPr lang="sk-SK" sz="42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6304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Trials</a:t>
            </a:r>
            <a:r>
              <a:rPr lang="sv-SE" altLang="en-US" sz="8000" b="1" dirty="0" smtClean="0">
                <a:solidFill>
                  <a:srgbClr val="6AAFE3"/>
                </a:solidFill>
                <a:latin typeface="Cabin" charset="0"/>
              </a:rPr>
              <a:t> and </a:t>
            </a:r>
            <a:r>
              <a:rPr lang="sv-SE" altLang="en-US" sz="8000" b="1" dirty="0" err="1" smtClean="0">
                <a:solidFill>
                  <a:srgbClr val="6AAFE3"/>
                </a:solidFill>
                <a:latin typeface="Cabin" charset="0"/>
              </a:rPr>
              <a:t>hardship</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4800" b="1" dirty="0">
                <a:latin typeface="Arial" charset="0"/>
                <a:ea typeface="Arial" charset="0"/>
                <a:cs typeface="Arial" charset="0"/>
              </a:rPr>
              <a:t>2 Timothy 3:12:</a:t>
            </a:r>
            <a:r>
              <a:rPr lang="en-US" sz="4800" dirty="0">
                <a:latin typeface="Arial" charset="0"/>
                <a:ea typeface="Arial" charset="0"/>
                <a:cs typeface="Arial" charset="0"/>
              </a:rPr>
              <a:t> Yea, and all that will live godly in Christ Jesus shall suffer persecution.</a:t>
            </a:r>
          </a:p>
          <a:p>
            <a:endParaRPr lang="en-US" sz="4800" dirty="0">
              <a:latin typeface="Arial" charset="0"/>
              <a:ea typeface="Arial" charset="0"/>
              <a:cs typeface="Arial" charset="0"/>
            </a:endParaRPr>
          </a:p>
          <a:p>
            <a:r>
              <a:rPr lang="en-US" sz="4800" b="1" dirty="0">
                <a:latin typeface="Arial" charset="0"/>
                <a:ea typeface="Arial" charset="0"/>
                <a:cs typeface="Arial" charset="0"/>
              </a:rPr>
              <a:t>Job 23:10: </a:t>
            </a:r>
            <a:r>
              <a:rPr lang="en-US" sz="4800" dirty="0">
                <a:latin typeface="Arial" charset="0"/>
                <a:ea typeface="Arial" charset="0"/>
                <a:cs typeface="Arial" charset="0"/>
              </a:rPr>
              <a:t>But he </a:t>
            </a:r>
            <a:r>
              <a:rPr lang="en-US" sz="4800" dirty="0" err="1">
                <a:latin typeface="Arial" charset="0"/>
                <a:ea typeface="Arial" charset="0"/>
                <a:cs typeface="Arial" charset="0"/>
              </a:rPr>
              <a:t>knoweth</a:t>
            </a:r>
            <a:r>
              <a:rPr lang="en-US" sz="4800" dirty="0">
                <a:latin typeface="Arial" charset="0"/>
                <a:ea typeface="Arial" charset="0"/>
                <a:cs typeface="Arial" charset="0"/>
              </a:rPr>
              <a:t> the way that I take: when he hath tried me, I shall come forth as gold.</a:t>
            </a:r>
          </a:p>
          <a:p>
            <a:endParaRPr lang="en-US" sz="4800" dirty="0">
              <a:latin typeface="Arial" charset="0"/>
              <a:ea typeface="Arial" charset="0"/>
              <a:cs typeface="Arial" charset="0"/>
            </a:endParaRPr>
          </a:p>
          <a:p>
            <a:r>
              <a:rPr lang="en-US" sz="4800" b="1" dirty="0">
                <a:latin typeface="Arial" charset="0"/>
                <a:ea typeface="Arial" charset="0"/>
                <a:cs typeface="Arial" charset="0"/>
              </a:rPr>
              <a:t>Romans 8:18-19:</a:t>
            </a:r>
            <a:r>
              <a:rPr lang="en-US" sz="4800" dirty="0">
                <a:latin typeface="Arial" charset="0"/>
                <a:ea typeface="Arial" charset="0"/>
                <a:cs typeface="Arial" charset="0"/>
              </a:rPr>
              <a:t> For I reckon that the sufferings of this present time are not worthy to be compared with the </a:t>
            </a:r>
            <a:r>
              <a:rPr lang="en-US" sz="4800" b="1" dirty="0">
                <a:solidFill>
                  <a:srgbClr val="FAE580"/>
                </a:solidFill>
                <a:latin typeface="Arial" charset="0"/>
                <a:ea typeface="Arial" charset="0"/>
                <a:cs typeface="Arial" charset="0"/>
              </a:rPr>
              <a:t>glory which shall be revealed in us.</a:t>
            </a:r>
            <a:endParaRPr lang="en-US" sz="4800" dirty="0">
              <a:solidFill>
                <a:srgbClr val="FAE580"/>
              </a:solidFill>
              <a:latin typeface="Arial" charset="0"/>
              <a:ea typeface="Arial" charset="0"/>
              <a:cs typeface="Arial" charset="0"/>
            </a:endParaRPr>
          </a:p>
          <a:p>
            <a:r>
              <a:rPr lang="en-US" sz="4800" dirty="0">
                <a:latin typeface="Arial" charset="0"/>
                <a:ea typeface="Arial" charset="0"/>
                <a:cs typeface="Arial" charset="0"/>
              </a:rPr>
              <a:t>19: For the earnest expectation of the creature </a:t>
            </a:r>
            <a:r>
              <a:rPr lang="en-US" sz="4800" dirty="0" err="1">
                <a:latin typeface="Arial" charset="0"/>
                <a:ea typeface="Arial" charset="0"/>
                <a:cs typeface="Arial" charset="0"/>
              </a:rPr>
              <a:t>waiteth</a:t>
            </a:r>
            <a:r>
              <a:rPr lang="en-US" sz="4800" dirty="0">
                <a:latin typeface="Arial" charset="0"/>
                <a:ea typeface="Arial" charset="0"/>
                <a:cs typeface="Arial" charset="0"/>
              </a:rPr>
              <a:t> for the manifestation of the sons of God.</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32607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Transformation </a:t>
            </a:r>
            <a:r>
              <a:rPr lang="sv-SE" altLang="en-US" sz="8000" b="1" dirty="0" err="1" smtClean="0">
                <a:solidFill>
                  <a:srgbClr val="6AAFE3"/>
                </a:solidFill>
                <a:latin typeface="Cabin" charset="0"/>
              </a:rPr>
              <a:t>within</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4800" dirty="0">
                <a:latin typeface="Arial" charset="0"/>
                <a:ea typeface="Arial" charset="0"/>
                <a:cs typeface="Arial" charset="0"/>
              </a:rPr>
              <a:t>New covenant – </a:t>
            </a:r>
            <a:r>
              <a:rPr lang="en-US" sz="4800" dirty="0" err="1">
                <a:latin typeface="Arial" charset="0"/>
                <a:ea typeface="Arial" charset="0"/>
                <a:cs typeface="Arial" charset="0"/>
              </a:rPr>
              <a:t>Heb</a:t>
            </a:r>
            <a:r>
              <a:rPr lang="en-US" sz="4800" dirty="0">
                <a:latin typeface="Arial" charset="0"/>
                <a:ea typeface="Arial" charset="0"/>
                <a:cs typeface="Arial" charset="0"/>
              </a:rPr>
              <a:t> 8:10-13</a:t>
            </a:r>
          </a:p>
          <a:p>
            <a:endParaRPr lang="en-US" sz="4800" dirty="0">
              <a:latin typeface="Arial" charset="0"/>
              <a:ea typeface="Arial" charset="0"/>
              <a:cs typeface="Arial" charset="0"/>
            </a:endParaRPr>
          </a:p>
          <a:p>
            <a:r>
              <a:rPr lang="en-US" sz="4800" dirty="0">
                <a:latin typeface="Arial" charset="0"/>
                <a:ea typeface="Arial" charset="0"/>
                <a:cs typeface="Arial" charset="0"/>
              </a:rPr>
              <a:t>Questions of the Universe – recreation of character.</a:t>
            </a:r>
          </a:p>
          <a:p>
            <a:endParaRPr lang="en-US" sz="4800" dirty="0">
              <a:latin typeface="Arial" charset="0"/>
              <a:ea typeface="Arial" charset="0"/>
              <a:cs typeface="Arial" charset="0"/>
            </a:endParaRPr>
          </a:p>
          <a:p>
            <a:r>
              <a:rPr lang="en-US" sz="4800" dirty="0">
                <a:latin typeface="Arial" charset="0"/>
                <a:ea typeface="Arial" charset="0"/>
                <a:cs typeface="Arial" charset="0"/>
              </a:rPr>
              <a:t>"The grace of Christ must mold the entire being, and its triumph will not be complete until the </a:t>
            </a:r>
            <a:r>
              <a:rPr lang="en-US" sz="4800" b="1" dirty="0">
                <a:latin typeface="Arial" charset="0"/>
                <a:ea typeface="Arial" charset="0"/>
                <a:cs typeface="Arial" charset="0"/>
              </a:rPr>
              <a:t>heavenly universe shall witness</a:t>
            </a:r>
            <a:r>
              <a:rPr lang="en-US" sz="4800" dirty="0">
                <a:latin typeface="Arial" charset="0"/>
                <a:ea typeface="Arial" charset="0"/>
                <a:cs typeface="Arial" charset="0"/>
              </a:rPr>
              <a:t> habitual tenderness of feeling, </a:t>
            </a:r>
            <a:r>
              <a:rPr lang="en-US" sz="4800" b="1" dirty="0" err="1">
                <a:latin typeface="Arial" charset="0"/>
                <a:ea typeface="Arial" charset="0"/>
                <a:cs typeface="Arial" charset="0"/>
              </a:rPr>
              <a:t>Christlike</a:t>
            </a:r>
            <a:r>
              <a:rPr lang="en-US" sz="4800" dirty="0">
                <a:latin typeface="Arial" charset="0"/>
                <a:ea typeface="Arial" charset="0"/>
                <a:cs typeface="Arial" charset="0"/>
              </a:rPr>
              <a:t> </a:t>
            </a:r>
            <a:r>
              <a:rPr lang="en-US" sz="4800" b="1" dirty="0">
                <a:latin typeface="Arial" charset="0"/>
                <a:ea typeface="Arial" charset="0"/>
                <a:cs typeface="Arial" charset="0"/>
              </a:rPr>
              <a:t>love</a:t>
            </a:r>
            <a:r>
              <a:rPr lang="en-US" sz="4800" dirty="0">
                <a:latin typeface="Arial" charset="0"/>
                <a:ea typeface="Arial" charset="0"/>
                <a:cs typeface="Arial" charset="0"/>
              </a:rPr>
              <a:t>, and </a:t>
            </a:r>
            <a:r>
              <a:rPr lang="en-US" sz="4800" b="1" dirty="0">
                <a:latin typeface="Arial" charset="0"/>
                <a:ea typeface="Arial" charset="0"/>
                <a:cs typeface="Arial" charset="0"/>
              </a:rPr>
              <a:t>holy</a:t>
            </a:r>
            <a:r>
              <a:rPr lang="en-US" sz="4800" dirty="0">
                <a:latin typeface="Arial" charset="0"/>
                <a:ea typeface="Arial" charset="0"/>
                <a:cs typeface="Arial" charset="0"/>
              </a:rPr>
              <a:t> </a:t>
            </a:r>
            <a:r>
              <a:rPr lang="en-US" sz="4800" b="1" dirty="0">
                <a:latin typeface="Arial" charset="0"/>
                <a:ea typeface="Arial" charset="0"/>
                <a:cs typeface="Arial" charset="0"/>
              </a:rPr>
              <a:t>deeds</a:t>
            </a:r>
            <a:r>
              <a:rPr lang="en-US" sz="4800" dirty="0">
                <a:latin typeface="Arial" charset="0"/>
                <a:ea typeface="Arial" charset="0"/>
                <a:cs typeface="Arial" charset="0"/>
              </a:rPr>
              <a:t> in the deportment of the children of God." (AG 235)</a:t>
            </a:r>
          </a:p>
          <a:p>
            <a:endParaRPr lang="en-US" sz="4800" dirty="0">
              <a:latin typeface="Arial" charset="0"/>
              <a:ea typeface="Arial" charset="0"/>
              <a:cs typeface="Arial" charset="0"/>
            </a:endParaRPr>
          </a:p>
          <a:p>
            <a:r>
              <a:rPr lang="en-US" sz="4800" dirty="0">
                <a:latin typeface="Arial" charset="0"/>
                <a:ea typeface="Arial" charset="0"/>
                <a:cs typeface="Arial" charset="0"/>
              </a:rPr>
              <a:t>The cleansing of the Sanctuary</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34145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Transformation </a:t>
            </a:r>
            <a:r>
              <a:rPr lang="sv-SE" altLang="en-US" sz="8000" b="1" dirty="0" err="1" smtClean="0">
                <a:solidFill>
                  <a:srgbClr val="6AAFE3"/>
                </a:solidFill>
                <a:latin typeface="Cabin" charset="0"/>
              </a:rPr>
              <a:t>within</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500" dirty="0" smtClean="0">
                <a:latin typeface="Arial" charset="0"/>
                <a:ea typeface="Arial" charset="0"/>
                <a:cs typeface="Arial" charset="0"/>
              </a:rPr>
              <a:t>“…But </a:t>
            </a:r>
            <a:r>
              <a:rPr lang="en-US" sz="5500" dirty="0">
                <a:latin typeface="Arial" charset="0"/>
                <a:ea typeface="Arial" charset="0"/>
                <a:cs typeface="Arial" charset="0"/>
              </a:rPr>
              <a:t>not so when </a:t>
            </a:r>
            <a:r>
              <a:rPr lang="en-US" sz="5500" b="1" dirty="0">
                <a:solidFill>
                  <a:srgbClr val="FAE580"/>
                </a:solidFill>
                <a:latin typeface="Arial" charset="0"/>
                <a:ea typeface="Arial" charset="0"/>
                <a:cs typeface="Arial" charset="0"/>
              </a:rPr>
              <a:t>the great controversy shall be ended</a:t>
            </a:r>
            <a:r>
              <a:rPr lang="en-US" sz="5500" dirty="0">
                <a:solidFill>
                  <a:srgbClr val="FAE580"/>
                </a:solidFill>
                <a:latin typeface="Arial" charset="0"/>
                <a:ea typeface="Arial" charset="0"/>
                <a:cs typeface="Arial" charset="0"/>
              </a:rPr>
              <a:t>. </a:t>
            </a:r>
            <a:r>
              <a:rPr lang="en-US" sz="5500" b="1" dirty="0">
                <a:solidFill>
                  <a:srgbClr val="FAE580"/>
                </a:solidFill>
                <a:latin typeface="Arial" charset="0"/>
                <a:ea typeface="Arial" charset="0"/>
                <a:cs typeface="Arial" charset="0"/>
              </a:rPr>
              <a:t>Then, the plan of redemption having been completed, the character of God is revealed to all created intelligences</a:t>
            </a:r>
            <a:r>
              <a:rPr lang="en-US" sz="5500" dirty="0">
                <a:latin typeface="Arial" charset="0"/>
                <a:ea typeface="Arial" charset="0"/>
                <a:cs typeface="Arial" charset="0"/>
              </a:rPr>
              <a:t>. The precepts of His law are seen to be perfect and immutable. </a:t>
            </a:r>
            <a:r>
              <a:rPr lang="en-US" sz="5500" b="1" dirty="0">
                <a:solidFill>
                  <a:srgbClr val="FAE580"/>
                </a:solidFill>
                <a:latin typeface="Arial" charset="0"/>
                <a:ea typeface="Arial" charset="0"/>
                <a:cs typeface="Arial" charset="0"/>
              </a:rPr>
              <a:t>Then sin has made manifest its nature, Satan his character.</a:t>
            </a:r>
            <a:r>
              <a:rPr lang="en-US" sz="5500" dirty="0">
                <a:solidFill>
                  <a:srgbClr val="FAE580"/>
                </a:solidFill>
                <a:latin typeface="Arial" charset="0"/>
                <a:ea typeface="Arial" charset="0"/>
                <a:cs typeface="Arial" charset="0"/>
              </a:rPr>
              <a:t> </a:t>
            </a:r>
            <a:r>
              <a:rPr lang="en-US" sz="5500" b="1" dirty="0">
                <a:solidFill>
                  <a:srgbClr val="FAE580"/>
                </a:solidFill>
                <a:latin typeface="Arial" charset="0"/>
                <a:ea typeface="Arial" charset="0"/>
                <a:cs typeface="Arial" charset="0"/>
              </a:rPr>
              <a:t>Then the extermination of sin will vindicate God's love and establish His honor before a universe of beings who delight to do His will, and in whose heart is His law.</a:t>
            </a:r>
            <a:r>
              <a:rPr lang="en-US" sz="5500" dirty="0">
                <a:solidFill>
                  <a:srgbClr val="FAE580"/>
                </a:solidFill>
                <a:latin typeface="Arial" charset="0"/>
                <a:ea typeface="Arial" charset="0"/>
                <a:cs typeface="Arial" charset="0"/>
              </a:rPr>
              <a:t>  </a:t>
            </a:r>
            <a:r>
              <a:rPr lang="en-US" sz="5500" dirty="0">
                <a:latin typeface="Arial" charset="0"/>
                <a:ea typeface="Arial" charset="0"/>
                <a:cs typeface="Arial" charset="0"/>
              </a:rPr>
              <a:t>{DA 764.3} </a:t>
            </a:r>
          </a:p>
          <a:p>
            <a:endParaRPr lang="en-US" sz="55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53701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Why</a:t>
            </a:r>
            <a:r>
              <a:rPr lang="sv-SE" altLang="en-US" sz="8000" b="1" dirty="0" smtClean="0">
                <a:solidFill>
                  <a:srgbClr val="6AAFE3"/>
                </a:solidFill>
                <a:latin typeface="Cabin" charset="0"/>
              </a:rPr>
              <a:t> is it not over </a:t>
            </a:r>
            <a:r>
              <a:rPr lang="sv-SE" altLang="en-US" sz="8000" b="1" dirty="0" err="1" smtClean="0">
                <a:solidFill>
                  <a:srgbClr val="6AAFE3"/>
                </a:solidFill>
                <a:latin typeface="Cabin" charset="0"/>
              </a:rPr>
              <a:t>yet</a:t>
            </a:r>
            <a:r>
              <a:rPr lang="sv-SE" altLang="en-US" sz="8000" b="1" dirty="0" smtClean="0">
                <a:solidFill>
                  <a:srgbClr val="6AAFE3"/>
                </a:solidFill>
                <a:latin typeface="Cabin" charset="0"/>
              </a:rPr>
              <a: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4500" dirty="0">
                <a:latin typeface="Arial" charset="0"/>
                <a:ea typeface="Arial" charset="0"/>
                <a:cs typeface="Arial" charset="0"/>
              </a:rPr>
              <a:t>“Christ is waiting with longing desire for the </a:t>
            </a:r>
            <a:r>
              <a:rPr lang="en-US" sz="4500" b="1" dirty="0">
                <a:latin typeface="Arial" charset="0"/>
                <a:ea typeface="Arial" charset="0"/>
                <a:cs typeface="Arial" charset="0"/>
              </a:rPr>
              <a:t>manifestation of Himself in His church</a:t>
            </a:r>
            <a:r>
              <a:rPr lang="en-US" sz="4500" dirty="0">
                <a:latin typeface="Arial" charset="0"/>
                <a:ea typeface="Arial" charset="0"/>
                <a:cs typeface="Arial" charset="0"/>
              </a:rPr>
              <a:t>. When the </a:t>
            </a:r>
            <a:r>
              <a:rPr lang="en-US" sz="4500" b="1" dirty="0">
                <a:solidFill>
                  <a:srgbClr val="FAE580"/>
                </a:solidFill>
                <a:latin typeface="Arial" charset="0"/>
                <a:ea typeface="Arial" charset="0"/>
                <a:cs typeface="Arial" charset="0"/>
              </a:rPr>
              <a:t>character of Christ shall be perfectly reproduced in His people</a:t>
            </a:r>
            <a:r>
              <a:rPr lang="en-US" sz="4500" dirty="0">
                <a:latin typeface="Arial" charset="0"/>
                <a:ea typeface="Arial" charset="0"/>
                <a:cs typeface="Arial" charset="0"/>
              </a:rPr>
              <a:t>, then He will come to claim them as His own.  {COL 69.1}</a:t>
            </a:r>
          </a:p>
          <a:p>
            <a:endParaRPr lang="en-US" sz="4500" dirty="0">
              <a:latin typeface="Arial" charset="0"/>
              <a:ea typeface="Arial" charset="0"/>
              <a:cs typeface="Arial" charset="0"/>
            </a:endParaRPr>
          </a:p>
          <a:p>
            <a:r>
              <a:rPr lang="en-US" sz="4500" dirty="0">
                <a:latin typeface="Arial" charset="0"/>
                <a:ea typeface="Arial" charset="0"/>
                <a:cs typeface="Arial" charset="0"/>
              </a:rPr>
              <a:t>Christ kept His Father commandments</a:t>
            </a:r>
          </a:p>
          <a:p>
            <a:r>
              <a:rPr lang="en-US" sz="4500" dirty="0">
                <a:latin typeface="Arial" charset="0"/>
                <a:ea typeface="Arial" charset="0"/>
                <a:cs typeface="Arial" charset="0"/>
              </a:rPr>
              <a:t>Revelation 14:3-5</a:t>
            </a:r>
          </a:p>
          <a:p>
            <a:r>
              <a:rPr lang="en-US" sz="4500" dirty="0">
                <a:latin typeface="Arial" charset="0"/>
                <a:ea typeface="Arial" charset="0"/>
                <a:cs typeface="Arial" charset="0"/>
              </a:rPr>
              <a:t>- A new song</a:t>
            </a:r>
          </a:p>
          <a:p>
            <a:r>
              <a:rPr lang="en-US" sz="4500" dirty="0">
                <a:latin typeface="Arial" charset="0"/>
                <a:ea typeface="Arial" charset="0"/>
                <a:cs typeface="Arial" charset="0"/>
              </a:rPr>
              <a:t>- Without fault</a:t>
            </a:r>
          </a:p>
          <a:p>
            <a:endParaRPr lang="en-US" sz="4500" dirty="0">
              <a:latin typeface="Arial" charset="0"/>
              <a:ea typeface="Arial" charset="0"/>
              <a:cs typeface="Arial" charset="0"/>
            </a:endParaRPr>
          </a:p>
          <a:p>
            <a:r>
              <a:rPr lang="en-US" sz="4500" dirty="0" smtClean="0">
                <a:latin typeface="Arial" charset="0"/>
                <a:ea typeface="Arial" charset="0"/>
                <a:cs typeface="Arial" charset="0"/>
              </a:rPr>
              <a:t>Revelation 7:14</a:t>
            </a:r>
            <a:r>
              <a:rPr lang="en-US" sz="4500" dirty="0">
                <a:latin typeface="Arial" charset="0"/>
                <a:ea typeface="Arial" charset="0"/>
                <a:cs typeface="Arial" charset="0"/>
              </a:rPr>
              <a:t>:..These are they which came out of great tribulation, and have washed their robes, and made them white in the blood of the Lamb.</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3367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Summary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946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922338" indent="-914400">
              <a:buAutoNum type="arabicPeriod"/>
            </a:pPr>
            <a:r>
              <a:rPr lang="en-US" sz="4500" b="1" dirty="0" smtClean="0">
                <a:solidFill>
                  <a:srgbClr val="FAE580"/>
                </a:solidFill>
                <a:latin typeface="Arial" charset="0"/>
                <a:ea typeface="Arial" charset="0"/>
                <a:cs typeface="Arial" charset="0"/>
              </a:rPr>
              <a:t>The </a:t>
            </a:r>
            <a:r>
              <a:rPr lang="en-US" sz="4500" b="1" dirty="0" err="1">
                <a:solidFill>
                  <a:srgbClr val="FAE580"/>
                </a:solidFill>
                <a:latin typeface="Arial" charset="0"/>
                <a:ea typeface="Arial" charset="0"/>
                <a:cs typeface="Arial" charset="0"/>
              </a:rPr>
              <a:t>Saviour</a:t>
            </a:r>
            <a:r>
              <a:rPr lang="en-US" sz="4500" b="1" dirty="0">
                <a:solidFill>
                  <a:srgbClr val="FAE580"/>
                </a:solidFill>
                <a:latin typeface="Arial" charset="0"/>
                <a:ea typeface="Arial" charset="0"/>
                <a:cs typeface="Arial" charset="0"/>
              </a:rPr>
              <a:t> came to glorify the Father</a:t>
            </a:r>
            <a:r>
              <a:rPr lang="en-US" sz="4500" dirty="0">
                <a:latin typeface="Arial" charset="0"/>
                <a:ea typeface="Arial" charset="0"/>
                <a:cs typeface="Arial" charset="0"/>
              </a:rPr>
              <a:t> by the demonstration of His </a:t>
            </a:r>
            <a:r>
              <a:rPr lang="en-US" sz="4500" dirty="0" smtClean="0">
                <a:latin typeface="Arial" charset="0"/>
                <a:ea typeface="Arial" charset="0"/>
                <a:cs typeface="Arial" charset="0"/>
              </a:rPr>
              <a:t>love</a:t>
            </a:r>
          </a:p>
          <a:p>
            <a:pPr marL="922338" indent="-914400">
              <a:buAutoNum type="arabicPeriod"/>
            </a:pPr>
            <a:r>
              <a:rPr lang="en-US" sz="4500" b="1" dirty="0" smtClean="0">
                <a:solidFill>
                  <a:srgbClr val="FAE580"/>
                </a:solidFill>
                <a:latin typeface="Arial" charset="0"/>
                <a:ea typeface="Arial" charset="0"/>
                <a:cs typeface="Arial" charset="0"/>
              </a:rPr>
              <a:t>The </a:t>
            </a:r>
            <a:r>
              <a:rPr lang="en-US" sz="4500" b="1" dirty="0">
                <a:solidFill>
                  <a:srgbClr val="FAE580"/>
                </a:solidFill>
                <a:latin typeface="Arial" charset="0"/>
                <a:ea typeface="Arial" charset="0"/>
                <a:cs typeface="Arial" charset="0"/>
              </a:rPr>
              <a:t>Spirit was to glorify Christ</a:t>
            </a:r>
            <a:r>
              <a:rPr lang="en-US" sz="4500" dirty="0">
                <a:solidFill>
                  <a:srgbClr val="FAE580"/>
                </a:solidFill>
                <a:latin typeface="Arial" charset="0"/>
                <a:ea typeface="Arial" charset="0"/>
                <a:cs typeface="Arial" charset="0"/>
              </a:rPr>
              <a:t> </a:t>
            </a:r>
            <a:r>
              <a:rPr lang="en-US" sz="4500" dirty="0">
                <a:latin typeface="Arial" charset="0"/>
                <a:ea typeface="Arial" charset="0"/>
                <a:cs typeface="Arial" charset="0"/>
              </a:rPr>
              <a:t>by revealing His </a:t>
            </a:r>
            <a:r>
              <a:rPr lang="en-US" sz="4500" b="1" dirty="0">
                <a:latin typeface="Arial" charset="0"/>
                <a:ea typeface="Arial" charset="0"/>
                <a:cs typeface="Arial" charset="0"/>
              </a:rPr>
              <a:t>grace</a:t>
            </a:r>
            <a:r>
              <a:rPr lang="en-US" sz="4500" dirty="0">
                <a:latin typeface="Arial" charset="0"/>
                <a:ea typeface="Arial" charset="0"/>
                <a:cs typeface="Arial" charset="0"/>
              </a:rPr>
              <a:t> to the world</a:t>
            </a:r>
            <a:r>
              <a:rPr lang="en-US" sz="4500" dirty="0" smtClean="0">
                <a:latin typeface="Arial" charset="0"/>
                <a:ea typeface="Arial" charset="0"/>
                <a:cs typeface="Arial" charset="0"/>
              </a:rPr>
              <a:t>.</a:t>
            </a:r>
          </a:p>
          <a:p>
            <a:pPr marL="922338" indent="-914400">
              <a:buAutoNum type="arabicPeriod"/>
            </a:pPr>
            <a:r>
              <a:rPr lang="en-US" sz="4500" dirty="0" smtClean="0">
                <a:latin typeface="Arial" charset="0"/>
                <a:ea typeface="Arial" charset="0"/>
                <a:cs typeface="Arial" charset="0"/>
              </a:rPr>
              <a:t>The </a:t>
            </a:r>
            <a:r>
              <a:rPr lang="en-US" sz="4500" dirty="0">
                <a:latin typeface="Arial" charset="0"/>
                <a:ea typeface="Arial" charset="0"/>
                <a:cs typeface="Arial" charset="0"/>
              </a:rPr>
              <a:t>very </a:t>
            </a:r>
            <a:r>
              <a:rPr lang="en-US" sz="4500" b="1" dirty="0">
                <a:solidFill>
                  <a:srgbClr val="FAE580"/>
                </a:solidFill>
                <a:latin typeface="Arial" charset="0"/>
                <a:ea typeface="Arial" charset="0"/>
                <a:cs typeface="Arial" charset="0"/>
              </a:rPr>
              <a:t>image of God is to be reproduced in humanity</a:t>
            </a:r>
            <a:r>
              <a:rPr lang="en-US" sz="4500" dirty="0">
                <a:latin typeface="Arial" charset="0"/>
                <a:ea typeface="Arial" charset="0"/>
                <a:cs typeface="Arial" charset="0"/>
              </a:rPr>
              <a:t>. The honor of God, the honor of Christ, is involved in the </a:t>
            </a:r>
            <a:r>
              <a:rPr lang="en-US" sz="4500" b="1" dirty="0">
                <a:solidFill>
                  <a:srgbClr val="FAE580"/>
                </a:solidFill>
                <a:latin typeface="Arial" charset="0"/>
                <a:ea typeface="Arial" charset="0"/>
                <a:cs typeface="Arial" charset="0"/>
              </a:rPr>
              <a:t>perfection</a:t>
            </a:r>
            <a:r>
              <a:rPr lang="en-US" sz="4500" dirty="0">
                <a:solidFill>
                  <a:srgbClr val="FAE580"/>
                </a:solidFill>
                <a:latin typeface="Arial" charset="0"/>
                <a:ea typeface="Arial" charset="0"/>
                <a:cs typeface="Arial" charset="0"/>
              </a:rPr>
              <a:t> </a:t>
            </a:r>
            <a:r>
              <a:rPr lang="en-US" sz="4500" b="1" dirty="0">
                <a:solidFill>
                  <a:srgbClr val="FAE580"/>
                </a:solidFill>
                <a:latin typeface="Arial" charset="0"/>
                <a:ea typeface="Arial" charset="0"/>
                <a:cs typeface="Arial" charset="0"/>
              </a:rPr>
              <a:t>of</a:t>
            </a:r>
            <a:r>
              <a:rPr lang="en-US" sz="4500" dirty="0">
                <a:solidFill>
                  <a:srgbClr val="FAE580"/>
                </a:solidFill>
                <a:latin typeface="Arial" charset="0"/>
                <a:ea typeface="Arial" charset="0"/>
                <a:cs typeface="Arial" charset="0"/>
              </a:rPr>
              <a:t> </a:t>
            </a:r>
            <a:r>
              <a:rPr lang="en-US" sz="4500" b="1" dirty="0">
                <a:solidFill>
                  <a:srgbClr val="FAE580"/>
                </a:solidFill>
                <a:latin typeface="Arial" charset="0"/>
                <a:ea typeface="Arial" charset="0"/>
                <a:cs typeface="Arial" charset="0"/>
              </a:rPr>
              <a:t>the</a:t>
            </a:r>
            <a:r>
              <a:rPr lang="en-US" sz="4500" dirty="0">
                <a:solidFill>
                  <a:srgbClr val="FAE580"/>
                </a:solidFill>
                <a:latin typeface="Arial" charset="0"/>
                <a:ea typeface="Arial" charset="0"/>
                <a:cs typeface="Arial" charset="0"/>
              </a:rPr>
              <a:t> </a:t>
            </a:r>
            <a:r>
              <a:rPr lang="en-US" sz="4500" b="1" dirty="0">
                <a:solidFill>
                  <a:srgbClr val="FAE580"/>
                </a:solidFill>
                <a:latin typeface="Arial" charset="0"/>
                <a:ea typeface="Arial" charset="0"/>
                <a:cs typeface="Arial" charset="0"/>
              </a:rPr>
              <a:t>character</a:t>
            </a:r>
            <a:r>
              <a:rPr lang="en-US" sz="4500" dirty="0">
                <a:latin typeface="Arial" charset="0"/>
                <a:ea typeface="Arial" charset="0"/>
                <a:cs typeface="Arial" charset="0"/>
              </a:rPr>
              <a:t> of His people</a:t>
            </a:r>
            <a:r>
              <a:rPr lang="en-US" sz="4500" dirty="0" smtClean="0">
                <a:latin typeface="Arial" charset="0"/>
                <a:ea typeface="Arial" charset="0"/>
                <a:cs typeface="Arial" charset="0"/>
              </a:rPr>
              <a:t>. {</a:t>
            </a:r>
            <a:r>
              <a:rPr lang="en-US" sz="4500" dirty="0">
                <a:latin typeface="Arial" charset="0"/>
                <a:ea typeface="Arial" charset="0"/>
                <a:cs typeface="Arial" charset="0"/>
              </a:rPr>
              <a:t>DA 671.3}  </a:t>
            </a:r>
            <a:endParaRPr lang="en-US" sz="4500" dirty="0" smtClean="0">
              <a:latin typeface="Arial" charset="0"/>
              <a:ea typeface="Arial" charset="0"/>
              <a:cs typeface="Arial" charset="0"/>
            </a:endParaRPr>
          </a:p>
          <a:p>
            <a:endParaRPr lang="en-US" sz="4500" dirty="0">
              <a:latin typeface="Arial" charset="0"/>
              <a:ea typeface="Arial" charset="0"/>
              <a:cs typeface="Arial" charset="0"/>
            </a:endParaRPr>
          </a:p>
          <a:p>
            <a:r>
              <a:rPr lang="en-US" sz="4500" b="1" dirty="0">
                <a:solidFill>
                  <a:srgbClr val="FAE580"/>
                </a:solidFill>
                <a:latin typeface="Arial" charset="0"/>
                <a:ea typeface="Arial" charset="0"/>
                <a:cs typeface="Arial" charset="0"/>
              </a:rPr>
              <a:t>Practically we need to</a:t>
            </a:r>
            <a:r>
              <a:rPr lang="en-US" sz="4500" b="1" dirty="0" smtClean="0">
                <a:solidFill>
                  <a:srgbClr val="FAE580"/>
                </a:solidFill>
                <a:latin typeface="Arial" charset="0"/>
                <a:ea typeface="Arial" charset="0"/>
                <a:cs typeface="Arial" charset="0"/>
              </a:rPr>
              <a:t>:</a:t>
            </a:r>
          </a:p>
          <a:p>
            <a:pPr marL="922338" indent="-914400">
              <a:buAutoNum type="arabicPeriod"/>
            </a:pPr>
            <a:r>
              <a:rPr lang="en-US" sz="4500" dirty="0" smtClean="0">
                <a:latin typeface="Arial" charset="0"/>
                <a:ea typeface="Arial" charset="0"/>
                <a:cs typeface="Arial" charset="0"/>
              </a:rPr>
              <a:t>Have </a:t>
            </a:r>
            <a:r>
              <a:rPr lang="en-US" sz="4500" dirty="0">
                <a:latin typeface="Arial" charset="0"/>
                <a:ea typeface="Arial" charset="0"/>
                <a:cs typeface="Arial" charset="0"/>
              </a:rPr>
              <a:t>Christ's character – the mind of Christ, letting him live through us by daily surrender. </a:t>
            </a:r>
            <a:endParaRPr lang="en-US" sz="4500" dirty="0" smtClean="0">
              <a:latin typeface="Arial" charset="0"/>
              <a:ea typeface="Arial" charset="0"/>
              <a:cs typeface="Arial" charset="0"/>
            </a:endParaRPr>
          </a:p>
          <a:p>
            <a:pPr marL="922338" indent="-914400">
              <a:buAutoNum type="arabicPeriod"/>
            </a:pPr>
            <a:r>
              <a:rPr lang="en-US" sz="4500" dirty="0" smtClean="0">
                <a:latin typeface="Arial" charset="0"/>
                <a:ea typeface="Arial" charset="0"/>
                <a:cs typeface="Arial" charset="0"/>
              </a:rPr>
              <a:t>Love </a:t>
            </a:r>
            <a:r>
              <a:rPr lang="en-US" sz="4500" dirty="0">
                <a:latin typeface="Arial" charset="0"/>
                <a:ea typeface="Arial" charset="0"/>
                <a:cs typeface="Arial" charset="0"/>
              </a:rPr>
              <a:t>like Christ - helping the </a:t>
            </a:r>
            <a:r>
              <a:rPr lang="en-US" sz="4500" dirty="0" smtClean="0">
                <a:latin typeface="Arial" charset="0"/>
                <a:ea typeface="Arial" charset="0"/>
                <a:cs typeface="Arial" charset="0"/>
              </a:rPr>
              <a:t>needy. </a:t>
            </a:r>
            <a:r>
              <a:rPr lang="en-US" sz="4500" dirty="0">
                <a:latin typeface="Arial" charset="0"/>
                <a:ea typeface="Arial" charset="0"/>
                <a:cs typeface="Arial" charset="0"/>
              </a:rPr>
              <a:t>(Keeping God's </a:t>
            </a:r>
            <a:r>
              <a:rPr lang="en-US" sz="4500" dirty="0" smtClean="0">
                <a:latin typeface="Arial" charset="0"/>
                <a:ea typeface="Arial" charset="0"/>
                <a:cs typeface="Arial" charset="0"/>
              </a:rPr>
              <a:t>commandments)3.</a:t>
            </a:r>
          </a:p>
          <a:p>
            <a:pPr marL="922338" indent="-914400">
              <a:buAutoNum type="arabicPeriod"/>
            </a:pPr>
            <a:r>
              <a:rPr lang="en-US" sz="4500" dirty="0" smtClean="0">
                <a:latin typeface="Arial" charset="0"/>
                <a:ea typeface="Arial" charset="0"/>
                <a:cs typeface="Arial" charset="0"/>
              </a:rPr>
              <a:t>Let </a:t>
            </a:r>
            <a:r>
              <a:rPr lang="en-US" sz="4500" dirty="0">
                <a:latin typeface="Arial" charset="0"/>
                <a:ea typeface="Arial" charset="0"/>
                <a:cs typeface="Arial" charset="0"/>
              </a:rPr>
              <a:t>trials mold us</a:t>
            </a:r>
            <a:r>
              <a:rPr lang="en-US" sz="4500" dirty="0" smtClean="0">
                <a:latin typeface="Arial" charset="0"/>
                <a:ea typeface="Arial" charset="0"/>
                <a:cs typeface="Arial" charset="0"/>
              </a:rPr>
              <a:t>.</a:t>
            </a:r>
          </a:p>
          <a:p>
            <a:pPr marL="922338" indent="-914400">
              <a:buAutoNum type="arabicPeriod"/>
            </a:pPr>
            <a:r>
              <a:rPr lang="en-US" sz="4500" dirty="0" smtClean="0">
                <a:latin typeface="Arial" charset="0"/>
                <a:ea typeface="Arial" charset="0"/>
                <a:cs typeface="Arial" charset="0"/>
              </a:rPr>
              <a:t>Share </a:t>
            </a:r>
            <a:r>
              <a:rPr lang="en-US" sz="4500" dirty="0">
                <a:latin typeface="Arial" charset="0"/>
                <a:ea typeface="Arial" charset="0"/>
                <a:cs typeface="Arial" charset="0"/>
              </a:rPr>
              <a:t>Christ through our characters and actions</a:t>
            </a:r>
          </a:p>
          <a:p>
            <a:endParaRPr lang="en-US" sz="45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56840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When</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will</a:t>
            </a:r>
            <a:r>
              <a:rPr lang="sv-SE" altLang="en-US" sz="8000" b="1" dirty="0" smtClean="0">
                <a:solidFill>
                  <a:srgbClr val="6AAFE3"/>
                </a:solidFill>
                <a:latin typeface="Cabin" charset="0"/>
              </a:rPr>
              <a:t> it be </a:t>
            </a:r>
            <a:r>
              <a:rPr lang="sv-SE" altLang="en-US" sz="8000" b="1" dirty="0" err="1" smtClean="0">
                <a:solidFill>
                  <a:srgbClr val="6AAFE3"/>
                </a:solidFill>
                <a:latin typeface="Cabin" charset="0"/>
              </a:rPr>
              <a:t>finished</a:t>
            </a:r>
            <a:r>
              <a:rPr lang="sv-SE" altLang="en-US" sz="8000" b="1" dirty="0" smtClean="0">
                <a:solidFill>
                  <a:srgbClr val="6AAFE3"/>
                </a:solidFill>
                <a:latin typeface="Cabin" charset="0"/>
              </a:rPr>
              <a: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946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4500" dirty="0">
                <a:latin typeface="Arial" charset="0"/>
                <a:ea typeface="Arial" charset="0"/>
                <a:cs typeface="Arial" charset="0"/>
              </a:rPr>
              <a:t>Revelation </a:t>
            </a:r>
            <a:r>
              <a:rPr lang="en-US" sz="4500" dirty="0" smtClean="0">
                <a:latin typeface="Arial" charset="0"/>
                <a:ea typeface="Arial" charset="0"/>
                <a:cs typeface="Arial" charset="0"/>
              </a:rPr>
              <a:t>10:5-6</a:t>
            </a:r>
          </a:p>
          <a:p>
            <a:pPr marL="693738" indent="-685800">
              <a:buFont typeface="Arial" charset="0"/>
              <a:buChar char="•"/>
            </a:pPr>
            <a:r>
              <a:rPr lang="en-US" sz="4500" dirty="0" smtClean="0">
                <a:latin typeface="Arial" charset="0"/>
                <a:ea typeface="Arial" charset="0"/>
                <a:cs typeface="Arial" charset="0"/>
              </a:rPr>
              <a:t>What time?</a:t>
            </a:r>
          </a:p>
          <a:p>
            <a:pPr marL="7938" indent="0"/>
            <a:endParaRPr lang="en-US" sz="4500" dirty="0" smtClean="0">
              <a:latin typeface="Arial" charset="0"/>
              <a:ea typeface="Arial" charset="0"/>
              <a:cs typeface="Arial" charset="0"/>
            </a:endParaRPr>
          </a:p>
          <a:p>
            <a:pPr marL="7938" indent="0"/>
            <a:r>
              <a:rPr lang="en-US" sz="4500" dirty="0" smtClean="0">
                <a:latin typeface="Arial" charset="0"/>
                <a:ea typeface="Arial" charset="0"/>
                <a:cs typeface="Arial" charset="0"/>
              </a:rPr>
              <a:t>“</a:t>
            </a:r>
            <a:r>
              <a:rPr lang="en-US" sz="4500" dirty="0">
                <a:latin typeface="Arial" charset="0"/>
                <a:ea typeface="Arial" charset="0"/>
                <a:cs typeface="Arial" charset="0"/>
              </a:rPr>
              <a:t>This time, which the Angel declares with a solemn oath, is not the end of this world’s history, neither of probationary time, but of </a:t>
            </a:r>
            <a:r>
              <a:rPr lang="en-US" sz="4500" b="1" dirty="0">
                <a:solidFill>
                  <a:srgbClr val="FAE580"/>
                </a:solidFill>
                <a:latin typeface="Arial" charset="0"/>
                <a:ea typeface="Arial" charset="0"/>
                <a:cs typeface="Arial" charset="0"/>
              </a:rPr>
              <a:t>prophetic time</a:t>
            </a:r>
            <a:r>
              <a:rPr lang="en-US" sz="4500" dirty="0">
                <a:latin typeface="Arial" charset="0"/>
                <a:ea typeface="Arial" charset="0"/>
                <a:cs typeface="Arial" charset="0"/>
              </a:rPr>
              <a:t>, which would precede the advent of our Lord. That is, the people will </a:t>
            </a:r>
            <a:r>
              <a:rPr lang="en-US" sz="4500" b="1" dirty="0">
                <a:latin typeface="Arial" charset="0"/>
                <a:ea typeface="Arial" charset="0"/>
                <a:cs typeface="Arial" charset="0"/>
              </a:rPr>
              <a:t>not </a:t>
            </a:r>
            <a:r>
              <a:rPr lang="en-US" sz="4500" b="1" dirty="0">
                <a:solidFill>
                  <a:srgbClr val="FAE580"/>
                </a:solidFill>
                <a:latin typeface="Arial" charset="0"/>
                <a:ea typeface="Arial" charset="0"/>
                <a:cs typeface="Arial" charset="0"/>
              </a:rPr>
              <a:t>have another message upon definite time</a:t>
            </a:r>
            <a:r>
              <a:rPr lang="en-US" sz="4500" dirty="0">
                <a:latin typeface="Arial" charset="0"/>
                <a:ea typeface="Arial" charset="0"/>
                <a:cs typeface="Arial" charset="0"/>
              </a:rPr>
              <a:t>. After this period of time, reaching from 1842 to 1844, there can be no definite tracing of the prophetic time. The longest reckoning reaches to the autumn of 1844. {</a:t>
            </a:r>
            <a:r>
              <a:rPr lang="en-US" sz="4500" dirty="0" err="1">
                <a:latin typeface="Arial" charset="0"/>
                <a:ea typeface="Arial" charset="0"/>
                <a:cs typeface="Arial" charset="0"/>
              </a:rPr>
              <a:t>CTr</a:t>
            </a:r>
            <a:r>
              <a:rPr lang="en-US" sz="4500" dirty="0">
                <a:latin typeface="Arial" charset="0"/>
                <a:ea typeface="Arial" charset="0"/>
                <a:cs typeface="Arial" charset="0"/>
              </a:rPr>
              <a:t> 344.5} </a:t>
            </a:r>
          </a:p>
          <a:p>
            <a:endParaRPr lang="en-US" sz="4500" dirty="0">
              <a:latin typeface="Arial" charset="0"/>
              <a:ea typeface="Arial" charset="0"/>
              <a:cs typeface="Arial" charset="0"/>
            </a:endParaRPr>
          </a:p>
          <a:p>
            <a:pPr marL="693738" indent="-685800">
              <a:buFont typeface="Arial" charset="0"/>
              <a:buChar char="•"/>
            </a:pPr>
            <a:r>
              <a:rPr lang="en-US" sz="4500" dirty="0" smtClean="0">
                <a:latin typeface="Arial" charset="0"/>
                <a:ea typeface="Arial" charset="0"/>
                <a:cs typeface="Arial" charset="0"/>
              </a:rPr>
              <a:t>Revelation 10:7, 11:15, 18-19</a:t>
            </a:r>
          </a:p>
          <a:p>
            <a:pPr marL="693738" indent="-685800">
              <a:buFont typeface="Arial" charset="0"/>
              <a:buChar char="•"/>
            </a:pPr>
            <a:r>
              <a:rPr lang="en-US" sz="4500" dirty="0" smtClean="0">
                <a:latin typeface="Arial" charset="0"/>
                <a:ea typeface="Arial" charset="0"/>
                <a:cs typeface="Arial" charset="0"/>
              </a:rPr>
              <a:t>1 </a:t>
            </a:r>
            <a:r>
              <a:rPr lang="en-US" sz="4500" smtClean="0">
                <a:latin typeface="Arial" charset="0"/>
                <a:ea typeface="Arial" charset="0"/>
                <a:cs typeface="Arial" charset="0"/>
              </a:rPr>
              <a:t>Peter 1:7</a:t>
            </a:r>
            <a:r>
              <a:rPr lang="en-US" sz="4500" dirty="0" smtClean="0">
                <a:latin typeface="Arial" charset="0"/>
                <a:ea typeface="Arial" charset="0"/>
                <a:cs typeface="Arial" charset="0"/>
              </a:rPr>
              <a:t>, 10-12 – God’s Glory Revealed</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62141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Great</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Controversy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b="1" dirty="0" smtClean="0">
                <a:latin typeface="Arial" charset="0"/>
                <a:ea typeface="Arial" charset="0"/>
                <a:cs typeface="Arial" charset="0"/>
              </a:rPr>
              <a:t>Revelation 10</a:t>
            </a:r>
          </a:p>
          <a:p>
            <a:pPr marL="7938" indent="0" eaLnBrk="1" hangingPunct="1">
              <a:lnSpc>
                <a:spcPct val="93000"/>
              </a:lnSpc>
            </a:pPr>
            <a:r>
              <a:rPr lang="en-US" altLang="en-US" sz="6000" dirty="0" smtClean="0">
                <a:latin typeface="Arial" charset="0"/>
                <a:ea typeface="Arial" charset="0"/>
                <a:cs typeface="Arial" charset="0"/>
              </a:rPr>
              <a:t>Who is the mighty angel? (1:15-16, 4:3)</a:t>
            </a:r>
          </a:p>
          <a:p>
            <a:pPr marL="7938" indent="0" eaLnBrk="1" hangingPunct="1">
              <a:lnSpc>
                <a:spcPct val="93000"/>
              </a:lnSpc>
            </a:pPr>
            <a:endParaRPr lang="en-US" altLang="en-US" sz="6000" dirty="0" smtClean="0">
              <a:latin typeface="Arial" charset="0"/>
              <a:ea typeface="Arial" charset="0"/>
              <a:cs typeface="Arial" charset="0"/>
            </a:endParaRPr>
          </a:p>
          <a:p>
            <a:pPr marL="7938" indent="0" eaLnBrk="1" hangingPunct="1">
              <a:lnSpc>
                <a:spcPct val="93000"/>
              </a:lnSpc>
            </a:pPr>
            <a:r>
              <a:rPr lang="en-US" altLang="en-US" sz="6000" dirty="0" smtClean="0">
                <a:latin typeface="Arial" charset="0"/>
                <a:ea typeface="Arial" charset="0"/>
                <a:cs typeface="Arial" charset="0"/>
              </a:rPr>
              <a:t>Isaiah 15:13-14</a:t>
            </a:r>
          </a:p>
          <a:p>
            <a:pPr marL="7938" indent="0" eaLnBrk="1" hangingPunct="1">
              <a:lnSpc>
                <a:spcPct val="93000"/>
              </a:lnSpc>
            </a:pPr>
            <a:r>
              <a:rPr lang="en-US" altLang="en-US" sz="6000" dirty="0" smtClean="0">
                <a:latin typeface="Arial" charset="0"/>
                <a:ea typeface="Arial" charset="0"/>
                <a:cs typeface="Arial" charset="0"/>
              </a:rPr>
              <a:t>First lies on earth (Gen 3:1-4)</a:t>
            </a:r>
          </a:p>
          <a:p>
            <a:pPr marL="7938" indent="0" eaLnBrk="1" hangingPunct="1">
              <a:lnSpc>
                <a:spcPct val="93000"/>
              </a:lnSpc>
            </a:pPr>
            <a:endParaRPr lang="en-US" altLang="en-US" sz="6000" dirty="0" smtClean="0">
              <a:latin typeface="Arial" charset="0"/>
              <a:ea typeface="Arial" charset="0"/>
              <a:cs typeface="Arial" charset="0"/>
            </a:endParaRPr>
          </a:p>
          <a:p>
            <a:pPr marL="7938" indent="0" eaLnBrk="1" hangingPunct="1">
              <a:lnSpc>
                <a:spcPct val="93000"/>
              </a:lnSpc>
            </a:pPr>
            <a:r>
              <a:rPr lang="en-US" sz="6000" dirty="0">
                <a:latin typeface="Arial" charset="0"/>
                <a:ea typeface="Arial" charset="0"/>
                <a:cs typeface="Arial" charset="0"/>
              </a:rPr>
              <a:t>1 Corinthians 4:9: For I think that God hath set forth us the apostles last, as it were appointed to death: for we are made a </a:t>
            </a:r>
            <a:r>
              <a:rPr lang="en-US" sz="6000" b="1" dirty="0">
                <a:solidFill>
                  <a:srgbClr val="FAE580"/>
                </a:solidFill>
                <a:latin typeface="Arial" charset="0"/>
                <a:ea typeface="Arial" charset="0"/>
                <a:cs typeface="Arial" charset="0"/>
              </a:rPr>
              <a:t>spectacle unto the world, and to angels, and to men</a:t>
            </a:r>
            <a:r>
              <a:rPr lang="en-US" sz="6000" dirty="0">
                <a:solidFill>
                  <a:srgbClr val="FAE580"/>
                </a:solidFill>
                <a:latin typeface="Arial" charset="0"/>
                <a:ea typeface="Arial" charset="0"/>
                <a:cs typeface="Arial" charset="0"/>
              </a:rPr>
              <a:t>.</a:t>
            </a:r>
          </a:p>
          <a:p>
            <a:pPr marL="7938" indent="0" eaLnBrk="1" hangingPunct="1">
              <a:lnSpc>
                <a:spcPct val="93000"/>
              </a:lnSpc>
            </a:pPr>
            <a:endParaRPr lang="en-US" altLang="en-US" sz="6000" dirty="0" smtClean="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7475299" y="3401616"/>
            <a:ext cx="5029200" cy="4250724"/>
          </a:xfrm>
          <a:prstGeom prst="rect">
            <a:avLst/>
          </a:prstGeom>
        </p:spPr>
      </p:pic>
    </p:spTree>
    <p:extLst>
      <p:ext uri="{BB962C8B-B14F-4D97-AF65-F5344CB8AC3E}">
        <p14:creationId xmlns:p14="http://schemas.microsoft.com/office/powerpoint/2010/main" val="14431550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When</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will</a:t>
            </a:r>
            <a:r>
              <a:rPr lang="sv-SE" altLang="en-US" sz="8000" b="1" dirty="0" smtClean="0">
                <a:solidFill>
                  <a:srgbClr val="6AAFE3"/>
                </a:solidFill>
                <a:latin typeface="Cabin" charset="0"/>
              </a:rPr>
              <a:t> it be </a:t>
            </a:r>
            <a:r>
              <a:rPr lang="sv-SE" altLang="en-US" sz="8000" b="1" dirty="0" err="1" smtClean="0">
                <a:solidFill>
                  <a:srgbClr val="6AAFE3"/>
                </a:solidFill>
                <a:latin typeface="Cabin" charset="0"/>
              </a:rPr>
              <a:t>finished</a:t>
            </a:r>
            <a:r>
              <a:rPr lang="sv-SE" altLang="en-US" sz="8000" b="1" dirty="0" smtClean="0">
                <a:solidFill>
                  <a:srgbClr val="6AAFE3"/>
                </a:solidFill>
                <a:latin typeface="Cabin" charset="0"/>
              </a:rPr>
              <a: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946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smtClean="0">
                <a:latin typeface="Arial" charset="0"/>
                <a:ea typeface="Arial" charset="0"/>
                <a:cs typeface="Arial" charset="0"/>
              </a:rPr>
              <a:t>“</a:t>
            </a:r>
            <a:r>
              <a:rPr lang="en-US" sz="5000" b="1" dirty="0" smtClean="0">
                <a:latin typeface="Arial" charset="0"/>
                <a:ea typeface="Arial" charset="0"/>
                <a:cs typeface="Arial" charset="0"/>
              </a:rPr>
              <a:t>The </a:t>
            </a:r>
            <a:r>
              <a:rPr lang="en-US" sz="5000" b="1" dirty="0">
                <a:latin typeface="Arial" charset="0"/>
                <a:ea typeface="Arial" charset="0"/>
                <a:cs typeface="Arial" charset="0"/>
              </a:rPr>
              <a:t>finishing of the mystery of God is the ending of the work of the gospel</a:t>
            </a:r>
            <a:r>
              <a:rPr lang="en-US" sz="5000" b="1" dirty="0" smtClean="0">
                <a:latin typeface="Arial" charset="0"/>
                <a:ea typeface="Arial" charset="0"/>
                <a:cs typeface="Arial" charset="0"/>
              </a:rPr>
              <a:t>...</a:t>
            </a:r>
            <a:r>
              <a:rPr lang="en-US" sz="5000" b="1" dirty="0">
                <a:latin typeface="Arial" charset="0"/>
                <a:ea typeface="Arial" charset="0"/>
                <a:cs typeface="Arial" charset="0"/>
              </a:rPr>
              <a:t>the taking away of all vestige of sin and the bringing in of everlasting righteousness--Christ fully formed--within each </a:t>
            </a:r>
            <a:r>
              <a:rPr lang="en-US" sz="5000" b="1" dirty="0" smtClean="0">
                <a:latin typeface="Arial" charset="0"/>
                <a:ea typeface="Arial" charset="0"/>
                <a:cs typeface="Arial" charset="0"/>
              </a:rPr>
              <a:t>believer</a:t>
            </a:r>
            <a:r>
              <a:rPr lang="en-US" sz="5000" dirty="0" smtClean="0">
                <a:latin typeface="Arial" charset="0"/>
                <a:ea typeface="Arial" charset="0"/>
                <a:cs typeface="Arial" charset="0"/>
              </a:rPr>
              <a:t>…</a:t>
            </a:r>
            <a:r>
              <a:rPr lang="en-US" sz="5000" b="1" dirty="0" smtClean="0">
                <a:solidFill>
                  <a:srgbClr val="FAE580"/>
                </a:solidFill>
                <a:latin typeface="Arial" charset="0"/>
                <a:ea typeface="Arial" charset="0"/>
                <a:cs typeface="Arial" charset="0"/>
              </a:rPr>
              <a:t>The </a:t>
            </a:r>
            <a:r>
              <a:rPr lang="en-US" sz="5000" b="1" dirty="0">
                <a:solidFill>
                  <a:srgbClr val="FAE580"/>
                </a:solidFill>
                <a:latin typeface="Arial" charset="0"/>
                <a:ea typeface="Arial" charset="0"/>
                <a:cs typeface="Arial" charset="0"/>
              </a:rPr>
              <a:t>sanctuary itself could not be cleansed so long as, by the confessions of the people and the intercessions of the priests, there was pouring into the sanctuary a stream of iniquities, transgressions, and sins</a:t>
            </a:r>
            <a:r>
              <a:rPr lang="en-US" sz="5000" dirty="0" smtClean="0">
                <a:latin typeface="Arial" charset="0"/>
                <a:ea typeface="Arial" charset="0"/>
                <a:cs typeface="Arial" charset="0"/>
              </a:rPr>
              <a:t>... Therefore </a:t>
            </a:r>
            <a:r>
              <a:rPr lang="en-US" sz="5000" dirty="0">
                <a:latin typeface="Arial" charset="0"/>
                <a:ea typeface="Arial" charset="0"/>
                <a:cs typeface="Arial" charset="0"/>
              </a:rPr>
              <a:t>the very first work in the cleansing of the sanctuary was the cleansing of the people</a:t>
            </a:r>
            <a:r>
              <a:rPr lang="en-US" sz="5000" dirty="0" smtClean="0">
                <a:latin typeface="Arial" charset="0"/>
                <a:ea typeface="Arial" charset="0"/>
                <a:cs typeface="Arial" charset="0"/>
              </a:rPr>
              <a:t>..”  </a:t>
            </a:r>
          </a:p>
          <a:p>
            <a:r>
              <a:rPr lang="en-US" sz="4000" dirty="0" smtClean="0">
                <a:latin typeface="Arial" charset="0"/>
                <a:ea typeface="Arial" charset="0"/>
                <a:cs typeface="Arial" charset="0"/>
              </a:rPr>
              <a:t>- A</a:t>
            </a:r>
            <a:r>
              <a:rPr lang="en-US" sz="4000" dirty="0">
                <a:latin typeface="Arial" charset="0"/>
                <a:ea typeface="Arial" charset="0"/>
                <a:cs typeface="Arial" charset="0"/>
              </a:rPr>
              <a:t>. T. Jones, The Consecrated Way, pp. 113-19</a:t>
            </a:r>
          </a:p>
          <a:p>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31065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309360" y="2929781"/>
            <a:ext cx="11642486" cy="8369199"/>
          </a:xfrm>
          <a:prstGeom prst="rect">
            <a:avLst/>
          </a:prstGeom>
        </p:spPr>
      </p:pic>
    </p:spTree>
    <p:extLst>
      <p:ext uri="{BB962C8B-B14F-4D97-AF65-F5344CB8AC3E}">
        <p14:creationId xmlns:p14="http://schemas.microsoft.com/office/powerpoint/2010/main" val="160190746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Presentations</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9463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5000" dirty="0" smtClean="0">
                <a:latin typeface="Arial" charset="0"/>
                <a:ea typeface="Arial" charset="0"/>
                <a:cs typeface="Arial" charset="0"/>
              </a:rPr>
              <a:t>The </a:t>
            </a:r>
            <a:r>
              <a:rPr lang="en-US" sz="5000" dirty="0">
                <a:latin typeface="Arial" charset="0"/>
                <a:ea typeface="Arial" charset="0"/>
                <a:cs typeface="Arial" charset="0"/>
              </a:rPr>
              <a:t>Sanctuary as God’s Plan of Salvation</a:t>
            </a:r>
          </a:p>
          <a:p>
            <a:pPr marL="693738" indent="-685800">
              <a:buFont typeface="Arial" charset="0"/>
              <a:buChar char="•"/>
            </a:pPr>
            <a:r>
              <a:rPr lang="en-US" sz="5000" dirty="0">
                <a:latin typeface="Arial" charset="0"/>
                <a:ea typeface="Arial" charset="0"/>
                <a:cs typeface="Arial" charset="0"/>
              </a:rPr>
              <a:t>The Day of Atonement</a:t>
            </a:r>
          </a:p>
          <a:p>
            <a:pPr marL="693738" indent="-685800">
              <a:buFont typeface="Arial" charset="0"/>
              <a:buChar char="•"/>
            </a:pPr>
            <a:r>
              <a:rPr lang="en-US" sz="5000" dirty="0">
                <a:latin typeface="Arial" charset="0"/>
                <a:ea typeface="Arial" charset="0"/>
                <a:cs typeface="Arial" charset="0"/>
              </a:rPr>
              <a:t>Truth Cast Down, but Restored</a:t>
            </a:r>
          </a:p>
          <a:p>
            <a:pPr marL="693738" indent="-685800">
              <a:buFont typeface="Arial" charset="0"/>
              <a:buChar char="•"/>
            </a:pPr>
            <a:r>
              <a:rPr lang="en-US" sz="5000" dirty="0">
                <a:latin typeface="Arial" charset="0"/>
                <a:ea typeface="Arial" charset="0"/>
                <a:cs typeface="Arial" charset="0"/>
              </a:rPr>
              <a:t>Present Truth</a:t>
            </a:r>
            <a:br>
              <a:rPr lang="en-US" sz="5000" dirty="0">
                <a:latin typeface="Arial" charset="0"/>
                <a:ea typeface="Arial" charset="0"/>
                <a:cs typeface="Arial" charset="0"/>
              </a:rPr>
            </a:br>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8357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Nature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Christ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a:buFont typeface="Arial" charset="0"/>
              <a:buChar char="•"/>
            </a:pPr>
            <a:r>
              <a:rPr lang="en-US" sz="5000" dirty="0">
                <a:latin typeface="Arial" charset="0"/>
                <a:ea typeface="Arial" charset="0"/>
                <a:cs typeface="Arial" charset="0"/>
              </a:rPr>
              <a:t>1 Tim 3:16, Philippians 2:5-9, Romans 1:3</a:t>
            </a:r>
          </a:p>
          <a:p>
            <a:pPr marL="865188" indent="-857250">
              <a:buFont typeface="Arial" charset="0"/>
              <a:buChar char="•"/>
            </a:pPr>
            <a:r>
              <a:rPr lang="en-US" sz="5000" dirty="0" smtClean="0">
                <a:latin typeface="Arial" charset="0"/>
                <a:ea typeface="Arial" charset="0"/>
                <a:cs typeface="Arial" charset="0"/>
              </a:rPr>
              <a:t>Hebrews 2:17, Hebrews 4:15</a:t>
            </a:r>
          </a:p>
          <a:p>
            <a:pPr marL="7938" indent="0"/>
            <a:endParaRPr lang="en-US" sz="5000" dirty="0">
              <a:latin typeface="Arial" charset="0"/>
              <a:ea typeface="Arial" charset="0"/>
              <a:cs typeface="Arial" charset="0"/>
            </a:endParaRPr>
          </a:p>
          <a:p>
            <a:pPr marL="7938" indent="0"/>
            <a:r>
              <a:rPr lang="en-US" sz="5000" dirty="0">
                <a:latin typeface="Arial" charset="0"/>
                <a:ea typeface="Arial" charset="0"/>
                <a:cs typeface="Arial" charset="0"/>
              </a:rPr>
              <a:t>“It would have been an almost infinite humiliation for the Son of God to take man's nature, even when Adam stood in his innocence in Eden. But </a:t>
            </a:r>
            <a:r>
              <a:rPr lang="en-US" sz="5000" b="1" dirty="0">
                <a:solidFill>
                  <a:srgbClr val="FAE580"/>
                </a:solidFill>
                <a:latin typeface="Arial" charset="0"/>
                <a:ea typeface="Arial" charset="0"/>
                <a:cs typeface="Arial" charset="0"/>
              </a:rPr>
              <a:t>Jesus accepted humanity when the race had been weakened by four thousand years of sin</a:t>
            </a:r>
            <a:r>
              <a:rPr lang="en-US" sz="5000" dirty="0">
                <a:latin typeface="Arial" charset="0"/>
                <a:ea typeface="Arial" charset="0"/>
                <a:cs typeface="Arial" charset="0"/>
              </a:rPr>
              <a:t>. Like every child of Adam He accepted the results of the working of the great law of heredity. What these results were is shown in the history of His earthly ancestors. He came with such a heredity to share our sorrows and temptations, </a:t>
            </a:r>
            <a:r>
              <a:rPr lang="en-US" sz="5000" b="1" dirty="0">
                <a:latin typeface="Arial" charset="0"/>
                <a:ea typeface="Arial" charset="0"/>
                <a:cs typeface="Arial" charset="0"/>
              </a:rPr>
              <a:t>and </a:t>
            </a:r>
            <a:r>
              <a:rPr lang="en-US" sz="5000" b="1" dirty="0">
                <a:solidFill>
                  <a:srgbClr val="FAE580"/>
                </a:solidFill>
                <a:latin typeface="Arial" charset="0"/>
                <a:ea typeface="Arial" charset="0"/>
                <a:cs typeface="Arial" charset="0"/>
              </a:rPr>
              <a:t>to give us the example of a sinless life</a:t>
            </a:r>
            <a:r>
              <a:rPr lang="en-US" sz="5000" dirty="0">
                <a:latin typeface="Arial" charset="0"/>
                <a:ea typeface="Arial" charset="0"/>
                <a:cs typeface="Arial" charset="0"/>
              </a:rPr>
              <a:t>.  {DA 48.5}</a:t>
            </a:r>
          </a:p>
          <a:p>
            <a:pPr marL="7938" indent="0"/>
            <a:endParaRPr lang="en-US" sz="5000" dirty="0">
              <a:latin typeface="Arial" charset="0"/>
              <a:ea typeface="Arial" charset="0"/>
              <a:cs typeface="Arial" charset="0"/>
            </a:endParaRPr>
          </a:p>
          <a:p>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08326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Nature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Christ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"The great work of redemption could be carried out only by </a:t>
            </a:r>
            <a:r>
              <a:rPr lang="en-US" sz="5000" dirty="0" smtClean="0">
                <a:latin typeface="Arial" charset="0"/>
                <a:ea typeface="Arial" charset="0"/>
                <a:cs typeface="Arial" charset="0"/>
              </a:rPr>
              <a:t>the </a:t>
            </a:r>
            <a:r>
              <a:rPr lang="en-US" sz="5000" b="1" dirty="0" smtClean="0">
                <a:solidFill>
                  <a:srgbClr val="FAE580"/>
                </a:solidFill>
                <a:latin typeface="Arial" charset="0"/>
                <a:ea typeface="Arial" charset="0"/>
                <a:cs typeface="Arial" charset="0"/>
              </a:rPr>
              <a:t>Redeemer </a:t>
            </a:r>
            <a:r>
              <a:rPr lang="en-US" sz="5000" b="1" dirty="0">
                <a:solidFill>
                  <a:srgbClr val="FAE580"/>
                </a:solidFill>
                <a:latin typeface="Arial" charset="0"/>
                <a:ea typeface="Arial" charset="0"/>
                <a:cs typeface="Arial" charset="0"/>
              </a:rPr>
              <a:t>taking the place of fallen Adam</a:t>
            </a:r>
            <a:r>
              <a:rPr lang="en-US" sz="5000" dirty="0">
                <a:latin typeface="Arial" charset="0"/>
                <a:ea typeface="Arial" charset="0"/>
                <a:cs typeface="Arial" charset="0"/>
              </a:rPr>
              <a:t>." </a:t>
            </a:r>
          </a:p>
          <a:p>
            <a:r>
              <a:rPr lang="en-US" sz="5000" dirty="0" smtClean="0">
                <a:latin typeface="Arial" charset="0"/>
                <a:ea typeface="Arial" charset="0"/>
                <a:cs typeface="Arial" charset="0"/>
              </a:rPr>
              <a:t>- Review </a:t>
            </a:r>
            <a:r>
              <a:rPr lang="en-US" sz="5000" dirty="0">
                <a:latin typeface="Arial" charset="0"/>
                <a:ea typeface="Arial" charset="0"/>
                <a:cs typeface="Arial" charset="0"/>
              </a:rPr>
              <a:t>and Herald , February 24, 1874</a:t>
            </a:r>
          </a:p>
          <a:p>
            <a:endParaRPr lang="en-US" sz="5000" dirty="0">
              <a:latin typeface="Arial" charset="0"/>
              <a:ea typeface="Arial" charset="0"/>
              <a:cs typeface="Arial" charset="0"/>
            </a:endParaRPr>
          </a:p>
          <a:p>
            <a:r>
              <a:rPr lang="en-US" sz="5000" dirty="0">
                <a:latin typeface="Arial" charset="0"/>
                <a:ea typeface="Arial" charset="0"/>
                <a:cs typeface="Arial" charset="0"/>
              </a:rPr>
              <a:t>"He had the </a:t>
            </a:r>
            <a:r>
              <a:rPr lang="en-US" sz="5000" b="1" dirty="0">
                <a:solidFill>
                  <a:srgbClr val="FAE580"/>
                </a:solidFill>
                <a:latin typeface="Arial" charset="0"/>
                <a:ea typeface="Arial" charset="0"/>
                <a:cs typeface="Arial" charset="0"/>
              </a:rPr>
              <a:t>same nature as the sinner</a:t>
            </a:r>
            <a:r>
              <a:rPr lang="en-US" sz="5000" dirty="0">
                <a:latin typeface="Arial" charset="0"/>
                <a:ea typeface="Arial" charset="0"/>
                <a:cs typeface="Arial" charset="0"/>
              </a:rPr>
              <a:t>."</a:t>
            </a:r>
          </a:p>
          <a:p>
            <a:r>
              <a:rPr lang="en-US" sz="5000" dirty="0" smtClean="0">
                <a:latin typeface="Arial" charset="0"/>
                <a:ea typeface="Arial" charset="0"/>
                <a:cs typeface="Arial" charset="0"/>
              </a:rPr>
              <a:t>- Manuscript </a:t>
            </a:r>
            <a:r>
              <a:rPr lang="en-US" sz="5000" dirty="0">
                <a:latin typeface="Arial" charset="0"/>
                <a:ea typeface="Arial" charset="0"/>
                <a:cs typeface="Arial" charset="0"/>
              </a:rPr>
              <a:t>Releases , vol. 10, p. 176</a:t>
            </a:r>
          </a:p>
          <a:p>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5465394" y="5969350"/>
            <a:ext cx="7046976" cy="5285232"/>
          </a:xfrm>
          <a:prstGeom prst="rect">
            <a:avLst/>
          </a:prstGeom>
        </p:spPr>
      </p:pic>
      <p:sp>
        <p:nvSpPr>
          <p:cNvPr id="3" name="Rectangle 2"/>
          <p:cNvSpPr/>
          <p:nvPr/>
        </p:nvSpPr>
        <p:spPr>
          <a:xfrm>
            <a:off x="21185418" y="10898207"/>
            <a:ext cx="1165704" cy="276999"/>
          </a:xfrm>
          <a:prstGeom prst="rect">
            <a:avLst/>
          </a:prstGeom>
        </p:spPr>
        <p:txBody>
          <a:bodyPr wrap="none">
            <a:spAutoFit/>
          </a:bodyPr>
          <a:lstStyle/>
          <a:p>
            <a:r>
              <a:rPr lang="en-US" sz="1200" dirty="0">
                <a:solidFill>
                  <a:srgbClr val="FFFFFF"/>
                </a:solidFill>
                <a:latin typeface="Arial" charset="0"/>
              </a:rPr>
              <a:t>Photo: </a:t>
            </a:r>
            <a:r>
              <a:rPr lang="en-US" sz="1200" dirty="0" err="1">
                <a:solidFill>
                  <a:srgbClr val="FFFFFF"/>
                </a:solidFill>
                <a:latin typeface="Arial" charset="0"/>
              </a:rPr>
              <a:t>sachab</a:t>
            </a:r>
            <a:endParaRPr lang="en-US" sz="1200" dirty="0">
              <a:solidFill>
                <a:srgbClr val="000000"/>
              </a:solidFill>
              <a:latin typeface="SimSun" charset="0"/>
            </a:endParaRPr>
          </a:p>
        </p:txBody>
      </p:sp>
    </p:spTree>
    <p:extLst>
      <p:ext uri="{BB962C8B-B14F-4D97-AF65-F5344CB8AC3E}">
        <p14:creationId xmlns:p14="http://schemas.microsoft.com/office/powerpoint/2010/main" val="10385669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Mystery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Unveiled</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5500" dirty="0" smtClean="0">
                <a:latin typeface="Arial" charset="0"/>
                <a:ea typeface="Arial" charset="0"/>
                <a:cs typeface="Arial" charset="0"/>
              </a:rPr>
              <a:t>Romans 16:25-26</a:t>
            </a:r>
          </a:p>
          <a:p>
            <a:pPr marL="693738" indent="-685800">
              <a:buFont typeface="Arial" charset="0"/>
              <a:buChar char="•"/>
            </a:pPr>
            <a:r>
              <a:rPr lang="en-US" sz="5500" dirty="0" smtClean="0">
                <a:latin typeface="Arial" charset="0"/>
                <a:ea typeface="Arial" charset="0"/>
                <a:cs typeface="Arial" charset="0"/>
              </a:rPr>
              <a:t>Col 1:26-28 </a:t>
            </a:r>
          </a:p>
          <a:p>
            <a:pPr marL="693738" indent="-685800">
              <a:buFont typeface="Arial" charset="0"/>
              <a:buChar char="•"/>
            </a:pPr>
            <a:r>
              <a:rPr lang="en-US" sz="5500" dirty="0" smtClean="0">
                <a:latin typeface="Arial" charset="0"/>
                <a:ea typeface="Arial" charset="0"/>
                <a:cs typeface="Arial" charset="0"/>
              </a:rPr>
              <a:t>Who was it hid for and why?</a:t>
            </a:r>
          </a:p>
          <a:p>
            <a:pPr marL="7938" indent="0"/>
            <a:endParaRPr lang="en-US" sz="5500" dirty="0">
              <a:latin typeface="Arial" charset="0"/>
              <a:ea typeface="Arial" charset="0"/>
              <a:cs typeface="Arial" charset="0"/>
            </a:endParaRPr>
          </a:p>
          <a:p>
            <a:pPr marL="922338" indent="-914400">
              <a:buAutoNum type="arabicPeriod"/>
            </a:pPr>
            <a:r>
              <a:rPr lang="en-US" sz="5500" dirty="0" smtClean="0">
                <a:latin typeface="Arial" charset="0"/>
                <a:ea typeface="Arial" charset="0"/>
                <a:cs typeface="Arial" charset="0"/>
              </a:rPr>
              <a:t>The </a:t>
            </a:r>
            <a:r>
              <a:rPr lang="en-US" sz="5500" dirty="0">
                <a:latin typeface="Arial" charset="0"/>
                <a:ea typeface="Arial" charset="0"/>
                <a:cs typeface="Arial" charset="0"/>
              </a:rPr>
              <a:t>Father was manifested in Jesus, and Jesus in the </a:t>
            </a:r>
            <a:r>
              <a:rPr lang="en-US" sz="5500" dirty="0" smtClean="0">
                <a:latin typeface="Arial" charset="0"/>
                <a:ea typeface="Arial" charset="0"/>
                <a:cs typeface="Arial" charset="0"/>
              </a:rPr>
              <a:t>flesh.</a:t>
            </a:r>
          </a:p>
          <a:p>
            <a:pPr marL="922338" indent="-914400">
              <a:buAutoNum type="arabicPeriod"/>
            </a:pPr>
            <a:r>
              <a:rPr lang="en-US" sz="5500" dirty="0" smtClean="0">
                <a:latin typeface="Arial" charset="0"/>
                <a:ea typeface="Arial" charset="0"/>
                <a:cs typeface="Arial" charset="0"/>
              </a:rPr>
              <a:t>Jesus </a:t>
            </a:r>
            <a:r>
              <a:rPr lang="en-US" sz="5500" dirty="0">
                <a:latin typeface="Arial" charset="0"/>
                <a:ea typeface="Arial" charset="0"/>
                <a:cs typeface="Arial" charset="0"/>
              </a:rPr>
              <a:t>can live in humanity, and we can take part of divine nature.</a:t>
            </a:r>
          </a:p>
          <a:p>
            <a:endParaRPr lang="en-US" sz="5500" dirty="0">
              <a:latin typeface="Arial" charset="0"/>
              <a:ea typeface="Arial" charset="0"/>
              <a:cs typeface="Arial" charset="0"/>
            </a:endParaRPr>
          </a:p>
          <a:p>
            <a:r>
              <a:rPr lang="en-US" sz="5500" dirty="0">
                <a:latin typeface="Arial" charset="0"/>
                <a:ea typeface="Arial" charset="0"/>
                <a:cs typeface="Arial" charset="0"/>
              </a:rPr>
              <a:t>Col 2:1-3</a:t>
            </a:r>
          </a:p>
          <a:p>
            <a:r>
              <a:rPr lang="en-US" sz="5500" dirty="0">
                <a:latin typeface="Arial" charset="0"/>
                <a:ea typeface="Arial" charset="0"/>
                <a:cs typeface="Arial" charset="0"/>
              </a:rPr>
              <a:t>- To whom was this letter sent?</a:t>
            </a:r>
          </a:p>
          <a:p>
            <a:pPr marL="7938" indent="0"/>
            <a:endParaRPr lang="en-US" sz="55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58037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Mystery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God in the OT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buFont typeface="Arial" charset="0"/>
              <a:buChar char="•"/>
            </a:pPr>
            <a:r>
              <a:rPr lang="en-US" sz="5000" dirty="0">
                <a:latin typeface="Arial" charset="0"/>
                <a:ea typeface="Arial" charset="0"/>
                <a:cs typeface="Arial" charset="0"/>
              </a:rPr>
              <a:t>Romans 3:23</a:t>
            </a:r>
          </a:p>
          <a:p>
            <a:pPr marL="693738" indent="-685800">
              <a:buFont typeface="Arial" charset="0"/>
              <a:buChar char="•"/>
            </a:pPr>
            <a:r>
              <a:rPr lang="ro-RO" sz="5000" dirty="0" err="1">
                <a:latin typeface="Arial" charset="0"/>
                <a:ea typeface="Arial" charset="0"/>
                <a:cs typeface="Arial" charset="0"/>
              </a:rPr>
              <a:t>Exodus</a:t>
            </a:r>
            <a:r>
              <a:rPr lang="ro-RO" sz="5000" dirty="0">
                <a:latin typeface="Arial" charset="0"/>
                <a:ea typeface="Arial" charset="0"/>
                <a:cs typeface="Arial" charset="0"/>
              </a:rPr>
              <a:t> 33:18</a:t>
            </a:r>
          </a:p>
          <a:p>
            <a:pPr marL="693738" indent="-685800">
              <a:buFont typeface="Arial" charset="0"/>
              <a:buChar char="•"/>
            </a:pPr>
            <a:r>
              <a:rPr lang="ro-RO" sz="5000" dirty="0" err="1">
                <a:latin typeface="Arial" charset="0"/>
                <a:ea typeface="Arial" charset="0"/>
                <a:cs typeface="Arial" charset="0"/>
              </a:rPr>
              <a:t>Habakkuk</a:t>
            </a:r>
            <a:r>
              <a:rPr lang="ro-RO" sz="5000" dirty="0">
                <a:latin typeface="Arial" charset="0"/>
                <a:ea typeface="Arial" charset="0"/>
                <a:cs typeface="Arial" charset="0"/>
              </a:rPr>
              <a:t> 2:14</a:t>
            </a:r>
          </a:p>
          <a:p>
            <a:pPr marL="693738" indent="-685800">
              <a:buFont typeface="Arial" charset="0"/>
              <a:buChar char="•"/>
            </a:pPr>
            <a:r>
              <a:rPr lang="ro-RO" sz="5000" dirty="0" err="1">
                <a:latin typeface="Arial" charset="0"/>
                <a:ea typeface="Arial" charset="0"/>
                <a:cs typeface="Arial" charset="0"/>
              </a:rPr>
              <a:t>Psalms</a:t>
            </a:r>
            <a:r>
              <a:rPr lang="ro-RO" sz="5000" dirty="0">
                <a:latin typeface="Arial" charset="0"/>
                <a:ea typeface="Arial" charset="0"/>
                <a:cs typeface="Arial" charset="0"/>
              </a:rPr>
              <a:t> 72:19</a:t>
            </a:r>
          </a:p>
          <a:p>
            <a:endParaRPr lang="ro-RO" sz="5000" dirty="0">
              <a:latin typeface="Arial" charset="0"/>
              <a:ea typeface="Arial" charset="0"/>
              <a:cs typeface="Arial" charset="0"/>
            </a:endParaRPr>
          </a:p>
          <a:p>
            <a:endParaRPr lang="sk-SK" sz="5000" dirty="0">
              <a:latin typeface="Arial" charset="0"/>
              <a:ea typeface="Arial" charset="0"/>
              <a:cs typeface="Arial" charset="0"/>
            </a:endParaRPr>
          </a:p>
          <a:p>
            <a:endParaRPr lang="sk-SK"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299700" y="3102462"/>
            <a:ext cx="12188825" cy="7017306"/>
          </a:xfrm>
          <a:prstGeom prst="rect">
            <a:avLst/>
          </a:prstGeom>
        </p:spPr>
        <p:txBody>
          <a:bodyPr>
            <a:spAutoFit/>
          </a:bodyPr>
          <a:lstStyle/>
          <a:p>
            <a:r>
              <a:rPr lang="ro-RO" sz="5000" dirty="0">
                <a:latin typeface="Arial" charset="0"/>
                <a:ea typeface="Arial" charset="0"/>
                <a:cs typeface="Arial" charset="0"/>
              </a:rPr>
              <a:t>“</a:t>
            </a:r>
            <a:r>
              <a:rPr lang="ro-RO" sz="5000" dirty="0" err="1">
                <a:latin typeface="Arial" charset="0"/>
                <a:ea typeface="Arial" charset="0"/>
                <a:cs typeface="Arial" charset="0"/>
              </a:rPr>
              <a:t>Arise</a:t>
            </a:r>
            <a:r>
              <a:rPr lang="ro-RO" sz="5000" dirty="0">
                <a:latin typeface="Arial" charset="0"/>
                <a:ea typeface="Arial" charset="0"/>
                <a:cs typeface="Arial" charset="0"/>
              </a:rPr>
              <a:t>, </a:t>
            </a:r>
            <a:r>
              <a:rPr lang="ro-RO" sz="5000" dirty="0" err="1">
                <a:latin typeface="Arial" charset="0"/>
                <a:ea typeface="Arial" charset="0"/>
                <a:cs typeface="Arial" charset="0"/>
              </a:rPr>
              <a:t>shine</a:t>
            </a:r>
            <a:r>
              <a:rPr lang="ro-RO" sz="5000" dirty="0">
                <a:latin typeface="Arial" charset="0"/>
                <a:ea typeface="Arial" charset="0"/>
                <a:cs typeface="Arial" charset="0"/>
              </a:rPr>
              <a:t>; for </a:t>
            </a:r>
            <a:r>
              <a:rPr lang="ro-RO" sz="5000" dirty="0" err="1">
                <a:latin typeface="Arial" charset="0"/>
                <a:ea typeface="Arial" charset="0"/>
                <a:cs typeface="Arial" charset="0"/>
              </a:rPr>
              <a:t>thy</a:t>
            </a:r>
            <a:r>
              <a:rPr lang="ro-RO" sz="5000" dirty="0">
                <a:latin typeface="Arial" charset="0"/>
                <a:ea typeface="Arial" charset="0"/>
                <a:cs typeface="Arial" charset="0"/>
              </a:rPr>
              <a:t> </a:t>
            </a:r>
            <a:r>
              <a:rPr lang="ro-RO" sz="5000" dirty="0" err="1">
                <a:latin typeface="Arial" charset="0"/>
                <a:ea typeface="Arial" charset="0"/>
                <a:cs typeface="Arial" charset="0"/>
              </a:rPr>
              <a:t>light</a:t>
            </a:r>
            <a:r>
              <a:rPr lang="ro-RO" sz="5000" dirty="0">
                <a:latin typeface="Arial" charset="0"/>
                <a:ea typeface="Arial" charset="0"/>
                <a:cs typeface="Arial" charset="0"/>
              </a:rPr>
              <a:t> </a:t>
            </a:r>
            <a:r>
              <a:rPr lang="ro-RO" sz="5000" dirty="0" err="1">
                <a:latin typeface="Arial" charset="0"/>
                <a:ea typeface="Arial" charset="0"/>
                <a:cs typeface="Arial" charset="0"/>
              </a:rPr>
              <a:t>is</a:t>
            </a:r>
            <a:r>
              <a:rPr lang="ro-RO" sz="5000" dirty="0">
                <a:latin typeface="Arial" charset="0"/>
                <a:ea typeface="Arial" charset="0"/>
                <a:cs typeface="Arial" charset="0"/>
              </a:rPr>
              <a:t> come, </a:t>
            </a:r>
            <a:r>
              <a:rPr lang="ro-RO" sz="5000" dirty="0" err="1">
                <a:latin typeface="Arial" charset="0"/>
                <a:ea typeface="Arial" charset="0"/>
                <a:cs typeface="Arial" charset="0"/>
              </a:rPr>
              <a:t>and</a:t>
            </a:r>
            <a:r>
              <a:rPr lang="ro-RO" sz="5000" dirty="0">
                <a:latin typeface="Arial" charset="0"/>
                <a:ea typeface="Arial" charset="0"/>
                <a:cs typeface="Arial" charset="0"/>
              </a:rPr>
              <a:t> </a:t>
            </a:r>
            <a:r>
              <a:rPr lang="ro-RO" sz="5000" dirty="0" err="1">
                <a:latin typeface="Arial" charset="0"/>
                <a:ea typeface="Arial" charset="0"/>
                <a:cs typeface="Arial" charset="0"/>
              </a:rPr>
              <a:t>the</a:t>
            </a:r>
            <a:r>
              <a:rPr lang="ro-RO" sz="5000" dirty="0">
                <a:latin typeface="Arial" charset="0"/>
                <a:ea typeface="Arial" charset="0"/>
                <a:cs typeface="Arial" charset="0"/>
              </a:rPr>
              <a:t> </a:t>
            </a:r>
            <a:r>
              <a:rPr lang="ro-RO" sz="5000" dirty="0" err="1">
                <a:latin typeface="Arial" charset="0"/>
                <a:ea typeface="Arial" charset="0"/>
                <a:cs typeface="Arial" charset="0"/>
              </a:rPr>
              <a:t>glory</a:t>
            </a:r>
            <a:r>
              <a:rPr lang="ro-RO" sz="5000" dirty="0">
                <a:latin typeface="Arial" charset="0"/>
                <a:ea typeface="Arial" charset="0"/>
                <a:cs typeface="Arial" charset="0"/>
              </a:rPr>
              <a:t> of </a:t>
            </a:r>
            <a:r>
              <a:rPr lang="ro-RO" sz="5000" dirty="0" err="1">
                <a:latin typeface="Arial" charset="0"/>
                <a:ea typeface="Arial" charset="0"/>
                <a:cs typeface="Arial" charset="0"/>
              </a:rPr>
              <a:t>the</a:t>
            </a:r>
            <a:r>
              <a:rPr lang="ro-RO" sz="5000" dirty="0">
                <a:latin typeface="Arial" charset="0"/>
                <a:ea typeface="Arial" charset="0"/>
                <a:cs typeface="Arial" charset="0"/>
              </a:rPr>
              <a:t> LORD </a:t>
            </a:r>
            <a:r>
              <a:rPr lang="ro-RO" sz="5000" dirty="0" err="1">
                <a:latin typeface="Arial" charset="0"/>
                <a:ea typeface="Arial" charset="0"/>
                <a:cs typeface="Arial" charset="0"/>
              </a:rPr>
              <a:t>is</a:t>
            </a:r>
            <a:r>
              <a:rPr lang="ro-RO" sz="5000" dirty="0">
                <a:latin typeface="Arial" charset="0"/>
                <a:ea typeface="Arial" charset="0"/>
                <a:cs typeface="Arial" charset="0"/>
              </a:rPr>
              <a:t> </a:t>
            </a:r>
            <a:r>
              <a:rPr lang="ro-RO" sz="5000" dirty="0" err="1">
                <a:latin typeface="Arial" charset="0"/>
                <a:ea typeface="Arial" charset="0"/>
                <a:cs typeface="Arial" charset="0"/>
              </a:rPr>
              <a:t>risen</a:t>
            </a:r>
            <a:r>
              <a:rPr lang="ro-RO" sz="5000" dirty="0">
                <a:latin typeface="Arial" charset="0"/>
                <a:ea typeface="Arial" charset="0"/>
                <a:cs typeface="Arial" charset="0"/>
              </a:rPr>
              <a:t> </a:t>
            </a:r>
            <a:r>
              <a:rPr lang="ro-RO" sz="5000" dirty="0" err="1">
                <a:latin typeface="Arial" charset="0"/>
                <a:ea typeface="Arial" charset="0"/>
                <a:cs typeface="Arial" charset="0"/>
              </a:rPr>
              <a:t>upon</a:t>
            </a:r>
            <a:r>
              <a:rPr lang="ro-RO" sz="5000" dirty="0">
                <a:latin typeface="Arial" charset="0"/>
                <a:ea typeface="Arial" charset="0"/>
                <a:cs typeface="Arial" charset="0"/>
              </a:rPr>
              <a:t> </a:t>
            </a:r>
            <a:r>
              <a:rPr lang="ro-RO" sz="5000" dirty="0" err="1">
                <a:latin typeface="Arial" charset="0"/>
                <a:ea typeface="Arial" charset="0"/>
                <a:cs typeface="Arial" charset="0"/>
              </a:rPr>
              <a:t>thee</a:t>
            </a:r>
            <a:r>
              <a:rPr lang="ro-RO" sz="5000" dirty="0">
                <a:latin typeface="Arial" charset="0"/>
                <a:ea typeface="Arial" charset="0"/>
                <a:cs typeface="Arial" charset="0"/>
              </a:rPr>
              <a:t>. For, </a:t>
            </a:r>
            <a:r>
              <a:rPr lang="ro-RO" sz="5000" dirty="0" err="1">
                <a:latin typeface="Arial" charset="0"/>
                <a:ea typeface="Arial" charset="0"/>
                <a:cs typeface="Arial" charset="0"/>
              </a:rPr>
              <a:t>behold</a:t>
            </a:r>
            <a:r>
              <a:rPr lang="ro-RO" sz="5000" dirty="0">
                <a:latin typeface="Arial" charset="0"/>
                <a:ea typeface="Arial" charset="0"/>
                <a:cs typeface="Arial" charset="0"/>
              </a:rPr>
              <a:t>, </a:t>
            </a:r>
            <a:r>
              <a:rPr lang="ro-RO" sz="5000" dirty="0" err="1">
                <a:latin typeface="Arial" charset="0"/>
                <a:ea typeface="Arial" charset="0"/>
                <a:cs typeface="Arial" charset="0"/>
              </a:rPr>
              <a:t>the</a:t>
            </a:r>
            <a:r>
              <a:rPr lang="ro-RO" sz="5000" dirty="0">
                <a:latin typeface="Arial" charset="0"/>
                <a:ea typeface="Arial" charset="0"/>
                <a:cs typeface="Arial" charset="0"/>
              </a:rPr>
              <a:t> </a:t>
            </a:r>
            <a:r>
              <a:rPr lang="ro-RO" sz="5000" dirty="0" err="1">
                <a:latin typeface="Arial" charset="0"/>
                <a:ea typeface="Arial" charset="0"/>
                <a:cs typeface="Arial" charset="0"/>
              </a:rPr>
              <a:t>darkness</a:t>
            </a:r>
            <a:r>
              <a:rPr lang="ro-RO" sz="5000" dirty="0">
                <a:latin typeface="Arial" charset="0"/>
                <a:ea typeface="Arial" charset="0"/>
                <a:cs typeface="Arial" charset="0"/>
              </a:rPr>
              <a:t> </a:t>
            </a:r>
            <a:r>
              <a:rPr lang="ro-RO" sz="5000" dirty="0" err="1">
                <a:latin typeface="Arial" charset="0"/>
                <a:ea typeface="Arial" charset="0"/>
                <a:cs typeface="Arial" charset="0"/>
              </a:rPr>
              <a:t>shall</a:t>
            </a:r>
            <a:r>
              <a:rPr lang="ro-RO" sz="5000" dirty="0">
                <a:latin typeface="Arial" charset="0"/>
                <a:ea typeface="Arial" charset="0"/>
                <a:cs typeface="Arial" charset="0"/>
              </a:rPr>
              <a:t> </a:t>
            </a:r>
            <a:r>
              <a:rPr lang="ro-RO" sz="5000" dirty="0" err="1">
                <a:latin typeface="Arial" charset="0"/>
                <a:ea typeface="Arial" charset="0"/>
                <a:cs typeface="Arial" charset="0"/>
              </a:rPr>
              <a:t>cover</a:t>
            </a:r>
            <a:r>
              <a:rPr lang="ro-RO" sz="5000" dirty="0">
                <a:latin typeface="Arial" charset="0"/>
                <a:ea typeface="Arial" charset="0"/>
                <a:cs typeface="Arial" charset="0"/>
              </a:rPr>
              <a:t> </a:t>
            </a:r>
            <a:r>
              <a:rPr lang="ro-RO" sz="5000" dirty="0" err="1">
                <a:latin typeface="Arial" charset="0"/>
                <a:ea typeface="Arial" charset="0"/>
                <a:cs typeface="Arial" charset="0"/>
              </a:rPr>
              <a:t>the</a:t>
            </a:r>
            <a:r>
              <a:rPr lang="ro-RO" sz="5000" dirty="0">
                <a:latin typeface="Arial" charset="0"/>
                <a:ea typeface="Arial" charset="0"/>
                <a:cs typeface="Arial" charset="0"/>
              </a:rPr>
              <a:t> </a:t>
            </a:r>
            <a:r>
              <a:rPr lang="ro-RO" sz="5000" dirty="0" err="1">
                <a:latin typeface="Arial" charset="0"/>
                <a:ea typeface="Arial" charset="0"/>
                <a:cs typeface="Arial" charset="0"/>
              </a:rPr>
              <a:t>earth</a:t>
            </a:r>
            <a:r>
              <a:rPr lang="ro-RO" sz="5000" dirty="0">
                <a:latin typeface="Arial" charset="0"/>
                <a:ea typeface="Arial" charset="0"/>
                <a:cs typeface="Arial" charset="0"/>
              </a:rPr>
              <a:t>, </a:t>
            </a:r>
            <a:r>
              <a:rPr lang="ro-RO" sz="5000" dirty="0" err="1">
                <a:latin typeface="Arial" charset="0"/>
                <a:ea typeface="Arial" charset="0"/>
                <a:cs typeface="Arial" charset="0"/>
              </a:rPr>
              <a:t>and</a:t>
            </a:r>
            <a:r>
              <a:rPr lang="ro-RO" sz="5000" dirty="0">
                <a:latin typeface="Arial" charset="0"/>
                <a:ea typeface="Arial" charset="0"/>
                <a:cs typeface="Arial" charset="0"/>
              </a:rPr>
              <a:t> </a:t>
            </a:r>
            <a:r>
              <a:rPr lang="ro-RO" sz="5000" dirty="0" err="1">
                <a:latin typeface="Arial" charset="0"/>
                <a:ea typeface="Arial" charset="0"/>
                <a:cs typeface="Arial" charset="0"/>
              </a:rPr>
              <a:t>gross</a:t>
            </a:r>
            <a:r>
              <a:rPr lang="ro-RO" sz="5000" dirty="0">
                <a:latin typeface="Arial" charset="0"/>
                <a:ea typeface="Arial" charset="0"/>
                <a:cs typeface="Arial" charset="0"/>
              </a:rPr>
              <a:t> </a:t>
            </a:r>
            <a:r>
              <a:rPr lang="ro-RO" sz="5000" dirty="0" err="1">
                <a:latin typeface="Arial" charset="0"/>
                <a:ea typeface="Arial" charset="0"/>
                <a:cs typeface="Arial" charset="0"/>
              </a:rPr>
              <a:t>darkness</a:t>
            </a:r>
            <a:r>
              <a:rPr lang="ro-RO" sz="5000" dirty="0">
                <a:latin typeface="Arial" charset="0"/>
                <a:ea typeface="Arial" charset="0"/>
                <a:cs typeface="Arial" charset="0"/>
              </a:rPr>
              <a:t> </a:t>
            </a:r>
            <a:r>
              <a:rPr lang="ro-RO" sz="5000" dirty="0" err="1">
                <a:latin typeface="Arial" charset="0"/>
                <a:ea typeface="Arial" charset="0"/>
                <a:cs typeface="Arial" charset="0"/>
              </a:rPr>
              <a:t>the</a:t>
            </a:r>
            <a:r>
              <a:rPr lang="ro-RO" sz="5000" dirty="0">
                <a:latin typeface="Arial" charset="0"/>
                <a:ea typeface="Arial" charset="0"/>
                <a:cs typeface="Arial" charset="0"/>
              </a:rPr>
              <a:t> </a:t>
            </a:r>
            <a:r>
              <a:rPr lang="ro-RO" sz="5000" dirty="0" err="1">
                <a:latin typeface="Arial" charset="0"/>
                <a:ea typeface="Arial" charset="0"/>
                <a:cs typeface="Arial" charset="0"/>
              </a:rPr>
              <a:t>people</a:t>
            </a:r>
            <a:r>
              <a:rPr lang="ro-RO" sz="5000" dirty="0">
                <a:latin typeface="Arial" charset="0"/>
                <a:ea typeface="Arial" charset="0"/>
                <a:cs typeface="Arial" charset="0"/>
              </a:rPr>
              <a:t>: but </a:t>
            </a:r>
            <a:r>
              <a:rPr lang="ro-RO" sz="5000" dirty="0" err="1">
                <a:latin typeface="Arial" charset="0"/>
                <a:ea typeface="Arial" charset="0"/>
                <a:cs typeface="Arial" charset="0"/>
              </a:rPr>
              <a:t>the</a:t>
            </a:r>
            <a:r>
              <a:rPr lang="ro-RO" sz="5000" dirty="0">
                <a:latin typeface="Arial" charset="0"/>
                <a:ea typeface="Arial" charset="0"/>
                <a:cs typeface="Arial" charset="0"/>
              </a:rPr>
              <a:t> LORD </a:t>
            </a:r>
            <a:r>
              <a:rPr lang="ro-RO" sz="5000" dirty="0" err="1">
                <a:latin typeface="Arial" charset="0"/>
                <a:ea typeface="Arial" charset="0"/>
                <a:cs typeface="Arial" charset="0"/>
              </a:rPr>
              <a:t>shall</a:t>
            </a:r>
            <a:r>
              <a:rPr lang="ro-RO" sz="5000" dirty="0">
                <a:latin typeface="Arial" charset="0"/>
                <a:ea typeface="Arial" charset="0"/>
                <a:cs typeface="Arial" charset="0"/>
              </a:rPr>
              <a:t> </a:t>
            </a:r>
            <a:r>
              <a:rPr lang="ro-RO" sz="5000" dirty="0" err="1">
                <a:latin typeface="Arial" charset="0"/>
                <a:ea typeface="Arial" charset="0"/>
                <a:cs typeface="Arial" charset="0"/>
              </a:rPr>
              <a:t>arise</a:t>
            </a:r>
            <a:r>
              <a:rPr lang="ro-RO" sz="5000" dirty="0">
                <a:latin typeface="Arial" charset="0"/>
                <a:ea typeface="Arial" charset="0"/>
                <a:cs typeface="Arial" charset="0"/>
              </a:rPr>
              <a:t> </a:t>
            </a:r>
            <a:r>
              <a:rPr lang="ro-RO" sz="5000" dirty="0" err="1">
                <a:latin typeface="Arial" charset="0"/>
                <a:ea typeface="Arial" charset="0"/>
                <a:cs typeface="Arial" charset="0"/>
              </a:rPr>
              <a:t>upon</a:t>
            </a:r>
            <a:r>
              <a:rPr lang="ro-RO" sz="5000" dirty="0">
                <a:latin typeface="Arial" charset="0"/>
                <a:ea typeface="Arial" charset="0"/>
                <a:cs typeface="Arial" charset="0"/>
              </a:rPr>
              <a:t> </a:t>
            </a:r>
            <a:r>
              <a:rPr lang="ro-RO" sz="5000" dirty="0" err="1">
                <a:latin typeface="Arial" charset="0"/>
                <a:ea typeface="Arial" charset="0"/>
                <a:cs typeface="Arial" charset="0"/>
              </a:rPr>
              <a:t>thee</a:t>
            </a:r>
            <a:r>
              <a:rPr lang="ro-RO" sz="5000" dirty="0">
                <a:latin typeface="Arial" charset="0"/>
                <a:ea typeface="Arial" charset="0"/>
                <a:cs typeface="Arial" charset="0"/>
              </a:rPr>
              <a:t>, </a:t>
            </a:r>
            <a:r>
              <a:rPr lang="ro-RO" sz="5000" dirty="0" err="1">
                <a:latin typeface="Arial" charset="0"/>
                <a:ea typeface="Arial" charset="0"/>
                <a:cs typeface="Arial" charset="0"/>
              </a:rPr>
              <a:t>and</a:t>
            </a:r>
            <a:r>
              <a:rPr lang="ro-RO" sz="5000" dirty="0">
                <a:latin typeface="Arial" charset="0"/>
                <a:ea typeface="Arial" charset="0"/>
                <a:cs typeface="Arial" charset="0"/>
              </a:rPr>
              <a:t> </a:t>
            </a:r>
            <a:r>
              <a:rPr lang="ro-RO" sz="5000" dirty="0" err="1">
                <a:latin typeface="Arial" charset="0"/>
                <a:ea typeface="Arial" charset="0"/>
                <a:cs typeface="Arial" charset="0"/>
              </a:rPr>
              <a:t>his</a:t>
            </a:r>
            <a:r>
              <a:rPr lang="ro-RO" sz="5000" dirty="0">
                <a:latin typeface="Arial" charset="0"/>
                <a:ea typeface="Arial" charset="0"/>
                <a:cs typeface="Arial" charset="0"/>
              </a:rPr>
              <a:t> </a:t>
            </a:r>
            <a:r>
              <a:rPr lang="ro-RO" sz="5000" dirty="0" err="1">
                <a:latin typeface="Arial" charset="0"/>
                <a:ea typeface="Arial" charset="0"/>
                <a:cs typeface="Arial" charset="0"/>
              </a:rPr>
              <a:t>glory</a:t>
            </a:r>
            <a:r>
              <a:rPr lang="ro-RO" sz="5000" dirty="0">
                <a:latin typeface="Arial" charset="0"/>
                <a:ea typeface="Arial" charset="0"/>
                <a:cs typeface="Arial" charset="0"/>
              </a:rPr>
              <a:t> </a:t>
            </a:r>
            <a:r>
              <a:rPr lang="ro-RO" sz="5000" dirty="0" err="1">
                <a:latin typeface="Arial" charset="0"/>
                <a:ea typeface="Arial" charset="0"/>
                <a:cs typeface="Arial" charset="0"/>
              </a:rPr>
              <a:t>shall</a:t>
            </a:r>
            <a:r>
              <a:rPr lang="ro-RO" sz="5000" dirty="0">
                <a:latin typeface="Arial" charset="0"/>
                <a:ea typeface="Arial" charset="0"/>
                <a:cs typeface="Arial" charset="0"/>
              </a:rPr>
              <a:t> </a:t>
            </a:r>
            <a:r>
              <a:rPr lang="ro-RO" sz="5000" dirty="0" err="1">
                <a:latin typeface="Arial" charset="0"/>
                <a:ea typeface="Arial" charset="0"/>
                <a:cs typeface="Arial" charset="0"/>
              </a:rPr>
              <a:t>be</a:t>
            </a:r>
            <a:r>
              <a:rPr lang="ro-RO" sz="5000" dirty="0">
                <a:latin typeface="Arial" charset="0"/>
                <a:ea typeface="Arial" charset="0"/>
                <a:cs typeface="Arial" charset="0"/>
              </a:rPr>
              <a:t> </a:t>
            </a:r>
            <a:r>
              <a:rPr lang="ro-RO" sz="5000" dirty="0" err="1">
                <a:latin typeface="Arial" charset="0"/>
                <a:ea typeface="Arial" charset="0"/>
                <a:cs typeface="Arial" charset="0"/>
              </a:rPr>
              <a:t>seen</a:t>
            </a:r>
            <a:r>
              <a:rPr lang="ro-RO" sz="5000" dirty="0">
                <a:latin typeface="Arial" charset="0"/>
                <a:ea typeface="Arial" charset="0"/>
                <a:cs typeface="Arial" charset="0"/>
              </a:rPr>
              <a:t> </a:t>
            </a:r>
            <a:r>
              <a:rPr lang="ro-RO" sz="5000" dirty="0" err="1">
                <a:latin typeface="Arial" charset="0"/>
                <a:ea typeface="Arial" charset="0"/>
                <a:cs typeface="Arial" charset="0"/>
              </a:rPr>
              <a:t>upon</a:t>
            </a:r>
            <a:r>
              <a:rPr lang="ro-RO" sz="5000" dirty="0">
                <a:latin typeface="Arial" charset="0"/>
                <a:ea typeface="Arial" charset="0"/>
                <a:cs typeface="Arial" charset="0"/>
              </a:rPr>
              <a:t> </a:t>
            </a:r>
            <a:r>
              <a:rPr lang="ro-RO" sz="5000" dirty="0" err="1">
                <a:latin typeface="Arial" charset="0"/>
                <a:ea typeface="Arial" charset="0"/>
                <a:cs typeface="Arial" charset="0"/>
              </a:rPr>
              <a:t>thee</a:t>
            </a:r>
            <a:r>
              <a:rPr lang="ro-RO" sz="5000" dirty="0">
                <a:latin typeface="Arial" charset="0"/>
                <a:ea typeface="Arial" charset="0"/>
                <a:cs typeface="Arial" charset="0"/>
              </a:rPr>
              <a:t>. </a:t>
            </a:r>
            <a:r>
              <a:rPr lang="ro-RO" sz="5000" dirty="0" err="1">
                <a:latin typeface="Arial" charset="0"/>
                <a:ea typeface="Arial" charset="0"/>
                <a:cs typeface="Arial" charset="0"/>
              </a:rPr>
              <a:t>And</a:t>
            </a:r>
            <a:r>
              <a:rPr lang="ro-RO" sz="5000" dirty="0">
                <a:latin typeface="Arial" charset="0"/>
                <a:ea typeface="Arial" charset="0"/>
                <a:cs typeface="Arial" charset="0"/>
              </a:rPr>
              <a:t> </a:t>
            </a:r>
            <a:r>
              <a:rPr lang="ro-RO" sz="5000" dirty="0" err="1">
                <a:latin typeface="Arial" charset="0"/>
                <a:ea typeface="Arial" charset="0"/>
                <a:cs typeface="Arial" charset="0"/>
              </a:rPr>
              <a:t>the</a:t>
            </a:r>
            <a:r>
              <a:rPr lang="ro-RO" sz="5000" dirty="0">
                <a:latin typeface="Arial" charset="0"/>
                <a:ea typeface="Arial" charset="0"/>
                <a:cs typeface="Arial" charset="0"/>
              </a:rPr>
              <a:t> </a:t>
            </a:r>
            <a:r>
              <a:rPr lang="ro-RO" sz="5000" dirty="0" err="1">
                <a:latin typeface="Arial" charset="0"/>
                <a:ea typeface="Arial" charset="0"/>
                <a:cs typeface="Arial" charset="0"/>
              </a:rPr>
              <a:t>Gentiles</a:t>
            </a:r>
            <a:r>
              <a:rPr lang="ro-RO" sz="5000" dirty="0">
                <a:latin typeface="Arial" charset="0"/>
                <a:ea typeface="Arial" charset="0"/>
                <a:cs typeface="Arial" charset="0"/>
              </a:rPr>
              <a:t> </a:t>
            </a:r>
            <a:r>
              <a:rPr lang="ro-RO" sz="5000" dirty="0" err="1">
                <a:latin typeface="Arial" charset="0"/>
                <a:ea typeface="Arial" charset="0"/>
                <a:cs typeface="Arial" charset="0"/>
              </a:rPr>
              <a:t>shall</a:t>
            </a:r>
            <a:r>
              <a:rPr lang="ro-RO" sz="5000" dirty="0">
                <a:latin typeface="Arial" charset="0"/>
                <a:ea typeface="Arial" charset="0"/>
                <a:cs typeface="Arial" charset="0"/>
              </a:rPr>
              <a:t> come </a:t>
            </a:r>
            <a:r>
              <a:rPr lang="ro-RO" sz="5000" dirty="0" err="1">
                <a:latin typeface="Arial" charset="0"/>
                <a:ea typeface="Arial" charset="0"/>
                <a:cs typeface="Arial" charset="0"/>
              </a:rPr>
              <a:t>to</a:t>
            </a:r>
            <a:r>
              <a:rPr lang="ro-RO" sz="5000" dirty="0">
                <a:latin typeface="Arial" charset="0"/>
                <a:ea typeface="Arial" charset="0"/>
                <a:cs typeface="Arial" charset="0"/>
              </a:rPr>
              <a:t> </a:t>
            </a:r>
            <a:r>
              <a:rPr lang="ro-RO" sz="5000" dirty="0" err="1">
                <a:latin typeface="Arial" charset="0"/>
                <a:ea typeface="Arial" charset="0"/>
                <a:cs typeface="Arial" charset="0"/>
              </a:rPr>
              <a:t>thy</a:t>
            </a:r>
            <a:r>
              <a:rPr lang="ro-RO" sz="5000" dirty="0">
                <a:latin typeface="Arial" charset="0"/>
                <a:ea typeface="Arial" charset="0"/>
                <a:cs typeface="Arial" charset="0"/>
              </a:rPr>
              <a:t> </a:t>
            </a:r>
            <a:r>
              <a:rPr lang="ro-RO" sz="5000" dirty="0" err="1">
                <a:latin typeface="Arial" charset="0"/>
                <a:ea typeface="Arial" charset="0"/>
                <a:cs typeface="Arial" charset="0"/>
              </a:rPr>
              <a:t>light</a:t>
            </a:r>
            <a:r>
              <a:rPr lang="ro-RO" sz="5000" dirty="0">
                <a:latin typeface="Arial" charset="0"/>
                <a:ea typeface="Arial" charset="0"/>
                <a:cs typeface="Arial" charset="0"/>
              </a:rPr>
              <a:t>, </a:t>
            </a:r>
            <a:r>
              <a:rPr lang="ro-RO" sz="5000" dirty="0" err="1">
                <a:latin typeface="Arial" charset="0"/>
                <a:ea typeface="Arial" charset="0"/>
                <a:cs typeface="Arial" charset="0"/>
              </a:rPr>
              <a:t>and</a:t>
            </a:r>
            <a:r>
              <a:rPr lang="ro-RO" sz="5000" dirty="0">
                <a:latin typeface="Arial" charset="0"/>
                <a:ea typeface="Arial" charset="0"/>
                <a:cs typeface="Arial" charset="0"/>
              </a:rPr>
              <a:t> </a:t>
            </a:r>
            <a:r>
              <a:rPr lang="ro-RO" sz="5000" dirty="0" err="1">
                <a:latin typeface="Arial" charset="0"/>
                <a:ea typeface="Arial" charset="0"/>
                <a:cs typeface="Arial" charset="0"/>
              </a:rPr>
              <a:t>kings</a:t>
            </a:r>
            <a:r>
              <a:rPr lang="ro-RO" sz="5000" dirty="0">
                <a:latin typeface="Arial" charset="0"/>
                <a:ea typeface="Arial" charset="0"/>
                <a:cs typeface="Arial" charset="0"/>
              </a:rPr>
              <a:t> </a:t>
            </a:r>
            <a:r>
              <a:rPr lang="ro-RO" sz="5000" dirty="0" err="1">
                <a:latin typeface="Arial" charset="0"/>
                <a:ea typeface="Arial" charset="0"/>
                <a:cs typeface="Arial" charset="0"/>
              </a:rPr>
              <a:t>to</a:t>
            </a:r>
            <a:r>
              <a:rPr lang="ro-RO" sz="5000" dirty="0">
                <a:latin typeface="Arial" charset="0"/>
                <a:ea typeface="Arial" charset="0"/>
                <a:cs typeface="Arial" charset="0"/>
              </a:rPr>
              <a:t> </a:t>
            </a:r>
            <a:r>
              <a:rPr lang="ro-RO" sz="5000" dirty="0" err="1">
                <a:latin typeface="Arial" charset="0"/>
                <a:ea typeface="Arial" charset="0"/>
                <a:cs typeface="Arial" charset="0"/>
              </a:rPr>
              <a:t>the</a:t>
            </a:r>
            <a:r>
              <a:rPr lang="ro-RO" sz="5000" dirty="0">
                <a:latin typeface="Arial" charset="0"/>
                <a:ea typeface="Arial" charset="0"/>
                <a:cs typeface="Arial" charset="0"/>
              </a:rPr>
              <a:t> </a:t>
            </a:r>
            <a:r>
              <a:rPr lang="ro-RO" sz="5000" dirty="0" err="1">
                <a:latin typeface="Arial" charset="0"/>
                <a:ea typeface="Arial" charset="0"/>
                <a:cs typeface="Arial" charset="0"/>
              </a:rPr>
              <a:t>brightness</a:t>
            </a:r>
            <a:r>
              <a:rPr lang="ro-RO" sz="5000" dirty="0">
                <a:latin typeface="Arial" charset="0"/>
                <a:ea typeface="Arial" charset="0"/>
                <a:cs typeface="Arial" charset="0"/>
              </a:rPr>
              <a:t> of </a:t>
            </a:r>
            <a:r>
              <a:rPr lang="ro-RO" sz="5000" dirty="0" err="1">
                <a:latin typeface="Arial" charset="0"/>
                <a:ea typeface="Arial" charset="0"/>
                <a:cs typeface="Arial" charset="0"/>
              </a:rPr>
              <a:t>thy</a:t>
            </a:r>
            <a:r>
              <a:rPr lang="ro-RO" sz="5000" dirty="0">
                <a:latin typeface="Arial" charset="0"/>
                <a:ea typeface="Arial" charset="0"/>
                <a:cs typeface="Arial" charset="0"/>
              </a:rPr>
              <a:t> </a:t>
            </a:r>
            <a:r>
              <a:rPr lang="ro-RO" sz="5000" dirty="0" err="1">
                <a:latin typeface="Arial" charset="0"/>
                <a:ea typeface="Arial" charset="0"/>
                <a:cs typeface="Arial" charset="0"/>
              </a:rPr>
              <a:t>rising</a:t>
            </a:r>
            <a:r>
              <a:rPr lang="ro-RO" sz="5000" dirty="0">
                <a:latin typeface="Arial" charset="0"/>
                <a:ea typeface="Arial" charset="0"/>
                <a:cs typeface="Arial" charset="0"/>
              </a:rPr>
              <a:t>.” </a:t>
            </a:r>
          </a:p>
          <a:p>
            <a:r>
              <a:rPr lang="ro-RO" sz="5000" dirty="0">
                <a:latin typeface="Arial" charset="0"/>
                <a:ea typeface="Arial" charset="0"/>
                <a:cs typeface="Arial" charset="0"/>
              </a:rPr>
              <a:t>- </a:t>
            </a:r>
            <a:r>
              <a:rPr lang="sk-SK" sz="5000" dirty="0" err="1">
                <a:latin typeface="Arial" charset="0"/>
                <a:ea typeface="Arial" charset="0"/>
                <a:cs typeface="Arial" charset="0"/>
              </a:rPr>
              <a:t>Isaiah</a:t>
            </a:r>
            <a:r>
              <a:rPr lang="sk-SK" sz="5000" dirty="0">
                <a:latin typeface="Arial" charset="0"/>
                <a:ea typeface="Arial" charset="0"/>
                <a:cs typeface="Arial" charset="0"/>
              </a:rPr>
              <a:t> 60:1-3</a:t>
            </a:r>
          </a:p>
        </p:txBody>
      </p:sp>
      <p:sp>
        <p:nvSpPr>
          <p:cNvPr id="3" name="Rectangle 2"/>
          <p:cNvSpPr/>
          <p:nvPr/>
        </p:nvSpPr>
        <p:spPr>
          <a:xfrm>
            <a:off x="2555081" y="6858000"/>
            <a:ext cx="7187853" cy="3939540"/>
          </a:xfrm>
          <a:prstGeom prst="rect">
            <a:avLst/>
          </a:prstGeom>
        </p:spPr>
        <p:txBody>
          <a:bodyPr wrap="square">
            <a:spAutoFit/>
          </a:bodyPr>
          <a:lstStyle/>
          <a:p>
            <a:r>
              <a:rPr lang="en-US" sz="5000" dirty="0">
                <a:solidFill>
                  <a:srgbClr val="FFFFFF"/>
                </a:solidFill>
                <a:latin typeface="Arial" charset="0"/>
                <a:ea typeface="Arial" charset="0"/>
                <a:cs typeface="Arial" charset="0"/>
              </a:rPr>
              <a:t>“The glory of God, the perfection of Christian character, is to be the aim, the purpose of our life.” {DG 169.2} </a:t>
            </a:r>
            <a:endParaRPr lang="en-US" sz="50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59878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Brief</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history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God’s</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People</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a:r>
              <a:rPr lang="en-US" sz="5500" dirty="0">
                <a:latin typeface="Arial" charset="0"/>
                <a:ea typeface="Arial" charset="0"/>
                <a:cs typeface="Arial" charset="0"/>
              </a:rPr>
              <a:t>“And all the people answered together, and said, All that the LORD hath spoken we will do. And Moses returned the words of the people unto the LORD.”</a:t>
            </a:r>
          </a:p>
          <a:p>
            <a:pPr marL="7938" indent="0"/>
            <a:r>
              <a:rPr lang="en-US" sz="5000" dirty="0" smtClean="0">
                <a:latin typeface="Arial" charset="0"/>
                <a:ea typeface="Arial" charset="0"/>
                <a:cs typeface="Arial" charset="0"/>
              </a:rPr>
              <a:t>- Exodus </a:t>
            </a:r>
            <a:r>
              <a:rPr lang="en-US" sz="5000" dirty="0">
                <a:latin typeface="Arial" charset="0"/>
                <a:ea typeface="Arial" charset="0"/>
                <a:cs typeface="Arial" charset="0"/>
              </a:rPr>
              <a:t>19:8</a:t>
            </a:r>
          </a:p>
          <a:p>
            <a:pPr marL="7938" indent="0"/>
            <a:endParaRPr lang="en-US" sz="5500" dirty="0">
              <a:latin typeface="Arial" charset="0"/>
              <a:ea typeface="Arial" charset="0"/>
              <a:cs typeface="Arial" charset="0"/>
            </a:endParaRPr>
          </a:p>
          <a:p>
            <a:pPr marL="7938" indent="0"/>
            <a:r>
              <a:rPr lang="en-US" sz="5500" dirty="0">
                <a:latin typeface="Arial" charset="0"/>
                <a:ea typeface="Arial" charset="0"/>
                <a:cs typeface="Arial" charset="0"/>
              </a:rPr>
              <a:t>Ezekiel 36:20-23</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06226" y="5566488"/>
            <a:ext cx="7939437" cy="5388800"/>
          </a:xfrm>
          <a:prstGeom prst="rect">
            <a:avLst/>
          </a:prstGeom>
        </p:spPr>
      </p:pic>
    </p:spTree>
    <p:extLst>
      <p:ext uri="{BB962C8B-B14F-4D97-AF65-F5344CB8AC3E}">
        <p14:creationId xmlns:p14="http://schemas.microsoft.com/office/powerpoint/2010/main" val="114213446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Mystery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God </a:t>
            </a:r>
            <a:r>
              <a:rPr lang="sv-SE" altLang="en-US" sz="8000" b="1" dirty="0" err="1" smtClean="0">
                <a:solidFill>
                  <a:srgbClr val="6AAFE3"/>
                </a:solidFill>
                <a:latin typeface="Cabin" charset="0"/>
              </a:rPr>
              <a:t>experienced</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a:r>
              <a:rPr lang="en-US" sz="6000" b="1" dirty="0">
                <a:solidFill>
                  <a:srgbClr val="FAE580"/>
                </a:solidFill>
                <a:latin typeface="Arial" charset="0"/>
                <a:ea typeface="Arial" charset="0"/>
                <a:cs typeface="Arial" charset="0"/>
              </a:rPr>
              <a:t>Plan A </a:t>
            </a:r>
            <a:r>
              <a:rPr lang="en-US" sz="6000" dirty="0">
                <a:latin typeface="Arial" charset="0"/>
                <a:ea typeface="Arial" charset="0"/>
                <a:cs typeface="Arial" charset="0"/>
              </a:rPr>
              <a:t>– Adam and Eve</a:t>
            </a:r>
          </a:p>
          <a:p>
            <a:pPr marL="7938" indent="0"/>
            <a:r>
              <a:rPr lang="en-US" sz="6000" b="1" dirty="0">
                <a:solidFill>
                  <a:srgbClr val="FAE580"/>
                </a:solidFill>
                <a:latin typeface="Arial" charset="0"/>
                <a:ea typeface="Arial" charset="0"/>
                <a:cs typeface="Arial" charset="0"/>
              </a:rPr>
              <a:t>Plan B </a:t>
            </a:r>
            <a:r>
              <a:rPr lang="en-US" sz="6000" dirty="0">
                <a:latin typeface="Arial" charset="0"/>
                <a:ea typeface="Arial" charset="0"/>
                <a:cs typeface="Arial" charset="0"/>
              </a:rPr>
              <a:t>– Israel as God's people</a:t>
            </a:r>
          </a:p>
          <a:p>
            <a:pPr marL="7938" indent="0"/>
            <a:r>
              <a:rPr lang="en-US" sz="6000" b="1" dirty="0">
                <a:solidFill>
                  <a:srgbClr val="FAE580"/>
                </a:solidFill>
                <a:latin typeface="Arial" charset="0"/>
                <a:ea typeface="Arial" charset="0"/>
                <a:cs typeface="Arial" charset="0"/>
              </a:rPr>
              <a:t>Plan C </a:t>
            </a:r>
            <a:r>
              <a:rPr lang="en-US" sz="6000" dirty="0">
                <a:latin typeface="Arial" charset="0"/>
                <a:ea typeface="Arial" charset="0"/>
                <a:cs typeface="Arial" charset="0"/>
              </a:rPr>
              <a:t>– God's Church</a:t>
            </a:r>
          </a:p>
          <a:p>
            <a:pPr marL="7938" indent="0"/>
            <a:endParaRPr lang="en-US" sz="6000" dirty="0" smtClean="0">
              <a:latin typeface="Arial" charset="0"/>
              <a:ea typeface="Arial" charset="0"/>
              <a:cs typeface="Arial" charset="0"/>
            </a:endParaRPr>
          </a:p>
          <a:p>
            <a:pPr marL="7938" indent="0"/>
            <a:r>
              <a:rPr lang="en-US" sz="6000" dirty="0" smtClean="0">
                <a:latin typeface="Arial" charset="0"/>
                <a:ea typeface="Arial" charset="0"/>
                <a:cs typeface="Arial" charset="0"/>
              </a:rPr>
              <a:t>“As </a:t>
            </a:r>
            <a:r>
              <a:rPr lang="en-US" sz="6000" dirty="0">
                <a:latin typeface="Arial" charset="0"/>
                <a:ea typeface="Arial" charset="0"/>
                <a:cs typeface="Arial" charset="0"/>
              </a:rPr>
              <a:t>thou hast sent me into the world, even so have I also sent them into the world</a:t>
            </a:r>
            <a:r>
              <a:rPr lang="en-US" sz="6000" dirty="0" smtClean="0">
                <a:latin typeface="Arial" charset="0"/>
                <a:ea typeface="Arial" charset="0"/>
                <a:cs typeface="Arial" charset="0"/>
              </a:rPr>
              <a:t>.”</a:t>
            </a:r>
          </a:p>
          <a:p>
            <a:pPr marL="7938" indent="0"/>
            <a:r>
              <a:rPr lang="en-US" sz="5000" dirty="0">
                <a:latin typeface="Arial" charset="0"/>
                <a:ea typeface="Arial" charset="0"/>
                <a:cs typeface="Arial" charset="0"/>
              </a:rPr>
              <a:t>- John </a:t>
            </a:r>
            <a:r>
              <a:rPr lang="en-US" sz="5000" dirty="0" smtClean="0">
                <a:latin typeface="Arial" charset="0"/>
                <a:ea typeface="Arial" charset="0"/>
                <a:cs typeface="Arial" charset="0"/>
              </a:rPr>
              <a:t>17:18</a:t>
            </a:r>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060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9874382"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Mystery</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God </a:t>
            </a:r>
            <a:r>
              <a:rPr lang="sv-SE" altLang="en-US" sz="8000" b="1" dirty="0" err="1" smtClean="0">
                <a:solidFill>
                  <a:srgbClr val="6AAFE3"/>
                </a:solidFill>
                <a:latin typeface="Cabin" charset="0"/>
              </a:rPr>
              <a:t>experienced</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r>
              <a:rPr lang="en-US" sz="5000" dirty="0">
                <a:latin typeface="Arial" charset="0"/>
                <a:ea typeface="Arial" charset="0"/>
                <a:cs typeface="Arial" charset="0"/>
              </a:rPr>
              <a:t>“Through His people Christ is to manifest His character and the principles of His kingdom.  </a:t>
            </a:r>
            <a:r>
              <a:rPr lang="en-US" sz="5000" dirty="0">
                <a:solidFill>
                  <a:srgbClr val="FAE580"/>
                </a:solidFill>
                <a:latin typeface="Arial" charset="0"/>
                <a:ea typeface="Arial" charset="0"/>
                <a:cs typeface="Arial" charset="0"/>
              </a:rPr>
              <a:t>...</a:t>
            </a:r>
            <a:r>
              <a:rPr lang="en-US" sz="5000" b="1" dirty="0">
                <a:solidFill>
                  <a:srgbClr val="FAE580"/>
                </a:solidFill>
                <a:latin typeface="Arial" charset="0"/>
                <a:ea typeface="Arial" charset="0"/>
                <a:cs typeface="Arial" charset="0"/>
              </a:rPr>
              <a:t>The Lord desires</a:t>
            </a:r>
            <a:r>
              <a:rPr lang="en-US" sz="5000" dirty="0">
                <a:solidFill>
                  <a:srgbClr val="FAE580"/>
                </a:solidFill>
                <a:latin typeface="Arial" charset="0"/>
                <a:ea typeface="Arial" charset="0"/>
                <a:cs typeface="Arial" charset="0"/>
              </a:rPr>
              <a:t> </a:t>
            </a:r>
            <a:r>
              <a:rPr lang="en-US" sz="5000" b="1" dirty="0">
                <a:solidFill>
                  <a:srgbClr val="FAE580"/>
                </a:solidFill>
                <a:latin typeface="Arial" charset="0"/>
                <a:ea typeface="Arial" charset="0"/>
                <a:cs typeface="Arial" charset="0"/>
              </a:rPr>
              <a:t>through His people to answer Satan's charges by showing the results of obedience to right principles</a:t>
            </a:r>
            <a:r>
              <a:rPr lang="en-US" sz="5000" dirty="0">
                <a:latin typeface="Arial" charset="0"/>
                <a:ea typeface="Arial" charset="0"/>
                <a:cs typeface="Arial" charset="0"/>
              </a:rPr>
              <a:t>.”  {COL 296} </a:t>
            </a:r>
            <a:endParaRPr lang="en-US" sz="5000" dirty="0" smtClean="0">
              <a:latin typeface="Arial" charset="0"/>
              <a:ea typeface="Arial" charset="0"/>
              <a:cs typeface="Arial" charset="0"/>
            </a:endParaRPr>
          </a:p>
          <a:p>
            <a:endParaRPr lang="en-US" sz="5000" dirty="0">
              <a:latin typeface="Arial" charset="0"/>
              <a:ea typeface="Arial" charset="0"/>
              <a:cs typeface="Arial" charset="0"/>
            </a:endParaRPr>
          </a:p>
          <a:p>
            <a:r>
              <a:rPr lang="en-US" sz="5000" dirty="0" smtClean="0">
                <a:latin typeface="Arial" charset="0"/>
                <a:ea typeface="Arial" charset="0"/>
                <a:cs typeface="Arial" charset="0"/>
              </a:rPr>
              <a:t>“</a:t>
            </a:r>
            <a:r>
              <a:rPr lang="en-US" sz="5000" dirty="0">
                <a:latin typeface="Arial" charset="0"/>
                <a:ea typeface="Arial" charset="0"/>
                <a:cs typeface="Arial" charset="0"/>
              </a:rPr>
              <a:t>The principles at stake were to be more fully revealed. And for the sake of man, Satan's existence must be continued. </a:t>
            </a:r>
            <a:r>
              <a:rPr lang="en-US" sz="5000" b="1" dirty="0">
                <a:solidFill>
                  <a:srgbClr val="FAE580"/>
                </a:solidFill>
                <a:latin typeface="Arial" charset="0"/>
                <a:ea typeface="Arial" charset="0"/>
                <a:cs typeface="Arial" charset="0"/>
              </a:rPr>
              <a:t>Man as well as angels must see the contrast between the Prince of light and the prince of darkness.</a:t>
            </a:r>
            <a:r>
              <a:rPr lang="en-US" sz="5000" dirty="0">
                <a:solidFill>
                  <a:srgbClr val="FAE580"/>
                </a:solidFill>
                <a:latin typeface="Arial" charset="0"/>
                <a:ea typeface="Arial" charset="0"/>
                <a:cs typeface="Arial" charset="0"/>
              </a:rPr>
              <a:t> </a:t>
            </a:r>
            <a:r>
              <a:rPr lang="en-US" sz="5000" dirty="0">
                <a:latin typeface="Arial" charset="0"/>
                <a:ea typeface="Arial" charset="0"/>
                <a:cs typeface="Arial" charset="0"/>
              </a:rPr>
              <a:t>He must choose whom he will serve.”  {DA 761.3}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90326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1762</TotalTime>
  <Words>1656</Words>
  <Application>Microsoft Macintosh PowerPoint</Application>
  <PresentationFormat>Custom</PresentationFormat>
  <Paragraphs>154</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Cabin</vt:lpstr>
      <vt:lpstr>Calibri</vt:lpstr>
      <vt:lpstr>Calibri Light</vt:lpstr>
      <vt:lpstr>Gill Sans</vt:lpstr>
      <vt:lpstr>SimSun</vt:lpstr>
      <vt:lpstr>Times New Roman</vt:lpstr>
      <vt:lpstr>ヒラギノ角ゴ ProN W3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H</dc:creator>
  <cp:keywords/>
  <dc:description/>
  <cp:lastModifiedBy>C H</cp:lastModifiedBy>
  <cp:revision>149</cp:revision>
  <cp:lastPrinted>1601-01-01T00:00:00Z</cp:lastPrinted>
  <dcterms:created xsi:type="dcterms:W3CDTF">2015-11-11T12:13:52Z</dcterms:created>
  <dcterms:modified xsi:type="dcterms:W3CDTF">2015-12-11T09:12:50Z</dcterms:modified>
</cp:coreProperties>
</file>