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68" r:id="rId11"/>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5"/>
    <p:restoredTop sz="94613"/>
  </p:normalViewPr>
  <p:slideViewPr>
    <p:cSldViewPr showGuides="1">
      <p:cViewPr>
        <p:scale>
          <a:sx n="32" d="100"/>
          <a:sy n="32" d="100"/>
        </p:scale>
        <p:origin x="160" y="1264"/>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36083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271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126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45701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6314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190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445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0408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5145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12/10/15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1159"/>
            <a:ext cx="24382413" cy="15521927"/>
          </a:xfrm>
          <a:prstGeom prst="rect">
            <a:avLst/>
          </a:prstGeom>
        </p:spPr>
      </p:pic>
      <p:sp>
        <p:nvSpPr>
          <p:cNvPr id="15362" name="AutoShape 2"/>
          <p:cNvSpPr>
            <a:spLocks noChangeArrowheads="1"/>
          </p:cNvSpPr>
          <p:nvPr/>
        </p:nvSpPr>
        <p:spPr bwMode="auto">
          <a:xfrm>
            <a:off x="-60325" y="9091613"/>
            <a:ext cx="8363099"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Revelation </a:t>
            </a:r>
            <a:r>
              <a:rPr lang="sv-SE" altLang="en-US" sz="5000" b="1" dirty="0" err="1" smtClean="0">
                <a:solidFill>
                  <a:srgbClr val="6AAFE3"/>
                </a:solidFill>
                <a:latin typeface="Cabin" charset="0"/>
              </a:rPr>
              <a:t>Introduction</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Jesus </a:t>
            </a:r>
            <a:r>
              <a:rPr lang="sv-SE" altLang="en-US" sz="8000" b="1" dirty="0" err="1" smtClean="0">
                <a:solidFill>
                  <a:srgbClr val="6AAFE3"/>
                </a:solidFill>
                <a:latin typeface="Cabin" charset="0"/>
              </a:rPr>
              <a:t>Sacrifice</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922338" indent="-914400">
              <a:buAutoNum type="arabicPeriod"/>
            </a:pPr>
            <a:r>
              <a:rPr lang="en-US" sz="6000" b="1" dirty="0" smtClean="0">
                <a:solidFill>
                  <a:srgbClr val="FAE580"/>
                </a:solidFill>
                <a:latin typeface="Arial" charset="0"/>
                <a:ea typeface="Arial" charset="0"/>
                <a:cs typeface="Arial" charset="0"/>
              </a:rPr>
              <a:t>Honor and glory</a:t>
            </a:r>
            <a:r>
              <a:rPr lang="en-US" sz="6000" dirty="0" smtClean="0">
                <a:latin typeface="Arial" charset="0"/>
                <a:ea typeface="Arial" charset="0"/>
                <a:cs typeface="Arial" charset="0"/>
              </a:rPr>
              <a:t/>
            </a:r>
            <a:br>
              <a:rPr lang="en-US" sz="6000" dirty="0" smtClean="0">
                <a:latin typeface="Arial" charset="0"/>
                <a:ea typeface="Arial" charset="0"/>
                <a:cs typeface="Arial" charset="0"/>
              </a:rPr>
            </a:br>
            <a:r>
              <a:rPr lang="en-US" sz="6000" dirty="0" smtClean="0">
                <a:latin typeface="Arial" charset="0"/>
                <a:ea typeface="Arial" charset="0"/>
                <a:cs typeface="Arial" charset="0"/>
              </a:rPr>
              <a:t>Rev 13:8</a:t>
            </a:r>
          </a:p>
          <a:p>
            <a:pPr marL="922338" indent="-914400">
              <a:buAutoNum type="arabicPeriod"/>
            </a:pPr>
            <a:r>
              <a:rPr lang="en-US" sz="6000" b="1" dirty="0" smtClean="0">
                <a:solidFill>
                  <a:srgbClr val="FAE580"/>
                </a:solidFill>
                <a:latin typeface="Arial" charset="0"/>
                <a:ea typeface="Arial" charset="0"/>
                <a:cs typeface="Arial" charset="0"/>
              </a:rPr>
              <a:t>Earthly Resources and Interests</a:t>
            </a:r>
            <a:r>
              <a:rPr lang="en-US" sz="6000" dirty="0" smtClean="0">
                <a:latin typeface="Arial" charset="0"/>
                <a:ea typeface="Arial" charset="0"/>
                <a:cs typeface="Arial" charset="0"/>
              </a:rPr>
              <a:t/>
            </a:r>
            <a:br>
              <a:rPr lang="en-US" sz="6000" dirty="0" smtClean="0">
                <a:latin typeface="Arial" charset="0"/>
                <a:ea typeface="Arial" charset="0"/>
                <a:cs typeface="Arial" charset="0"/>
              </a:rPr>
            </a:br>
            <a:r>
              <a:rPr lang="en-US" sz="6000" dirty="0" smtClean="0">
                <a:latin typeface="Arial" charset="0"/>
                <a:ea typeface="Arial" charset="0"/>
                <a:cs typeface="Arial" charset="0"/>
              </a:rPr>
              <a:t>Luke 2:48, Matt 4:1-4, 8:11</a:t>
            </a:r>
          </a:p>
          <a:p>
            <a:pPr marL="922338" indent="-914400">
              <a:buAutoNum type="arabicPeriod"/>
            </a:pPr>
            <a:r>
              <a:rPr lang="en-US" sz="6000" b="1" dirty="0" smtClean="0">
                <a:solidFill>
                  <a:srgbClr val="FAE580"/>
                </a:solidFill>
                <a:latin typeface="Arial" charset="0"/>
                <a:ea typeface="Arial" charset="0"/>
                <a:cs typeface="Arial" charset="0"/>
              </a:rPr>
              <a:t>Time</a:t>
            </a:r>
            <a:r>
              <a:rPr lang="en-US" sz="6000" dirty="0" smtClean="0">
                <a:latin typeface="Arial" charset="0"/>
                <a:ea typeface="Arial" charset="0"/>
                <a:cs typeface="Arial" charset="0"/>
              </a:rPr>
              <a:t/>
            </a:r>
            <a:br>
              <a:rPr lang="en-US" sz="6000" dirty="0" smtClean="0">
                <a:latin typeface="Arial" charset="0"/>
                <a:ea typeface="Arial" charset="0"/>
                <a:cs typeface="Arial" charset="0"/>
              </a:rPr>
            </a:br>
            <a:r>
              <a:rPr lang="en-US" sz="6000" dirty="0" smtClean="0">
                <a:latin typeface="Arial" charset="0"/>
                <a:ea typeface="Arial" charset="0"/>
                <a:cs typeface="Arial" charset="0"/>
              </a:rPr>
              <a:t>Matt 4:18-23</a:t>
            </a:r>
            <a:br>
              <a:rPr lang="en-US" sz="6000" dirty="0" smtClean="0">
                <a:latin typeface="Arial" charset="0"/>
                <a:ea typeface="Arial" charset="0"/>
                <a:cs typeface="Arial" charset="0"/>
              </a:rPr>
            </a:br>
            <a:r>
              <a:rPr lang="en-US" sz="6000" dirty="0" smtClean="0">
                <a:latin typeface="Arial" charset="0"/>
                <a:ea typeface="Arial" charset="0"/>
                <a:cs typeface="Arial" charset="0"/>
              </a:rPr>
              <a:t>Matt 14:13-14</a:t>
            </a:r>
          </a:p>
          <a:p>
            <a:pPr marL="922338" indent="-914400">
              <a:buAutoNum type="arabicPeriod"/>
            </a:pPr>
            <a:r>
              <a:rPr lang="en-US" sz="6000" b="1" dirty="0" smtClean="0">
                <a:solidFill>
                  <a:srgbClr val="FAE580"/>
                </a:solidFill>
                <a:latin typeface="Arial" charset="0"/>
                <a:ea typeface="Arial" charset="0"/>
                <a:cs typeface="Arial" charset="0"/>
              </a:rPr>
              <a:t>Life</a:t>
            </a:r>
            <a:r>
              <a:rPr lang="en-US" sz="6000" dirty="0" smtClean="0">
                <a:latin typeface="Arial" charset="0"/>
                <a:ea typeface="Arial" charset="0"/>
                <a:cs typeface="Arial" charset="0"/>
              </a:rPr>
              <a:t/>
            </a:r>
            <a:br>
              <a:rPr lang="en-US" sz="6000" dirty="0" smtClean="0">
                <a:latin typeface="Arial" charset="0"/>
                <a:ea typeface="Arial" charset="0"/>
                <a:cs typeface="Arial" charset="0"/>
              </a:rPr>
            </a:br>
            <a:endParaRPr lang="en-US" sz="6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39478" y="5942509"/>
            <a:ext cx="7849047" cy="5232698"/>
          </a:xfrm>
          <a:prstGeom prst="rect">
            <a:avLst/>
          </a:prstGeom>
        </p:spPr>
      </p:pic>
    </p:spTree>
    <p:extLst>
      <p:ext uri="{BB962C8B-B14F-4D97-AF65-F5344CB8AC3E}">
        <p14:creationId xmlns:p14="http://schemas.microsoft.com/office/powerpoint/2010/main" val="388835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a:solidFill>
                  <a:srgbClr val="6AAFE3"/>
                </a:solidFill>
                <a:latin typeface="Cabin" charset="0"/>
              </a:rPr>
              <a:t>Blessed</a:t>
            </a:r>
            <a:r>
              <a:rPr lang="sv-SE" altLang="en-US" sz="8000" b="1" dirty="0">
                <a:solidFill>
                  <a:srgbClr val="6AAFE3"/>
                </a:solidFill>
                <a:latin typeface="Cabin" charset="0"/>
              </a:rPr>
              <a:t> is </a:t>
            </a:r>
            <a:r>
              <a:rPr lang="sv-SE" altLang="en-US" sz="8000" b="1" dirty="0" err="1">
                <a:solidFill>
                  <a:srgbClr val="6AAFE3"/>
                </a:solidFill>
                <a:latin typeface="Cabin" charset="0"/>
              </a:rPr>
              <a:t>he</a:t>
            </a:r>
            <a:r>
              <a:rPr lang="sv-SE" altLang="en-US" sz="8000" b="1" dirty="0">
                <a:solidFill>
                  <a:srgbClr val="6AAFE3"/>
                </a:solidFill>
                <a:latin typeface="Cabin" charset="0"/>
              </a:rPr>
              <a:t> </a:t>
            </a:r>
            <a:r>
              <a:rPr lang="sv-SE" altLang="en-US" sz="8000" b="1" dirty="0" err="1">
                <a:solidFill>
                  <a:srgbClr val="6AAFE3"/>
                </a:solidFill>
                <a:latin typeface="Cabin" charset="0"/>
              </a:rPr>
              <a:t>that</a:t>
            </a:r>
            <a:r>
              <a:rPr lang="sv-SE" altLang="en-US" sz="8000" b="1" dirty="0">
                <a:solidFill>
                  <a:srgbClr val="6AAFE3"/>
                </a:solidFill>
                <a:latin typeface="Cabin" charset="0"/>
              </a:rPr>
              <a:t> </a:t>
            </a:r>
            <a:r>
              <a:rPr lang="sv-SE" altLang="en-US" sz="8000" b="1" dirty="0" err="1">
                <a:solidFill>
                  <a:srgbClr val="6AAFE3"/>
                </a:solidFill>
                <a:latin typeface="Cabin" charset="0"/>
              </a:rPr>
              <a:t>reads</a:t>
            </a:r>
            <a:r>
              <a:rPr lang="sv-SE" altLang="en-US" sz="8000" b="1" dirty="0">
                <a:solidFill>
                  <a:srgbClr val="6AAFE3"/>
                </a:solidFill>
                <a:latin typeface="Cabin" charset="0"/>
              </a:rPr>
              <a:t>...</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latin typeface="Arial" charset="0"/>
                <a:ea typeface="Helvetica;Arial" charset="0"/>
                <a:cs typeface="Helvetica;Arial" charset="0"/>
              </a:rPr>
              <a:t>“Blessed is he that </a:t>
            </a:r>
            <a:r>
              <a:rPr lang="en-US" altLang="en-US" sz="6000" dirty="0" err="1">
                <a:latin typeface="Arial" charset="0"/>
                <a:ea typeface="Helvetica;Arial" charset="0"/>
                <a:cs typeface="Helvetica;Arial" charset="0"/>
              </a:rPr>
              <a:t>readeth</a:t>
            </a:r>
            <a:r>
              <a:rPr lang="en-US" altLang="en-US" sz="6000" dirty="0">
                <a:latin typeface="Arial" charset="0"/>
                <a:ea typeface="Helvetica;Arial" charset="0"/>
                <a:cs typeface="Helvetica;Arial" charset="0"/>
              </a:rPr>
              <a:t>, and they that hear the words of this prophecy, and keep those things which are written therein: for the time is at hand.”</a:t>
            </a:r>
          </a:p>
          <a:p>
            <a:pPr marL="693738" indent="-685800" eaLnBrk="1" hangingPunct="1">
              <a:lnSpc>
                <a:spcPct val="93000"/>
              </a:lnSpc>
              <a:buFontTx/>
              <a:buChar char="-"/>
            </a:pPr>
            <a:r>
              <a:rPr lang="en-US" altLang="en-US" sz="5000" dirty="0" smtClean="0">
                <a:latin typeface="Arial" charset="0"/>
                <a:ea typeface="Helvetica;Arial" charset="0"/>
                <a:cs typeface="Helvetica;Arial" charset="0"/>
              </a:rPr>
              <a:t>Revelation 1:3</a:t>
            </a:r>
          </a:p>
          <a:p>
            <a:pPr marL="693738" indent="-685800" eaLnBrk="1" hangingPunct="1">
              <a:lnSpc>
                <a:spcPct val="93000"/>
              </a:lnSpc>
              <a:buFontTx/>
              <a:buChar char="-"/>
            </a:pPr>
            <a:endParaRPr lang="en-US" altLang="en-US" sz="5000" dirty="0">
              <a:latin typeface="Arial" charset="0"/>
              <a:ea typeface="Helvetica;Arial" charset="0"/>
              <a:cs typeface="Helvetica;Arial" charset="0"/>
            </a:endParaRPr>
          </a:p>
          <a:p>
            <a:pPr marL="693738" indent="-685800" eaLnBrk="1" hangingPunct="1">
              <a:lnSpc>
                <a:spcPct val="93000"/>
              </a:lnSpc>
              <a:buFont typeface="Arial" charset="0"/>
              <a:buChar char="•"/>
            </a:pPr>
            <a:r>
              <a:rPr lang="en-US" altLang="en-US" sz="6000" dirty="0">
                <a:latin typeface="Arial" charset="0"/>
                <a:ea typeface="Helvetica;Arial" charset="0"/>
                <a:cs typeface="Helvetica;Arial" charset="0"/>
              </a:rPr>
              <a:t>Author: John.</a:t>
            </a:r>
          </a:p>
          <a:p>
            <a:pPr marL="693738" indent="-685800" eaLnBrk="1" hangingPunct="1">
              <a:lnSpc>
                <a:spcPct val="93000"/>
              </a:lnSpc>
              <a:buFont typeface="Arial" charset="0"/>
              <a:buChar char="•"/>
            </a:pPr>
            <a:r>
              <a:rPr lang="en-US" altLang="en-US" sz="6000" dirty="0">
                <a:latin typeface="Arial" charset="0"/>
                <a:ea typeface="Helvetica;Arial" charset="0"/>
                <a:cs typeface="Helvetica;Arial" charset="0"/>
              </a:rPr>
              <a:t>Written at Patmos</a:t>
            </a:r>
          </a:p>
          <a:p>
            <a:pPr marL="693738" indent="-685800" eaLnBrk="1" hangingPunct="1">
              <a:lnSpc>
                <a:spcPct val="93000"/>
              </a:lnSpc>
              <a:buFont typeface="Arial" charset="0"/>
              <a:buChar char="•"/>
            </a:pPr>
            <a:r>
              <a:rPr lang="en-US" altLang="en-US" sz="6000" dirty="0">
                <a:latin typeface="Arial" charset="0"/>
                <a:ea typeface="Helvetica;Arial" charset="0"/>
                <a:cs typeface="Helvetica;Arial" charset="0"/>
              </a:rPr>
              <a:t>Keys to understand: OT+NT</a:t>
            </a:r>
          </a:p>
          <a:p>
            <a:pPr marL="693738" indent="-685800" eaLnBrk="1" hangingPunct="1">
              <a:lnSpc>
                <a:spcPct val="93000"/>
              </a:lnSpc>
              <a:buFont typeface="Arial" charset="0"/>
              <a:buChar char="•"/>
            </a:pPr>
            <a:r>
              <a:rPr lang="en-US" altLang="en-US" sz="6000" dirty="0">
                <a:latin typeface="Arial" charset="0"/>
                <a:ea typeface="Helvetica;Arial" charset="0"/>
                <a:cs typeface="Helvetica;Arial" charset="0"/>
              </a:rPr>
              <a:t>Daniel 2, 7, 8, 11 – a continuation</a:t>
            </a:r>
          </a:p>
          <a:p>
            <a:pPr marL="693738" indent="-685800" eaLnBrk="1" hangingPunct="1">
              <a:lnSpc>
                <a:spcPct val="93000"/>
              </a:lnSpc>
              <a:buFont typeface="Arial" charset="0"/>
              <a:buChar char="•"/>
            </a:pP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719599" y="5246286"/>
            <a:ext cx="5048870" cy="5856690"/>
          </a:xfrm>
          <a:prstGeom prst="rect">
            <a:avLst/>
          </a:prstGeom>
        </p:spPr>
      </p:pic>
      <p:sp>
        <p:nvSpPr>
          <p:cNvPr id="4" name="Rectangle 3"/>
          <p:cNvSpPr/>
          <p:nvPr/>
        </p:nvSpPr>
        <p:spPr>
          <a:xfrm>
            <a:off x="18743581" y="11117505"/>
            <a:ext cx="2088585" cy="276999"/>
          </a:xfrm>
          <a:prstGeom prst="rect">
            <a:avLst/>
          </a:prstGeom>
        </p:spPr>
        <p:txBody>
          <a:bodyPr wrap="none">
            <a:spAutoFit/>
          </a:bodyPr>
          <a:lstStyle/>
          <a:p>
            <a:r>
              <a:rPr lang="en-US" sz="1200" dirty="0">
                <a:latin typeface="Arial" charset="0"/>
              </a:rPr>
              <a:t>Illustration: </a:t>
            </a:r>
            <a:r>
              <a:rPr lang="en-US" sz="1200" dirty="0" err="1">
                <a:latin typeface="Arial" charset="0"/>
              </a:rPr>
              <a:t>Bartek</a:t>
            </a:r>
            <a:r>
              <a:rPr lang="en-US" sz="1200" dirty="0">
                <a:latin typeface="Arial" charset="0"/>
              </a:rPr>
              <a:t> </a:t>
            </a:r>
            <a:r>
              <a:rPr lang="en-US" sz="1200" dirty="0" err="1">
                <a:latin typeface="Arial" charset="0"/>
              </a:rPr>
              <a:t>Ambrozik</a:t>
            </a:r>
            <a:endParaRPr lang="en-US" sz="1200" dirty="0">
              <a:latin typeface="SimSun" charset="0"/>
            </a:endParaRPr>
          </a:p>
        </p:txBody>
      </p:sp>
    </p:spTree>
    <p:extLst>
      <p:ext uri="{BB962C8B-B14F-4D97-AF65-F5344CB8AC3E}">
        <p14:creationId xmlns:p14="http://schemas.microsoft.com/office/powerpoint/2010/main" val="144315502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Historical</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context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a:latin typeface="Arial" charset="0"/>
                <a:ea typeface="Helvetica;Arial" charset="0"/>
                <a:cs typeface="Helvetica;Arial" charset="0"/>
              </a:rPr>
              <a:t> “The rulers of the </a:t>
            </a:r>
            <a:r>
              <a:rPr lang="en-US" altLang="en-US" sz="5000" b="1" dirty="0">
                <a:solidFill>
                  <a:srgbClr val="FAE580"/>
                </a:solidFill>
                <a:latin typeface="Arial" charset="0"/>
                <a:ea typeface="Helvetica;Arial" charset="0"/>
                <a:cs typeface="Helvetica;Arial" charset="0"/>
              </a:rPr>
              <a:t>Jews were filled with bitter hatred against John </a:t>
            </a:r>
            <a:r>
              <a:rPr lang="en-US" altLang="en-US" sz="5000" dirty="0">
                <a:latin typeface="Arial" charset="0"/>
                <a:ea typeface="Helvetica;Arial" charset="0"/>
                <a:cs typeface="Helvetica;Arial" charset="0"/>
              </a:rPr>
              <a:t>for his unwavering fidelity to the cause of Christ....John was accordingly summoned to Rome to be tried for his faith. Here before the authorities the apostle's doctrines were misstated... </a:t>
            </a:r>
            <a:r>
              <a:rPr lang="en-US" altLang="en-US" sz="5000" b="1" dirty="0">
                <a:solidFill>
                  <a:srgbClr val="FAE580"/>
                </a:solidFill>
                <a:latin typeface="Arial" charset="0"/>
                <a:ea typeface="Helvetica;Arial" charset="0"/>
                <a:cs typeface="Helvetica;Arial" charset="0"/>
              </a:rPr>
              <a:t>John answered for himself in a clear and convincing manner, and with such simplicity and candor that his words had a powerful effect.</a:t>
            </a:r>
            <a:r>
              <a:rPr lang="en-US" altLang="en-US" sz="5000" dirty="0">
                <a:latin typeface="Arial" charset="0"/>
                <a:ea typeface="Helvetica;Arial" charset="0"/>
                <a:cs typeface="Helvetica;Arial" charset="0"/>
              </a:rPr>
              <a:t> His hearers were astonished at his wisdom and eloquence. But the more convincing his testimony, the deeper was the hatred of his </a:t>
            </a:r>
            <a:r>
              <a:rPr lang="en-US" altLang="en-US" sz="5000" dirty="0" err="1">
                <a:latin typeface="Arial" charset="0"/>
                <a:ea typeface="Helvetica;Arial" charset="0"/>
                <a:cs typeface="Helvetica;Arial" charset="0"/>
              </a:rPr>
              <a:t>opposers</a:t>
            </a:r>
            <a:r>
              <a:rPr lang="en-US" altLang="en-US" sz="5000" dirty="0">
                <a:latin typeface="Arial" charset="0"/>
                <a:ea typeface="Helvetica;Arial" charset="0"/>
                <a:cs typeface="Helvetica;Arial" charset="0"/>
              </a:rPr>
              <a:t>.... </a:t>
            </a:r>
            <a:r>
              <a:rPr lang="en-US" altLang="en-US" sz="5000" b="1" dirty="0">
                <a:solidFill>
                  <a:srgbClr val="FAE580"/>
                </a:solidFill>
                <a:latin typeface="Arial" charset="0"/>
                <a:ea typeface="Helvetica;Arial" charset="0"/>
                <a:cs typeface="Helvetica;Arial" charset="0"/>
              </a:rPr>
              <a:t>John was cast into a caldron of boiling oil</a:t>
            </a:r>
            <a:r>
              <a:rPr lang="en-US" altLang="en-US" sz="5000" dirty="0">
                <a:latin typeface="Arial" charset="0"/>
                <a:ea typeface="Helvetica;Arial" charset="0"/>
                <a:cs typeface="Helvetica;Arial" charset="0"/>
              </a:rPr>
              <a:t>; but the Lord preserved the life of His faithful servant, even as He preserved the three Hebrews in the fiery furnace</a:t>
            </a:r>
            <a:r>
              <a:rPr lang="en-US" altLang="en-US" sz="5000" dirty="0" smtClean="0">
                <a:latin typeface="Arial" charset="0"/>
                <a:ea typeface="Helvetica;Arial" charset="0"/>
                <a:cs typeface="Helvetica;Arial" charset="0"/>
              </a:rPr>
              <a:t>.”{</a:t>
            </a:r>
            <a:r>
              <a:rPr lang="en-US" altLang="en-US" sz="5000" dirty="0">
                <a:latin typeface="Arial" charset="0"/>
                <a:ea typeface="Helvetica;Arial" charset="0"/>
                <a:cs typeface="Helvetica;Arial" charset="0"/>
              </a:rPr>
              <a:t>AA 569-570}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959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a:solidFill>
                  <a:srgbClr val="6AAFE3"/>
                </a:solidFill>
                <a:latin typeface="Cabin" charset="0"/>
              </a:rPr>
              <a:t>Historical</a:t>
            </a:r>
            <a:r>
              <a:rPr lang="sv-SE" altLang="en-US" sz="8000" b="1" dirty="0">
                <a:solidFill>
                  <a:srgbClr val="6AAFE3"/>
                </a:solidFill>
                <a:latin typeface="Cabin" charset="0"/>
              </a:rPr>
              <a:t> </a:t>
            </a:r>
            <a:r>
              <a:rPr lang="sv-SE" altLang="en-US" sz="8000" b="1" dirty="0" err="1">
                <a:solidFill>
                  <a:srgbClr val="6AAFE3"/>
                </a:solidFill>
                <a:latin typeface="Cabin" charset="0"/>
              </a:rPr>
              <a:t>context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dirty="0">
                <a:latin typeface="Arial" charset="0"/>
                <a:ea typeface="Arial" charset="0"/>
                <a:cs typeface="Arial" charset="0"/>
              </a:rPr>
              <a:t>“...By the </a:t>
            </a:r>
            <a:r>
              <a:rPr lang="en-US" sz="5400" b="1" dirty="0">
                <a:solidFill>
                  <a:srgbClr val="FAE580"/>
                </a:solidFill>
                <a:latin typeface="Arial" charset="0"/>
                <a:ea typeface="Arial" charset="0"/>
                <a:cs typeface="Arial" charset="0"/>
              </a:rPr>
              <a:t>emperor's</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decree</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John</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was</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banished</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to the</a:t>
            </a:r>
            <a:r>
              <a:rPr lang="en-US" sz="5400" dirty="0">
                <a:solidFill>
                  <a:srgbClr val="FAE580"/>
                </a:solidFill>
                <a:latin typeface="Arial" charset="0"/>
                <a:ea typeface="Arial" charset="0"/>
                <a:cs typeface="Arial" charset="0"/>
              </a:rPr>
              <a:t> </a:t>
            </a:r>
            <a:r>
              <a:rPr lang="en-US" sz="5400" b="1" dirty="0">
                <a:solidFill>
                  <a:srgbClr val="FAE580"/>
                </a:solidFill>
                <a:latin typeface="Arial" charset="0"/>
                <a:ea typeface="Arial" charset="0"/>
                <a:cs typeface="Arial" charset="0"/>
              </a:rPr>
              <a:t>Isle of Patmos</a:t>
            </a:r>
            <a:r>
              <a:rPr lang="en-US" sz="5400" dirty="0">
                <a:latin typeface="Arial" charset="0"/>
                <a:ea typeface="Arial" charset="0"/>
                <a:cs typeface="Arial" charset="0"/>
              </a:rPr>
              <a:t>, condemned "for the word of God, and for the testimony of Jesus Christ." Revelation 1:9. Here, his enemies thought, his influence would no longer be felt, and he must finally die of hardship and distress. Patmos, a barren, rocky island in the Aegean Sea, had been chosen by the Roman government as a place of banishment for criminals; </a:t>
            </a:r>
            <a:r>
              <a:rPr lang="en-US" sz="5400" b="1" dirty="0">
                <a:solidFill>
                  <a:srgbClr val="FAE580"/>
                </a:solidFill>
                <a:latin typeface="Arial" charset="0"/>
                <a:ea typeface="Arial" charset="0"/>
                <a:cs typeface="Arial" charset="0"/>
              </a:rPr>
              <a:t>but to the servant of God this gloomy abode became the gate of heaven</a:t>
            </a:r>
            <a:r>
              <a:rPr lang="en-US" sz="5400" dirty="0">
                <a:latin typeface="Arial" charset="0"/>
                <a:ea typeface="Arial" charset="0"/>
                <a:cs typeface="Arial" charset="0"/>
              </a:rPr>
              <a:t>. {AA 570}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79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Structure</a:t>
            </a:r>
            <a:r>
              <a:rPr lang="sv-SE" altLang="en-US" sz="8000" b="1" dirty="0" smtClean="0">
                <a:solidFill>
                  <a:srgbClr val="6AAFE3"/>
                </a:solidFill>
                <a:latin typeface="Cabin" charset="0"/>
              </a:rPr>
              <a:t> and </a:t>
            </a:r>
            <a:r>
              <a:rPr lang="sv-SE" altLang="en-US" sz="8000" b="1" dirty="0" err="1" smtClean="0">
                <a:solidFill>
                  <a:srgbClr val="6AAFE3"/>
                </a:solidFill>
                <a:latin typeface="Cabin" charset="0"/>
              </a:rPr>
              <a:t>Background</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3900" dirty="0">
                <a:latin typeface="Arial" charset="0"/>
                <a:ea typeface="Arial" charset="0"/>
                <a:cs typeface="Arial" charset="0"/>
              </a:rPr>
              <a:t>Two main parts of the book:</a:t>
            </a:r>
          </a:p>
          <a:p>
            <a:r>
              <a:rPr lang="en-US" sz="3900" b="1" dirty="0">
                <a:solidFill>
                  <a:srgbClr val="FAE580"/>
                </a:solidFill>
                <a:latin typeface="Arial" charset="0"/>
                <a:ea typeface="Arial" charset="0"/>
                <a:cs typeface="Arial" charset="0"/>
              </a:rPr>
              <a:t>1. Historical</a:t>
            </a:r>
            <a:endParaRPr lang="en-US" sz="3900" dirty="0">
              <a:solidFill>
                <a:srgbClr val="FAE580"/>
              </a:solidFill>
              <a:latin typeface="Arial" charset="0"/>
              <a:ea typeface="Arial" charset="0"/>
              <a:cs typeface="Arial" charset="0"/>
            </a:endParaRPr>
          </a:p>
          <a:p>
            <a:r>
              <a:rPr lang="en-US" sz="3900" dirty="0">
                <a:latin typeface="Arial" charset="0"/>
                <a:ea typeface="Arial" charset="0"/>
                <a:cs typeface="Arial" charset="0"/>
              </a:rPr>
              <a:t>1:1-8 		</a:t>
            </a:r>
            <a:r>
              <a:rPr lang="en-US" sz="3900" dirty="0" smtClean="0">
                <a:latin typeface="Arial" charset="0"/>
                <a:ea typeface="Arial" charset="0"/>
                <a:cs typeface="Arial" charset="0"/>
              </a:rPr>
              <a:t>		</a:t>
            </a:r>
            <a:r>
              <a:rPr lang="en-US" sz="3900" dirty="0">
                <a:latin typeface="Arial" charset="0"/>
                <a:ea typeface="Arial" charset="0"/>
                <a:cs typeface="Arial" charset="0"/>
              </a:rPr>
              <a:t>	– </a:t>
            </a:r>
            <a:r>
              <a:rPr lang="en-US" sz="3900" dirty="0" smtClean="0">
                <a:latin typeface="Arial" charset="0"/>
                <a:ea typeface="Arial" charset="0"/>
                <a:cs typeface="Arial" charset="0"/>
              </a:rPr>
              <a:t>Prologue</a:t>
            </a:r>
          </a:p>
          <a:p>
            <a:r>
              <a:rPr lang="en-US" sz="3900" dirty="0" smtClean="0">
                <a:latin typeface="Arial" charset="0"/>
                <a:ea typeface="Arial" charset="0"/>
                <a:cs typeface="Arial" charset="0"/>
              </a:rPr>
              <a:t>1:10-3:22 </a:t>
            </a:r>
            <a:r>
              <a:rPr lang="en-US" sz="3900" dirty="0">
                <a:latin typeface="Arial" charset="0"/>
                <a:ea typeface="Arial" charset="0"/>
                <a:cs typeface="Arial" charset="0"/>
              </a:rPr>
              <a:t>		</a:t>
            </a:r>
            <a:r>
              <a:rPr lang="en-US" sz="3900" dirty="0" smtClean="0">
                <a:latin typeface="Arial" charset="0"/>
                <a:ea typeface="Arial" charset="0"/>
                <a:cs typeface="Arial" charset="0"/>
              </a:rPr>
              <a:t>	– </a:t>
            </a:r>
            <a:r>
              <a:rPr lang="en-US" sz="3900" dirty="0">
                <a:latin typeface="Arial" charset="0"/>
                <a:ea typeface="Arial" charset="0"/>
                <a:cs typeface="Arial" charset="0"/>
              </a:rPr>
              <a:t>7 </a:t>
            </a:r>
            <a:r>
              <a:rPr lang="en-US" sz="3900" dirty="0" smtClean="0">
                <a:latin typeface="Arial" charset="0"/>
                <a:ea typeface="Arial" charset="0"/>
                <a:cs typeface="Arial" charset="0"/>
              </a:rPr>
              <a:t>Churches</a:t>
            </a:r>
          </a:p>
          <a:p>
            <a:r>
              <a:rPr lang="en-US" sz="3900" dirty="0" smtClean="0">
                <a:latin typeface="Arial" charset="0"/>
                <a:ea typeface="Arial" charset="0"/>
                <a:cs typeface="Arial" charset="0"/>
              </a:rPr>
              <a:t>4:1-8:1 </a:t>
            </a:r>
            <a:r>
              <a:rPr lang="en-US" sz="3900" dirty="0">
                <a:latin typeface="Arial" charset="0"/>
                <a:ea typeface="Arial" charset="0"/>
                <a:cs typeface="Arial" charset="0"/>
              </a:rPr>
              <a:t>	</a:t>
            </a:r>
            <a:r>
              <a:rPr lang="en-US" sz="3900" dirty="0" smtClean="0">
                <a:latin typeface="Arial" charset="0"/>
                <a:ea typeface="Arial" charset="0"/>
                <a:cs typeface="Arial" charset="0"/>
              </a:rPr>
              <a:t>		</a:t>
            </a:r>
            <a:r>
              <a:rPr lang="en-US" sz="3900" dirty="0">
                <a:latin typeface="Arial" charset="0"/>
                <a:ea typeface="Arial" charset="0"/>
                <a:cs typeface="Arial" charset="0"/>
              </a:rPr>
              <a:t>	– 7 </a:t>
            </a:r>
            <a:r>
              <a:rPr lang="en-US" sz="3900" dirty="0" smtClean="0">
                <a:latin typeface="Arial" charset="0"/>
                <a:ea typeface="Arial" charset="0"/>
                <a:cs typeface="Arial" charset="0"/>
              </a:rPr>
              <a:t>Seals</a:t>
            </a:r>
          </a:p>
          <a:p>
            <a:r>
              <a:rPr lang="en-US" sz="3900" dirty="0" smtClean="0">
                <a:latin typeface="Arial" charset="0"/>
                <a:ea typeface="Arial" charset="0"/>
                <a:cs typeface="Arial" charset="0"/>
              </a:rPr>
              <a:t>8:2-11:18 </a:t>
            </a:r>
            <a:r>
              <a:rPr lang="en-US" sz="3900" dirty="0">
                <a:latin typeface="Arial" charset="0"/>
                <a:ea typeface="Arial" charset="0"/>
                <a:cs typeface="Arial" charset="0"/>
              </a:rPr>
              <a:t>		</a:t>
            </a:r>
            <a:r>
              <a:rPr lang="en-US" sz="3900" dirty="0" smtClean="0">
                <a:latin typeface="Arial" charset="0"/>
                <a:ea typeface="Arial" charset="0"/>
                <a:cs typeface="Arial" charset="0"/>
              </a:rPr>
              <a:t>	– </a:t>
            </a:r>
            <a:r>
              <a:rPr lang="en-US" sz="3900" dirty="0">
                <a:latin typeface="Arial" charset="0"/>
                <a:ea typeface="Arial" charset="0"/>
                <a:cs typeface="Arial" charset="0"/>
              </a:rPr>
              <a:t>7 </a:t>
            </a:r>
            <a:r>
              <a:rPr lang="en-US" sz="3900" dirty="0" smtClean="0">
                <a:latin typeface="Arial" charset="0"/>
                <a:ea typeface="Arial" charset="0"/>
                <a:cs typeface="Arial" charset="0"/>
              </a:rPr>
              <a:t>Trumpets</a:t>
            </a:r>
          </a:p>
          <a:p>
            <a:r>
              <a:rPr lang="en-US" sz="3900" dirty="0" smtClean="0">
                <a:latin typeface="Arial" charset="0"/>
                <a:ea typeface="Arial" charset="0"/>
                <a:cs typeface="Arial" charset="0"/>
              </a:rPr>
              <a:t>11:19-14:20  </a:t>
            </a:r>
            <a:r>
              <a:rPr lang="en-US" sz="3900" dirty="0">
                <a:latin typeface="Arial" charset="0"/>
                <a:ea typeface="Arial" charset="0"/>
                <a:cs typeface="Arial" charset="0"/>
              </a:rPr>
              <a:t>	– Great </a:t>
            </a:r>
            <a:r>
              <a:rPr lang="en-US" sz="3900" dirty="0" smtClean="0">
                <a:latin typeface="Arial" charset="0"/>
                <a:ea typeface="Arial" charset="0"/>
                <a:cs typeface="Arial" charset="0"/>
              </a:rPr>
              <a:t>Controversy</a:t>
            </a:r>
          </a:p>
          <a:p>
            <a:endParaRPr lang="en-US" sz="3900" dirty="0">
              <a:latin typeface="Arial" charset="0"/>
              <a:ea typeface="Arial" charset="0"/>
              <a:cs typeface="Arial" charset="0"/>
            </a:endParaRPr>
          </a:p>
          <a:p>
            <a:r>
              <a:rPr lang="en-US" sz="3900" b="1" dirty="0">
                <a:solidFill>
                  <a:srgbClr val="FAE580"/>
                </a:solidFill>
                <a:latin typeface="Arial" charset="0"/>
                <a:ea typeface="Arial" charset="0"/>
                <a:cs typeface="Arial" charset="0"/>
              </a:rPr>
              <a:t>2. Eschatological</a:t>
            </a:r>
            <a:endParaRPr lang="en-US" sz="3900" dirty="0">
              <a:solidFill>
                <a:srgbClr val="FAE580"/>
              </a:solidFill>
              <a:latin typeface="Arial" charset="0"/>
              <a:ea typeface="Arial" charset="0"/>
              <a:cs typeface="Arial" charset="0"/>
            </a:endParaRPr>
          </a:p>
          <a:p>
            <a:r>
              <a:rPr lang="en-US" sz="3900" dirty="0">
                <a:latin typeface="Arial" charset="0"/>
                <a:ea typeface="Arial" charset="0"/>
                <a:cs typeface="Arial" charset="0"/>
              </a:rPr>
              <a:t>15:1-16:21 	</a:t>
            </a:r>
            <a:r>
              <a:rPr lang="en-US" sz="3900" dirty="0" smtClean="0">
                <a:latin typeface="Arial" charset="0"/>
                <a:ea typeface="Arial" charset="0"/>
                <a:cs typeface="Arial" charset="0"/>
              </a:rPr>
              <a:t>	– </a:t>
            </a:r>
            <a:r>
              <a:rPr lang="en-US" sz="3900" dirty="0">
                <a:latin typeface="Arial" charset="0"/>
                <a:ea typeface="Arial" charset="0"/>
                <a:cs typeface="Arial" charset="0"/>
              </a:rPr>
              <a:t>7 Last </a:t>
            </a:r>
            <a:r>
              <a:rPr lang="en-US" sz="3900" dirty="0" smtClean="0">
                <a:latin typeface="Arial" charset="0"/>
                <a:ea typeface="Arial" charset="0"/>
                <a:cs typeface="Arial" charset="0"/>
              </a:rPr>
              <a:t>Plagues</a:t>
            </a:r>
          </a:p>
          <a:p>
            <a:r>
              <a:rPr lang="en-US" sz="3900" dirty="0" smtClean="0">
                <a:latin typeface="Arial" charset="0"/>
                <a:ea typeface="Arial" charset="0"/>
                <a:cs typeface="Arial" charset="0"/>
              </a:rPr>
              <a:t>17:1-19:10 	</a:t>
            </a:r>
            <a:r>
              <a:rPr lang="en-US" sz="3900" dirty="0">
                <a:latin typeface="Arial" charset="0"/>
                <a:ea typeface="Arial" charset="0"/>
                <a:cs typeface="Arial" charset="0"/>
              </a:rPr>
              <a:t>	– Fall of </a:t>
            </a:r>
            <a:r>
              <a:rPr lang="en-US" sz="3900" dirty="0" smtClean="0">
                <a:latin typeface="Arial" charset="0"/>
                <a:ea typeface="Arial" charset="0"/>
                <a:cs typeface="Arial" charset="0"/>
              </a:rPr>
              <a:t>Babylon</a:t>
            </a:r>
          </a:p>
          <a:p>
            <a:r>
              <a:rPr lang="en-US" sz="3900" dirty="0" smtClean="0">
                <a:latin typeface="Arial" charset="0"/>
                <a:ea typeface="Arial" charset="0"/>
                <a:cs typeface="Arial" charset="0"/>
              </a:rPr>
              <a:t>19:11-21:8 	</a:t>
            </a:r>
            <a:r>
              <a:rPr lang="en-US" sz="3900" dirty="0">
                <a:latin typeface="Arial" charset="0"/>
                <a:ea typeface="Arial" charset="0"/>
                <a:cs typeface="Arial" charset="0"/>
              </a:rPr>
              <a:t>	– The </a:t>
            </a:r>
            <a:r>
              <a:rPr lang="en-US" sz="3900" dirty="0" smtClean="0">
                <a:latin typeface="Arial" charset="0"/>
                <a:ea typeface="Arial" charset="0"/>
                <a:cs typeface="Arial" charset="0"/>
              </a:rPr>
              <a:t>Millennium</a:t>
            </a:r>
          </a:p>
          <a:p>
            <a:r>
              <a:rPr lang="en-US" sz="3900" dirty="0" smtClean="0">
                <a:latin typeface="Arial" charset="0"/>
                <a:ea typeface="Arial" charset="0"/>
                <a:cs typeface="Arial" charset="0"/>
              </a:rPr>
              <a:t>21:9-22:9 </a:t>
            </a:r>
            <a:r>
              <a:rPr lang="en-US" sz="3900" dirty="0">
                <a:latin typeface="Arial" charset="0"/>
                <a:ea typeface="Arial" charset="0"/>
                <a:cs typeface="Arial" charset="0"/>
              </a:rPr>
              <a:t>			</a:t>
            </a:r>
            <a:r>
              <a:rPr lang="en-US" sz="3900" dirty="0" smtClean="0">
                <a:latin typeface="Arial" charset="0"/>
                <a:ea typeface="Arial" charset="0"/>
                <a:cs typeface="Arial" charset="0"/>
              </a:rPr>
              <a:t>– </a:t>
            </a:r>
            <a:r>
              <a:rPr lang="en-US" sz="3900" dirty="0">
                <a:latin typeface="Arial" charset="0"/>
                <a:ea typeface="Arial" charset="0"/>
                <a:cs typeface="Arial" charset="0"/>
              </a:rPr>
              <a:t>The New </a:t>
            </a:r>
            <a:r>
              <a:rPr lang="en-US" sz="3900" dirty="0" smtClean="0">
                <a:latin typeface="Arial" charset="0"/>
                <a:ea typeface="Arial" charset="0"/>
                <a:cs typeface="Arial" charset="0"/>
              </a:rPr>
              <a:t>Jerusalem</a:t>
            </a:r>
          </a:p>
          <a:p>
            <a:r>
              <a:rPr lang="en-US" sz="3900" dirty="0" smtClean="0">
                <a:latin typeface="Arial" charset="0"/>
                <a:ea typeface="Arial" charset="0"/>
                <a:cs typeface="Arial" charset="0"/>
              </a:rPr>
              <a:t>22:10-17	 </a:t>
            </a:r>
            <a:r>
              <a:rPr lang="en-US" sz="3900" dirty="0">
                <a:latin typeface="Arial" charset="0"/>
                <a:ea typeface="Arial" charset="0"/>
                <a:cs typeface="Arial" charset="0"/>
              </a:rPr>
              <a:t>		</a:t>
            </a:r>
            <a:r>
              <a:rPr lang="en-US" sz="3900" dirty="0" smtClean="0">
                <a:latin typeface="Arial" charset="0"/>
                <a:ea typeface="Arial" charset="0"/>
                <a:cs typeface="Arial" charset="0"/>
              </a:rPr>
              <a:t>	– </a:t>
            </a:r>
            <a:r>
              <a:rPr lang="en-US" sz="3900" dirty="0">
                <a:latin typeface="Arial" charset="0"/>
                <a:ea typeface="Arial" charset="0"/>
                <a:cs typeface="Arial" charset="0"/>
              </a:rPr>
              <a:t>Epilogue</a:t>
            </a:r>
            <a:r>
              <a:rPr lang="en-US" sz="4000" dirty="0">
                <a:latin typeface="Arial" charset="0"/>
                <a:ea typeface="Arial" charset="0"/>
                <a:cs typeface="Arial" charset="0"/>
              </a:rPr>
              <a:t>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1206" y="3103750"/>
            <a:ext cx="10297319" cy="6863417"/>
          </a:xfrm>
          <a:prstGeom prst="rect">
            <a:avLst/>
          </a:prstGeom>
        </p:spPr>
        <p:txBody>
          <a:bodyPr wrap="square">
            <a:spAutoFit/>
          </a:bodyPr>
          <a:lstStyle/>
          <a:p>
            <a:r>
              <a:rPr lang="en-US" sz="4000" b="1" dirty="0" smtClean="0">
                <a:solidFill>
                  <a:srgbClr val="FAE580"/>
                </a:solidFill>
                <a:latin typeface="Arial" charset="0"/>
                <a:ea typeface="Arial" charset="0"/>
                <a:cs typeface="Arial" charset="0"/>
              </a:rPr>
              <a:t>Understanding Revelation</a:t>
            </a:r>
          </a:p>
          <a:p>
            <a:pPr marL="571500" indent="-571500">
              <a:buFont typeface="Arial" charset="0"/>
              <a:buChar char="•"/>
            </a:pPr>
            <a:r>
              <a:rPr lang="en-US" sz="4000" dirty="0" smtClean="0">
                <a:solidFill>
                  <a:srgbClr val="FFFFFF"/>
                </a:solidFill>
                <a:latin typeface="Arial" charset="0"/>
                <a:ea typeface="Arial" charset="0"/>
                <a:cs typeface="Arial" charset="0"/>
              </a:rPr>
              <a:t>Is </a:t>
            </a:r>
            <a:r>
              <a:rPr lang="en-US" sz="4000" dirty="0">
                <a:solidFill>
                  <a:srgbClr val="FFFFFF"/>
                </a:solidFill>
                <a:latin typeface="Arial" charset="0"/>
                <a:ea typeface="Arial" charset="0"/>
                <a:cs typeface="Arial" charset="0"/>
              </a:rPr>
              <a:t>it sealed?</a:t>
            </a:r>
            <a:endParaRPr lang="en-US" sz="4000" dirty="0">
              <a:solidFill>
                <a:srgbClr val="000000"/>
              </a:solidFill>
              <a:latin typeface="Arial" charset="0"/>
              <a:ea typeface="Arial" charset="0"/>
              <a:cs typeface="Arial" charset="0"/>
            </a:endParaRPr>
          </a:p>
          <a:p>
            <a:r>
              <a:rPr lang="da-DK" sz="4000" dirty="0">
                <a:solidFill>
                  <a:srgbClr val="FFFFFF"/>
                </a:solidFill>
                <a:latin typeface="Arial" charset="0"/>
                <a:ea typeface="Arial" charset="0"/>
                <a:cs typeface="Arial" charset="0"/>
              </a:rPr>
              <a:t>Rev </a:t>
            </a:r>
            <a:r>
              <a:rPr lang="da-DK" sz="4000" dirty="0" smtClean="0">
                <a:solidFill>
                  <a:srgbClr val="FFFFFF"/>
                </a:solidFill>
                <a:latin typeface="Arial" charset="0"/>
                <a:ea typeface="Arial" charset="0"/>
                <a:cs typeface="Arial" charset="0"/>
              </a:rPr>
              <a:t>22:10</a:t>
            </a:r>
            <a:endParaRPr lang="da-DK" sz="4000" dirty="0">
              <a:solidFill>
                <a:srgbClr val="000000"/>
              </a:solidFill>
              <a:latin typeface="Arial" charset="0"/>
              <a:ea typeface="Arial" charset="0"/>
              <a:cs typeface="Arial" charset="0"/>
            </a:endParaRPr>
          </a:p>
          <a:p>
            <a:pPr marL="571500" indent="-571500">
              <a:buFont typeface="Arial" charset="0"/>
              <a:buChar char="•"/>
            </a:pPr>
            <a:r>
              <a:rPr lang="da-DK" sz="4000" dirty="0" err="1">
                <a:solidFill>
                  <a:srgbClr val="FFFFFF"/>
                </a:solidFill>
                <a:latin typeface="Arial" charset="0"/>
                <a:ea typeface="Arial" charset="0"/>
                <a:cs typeface="Arial" charset="0"/>
              </a:rPr>
              <a:t>When</a:t>
            </a:r>
            <a:r>
              <a:rPr lang="da-DK" sz="4000" dirty="0">
                <a:solidFill>
                  <a:srgbClr val="FFFFFF"/>
                </a:solidFill>
                <a:latin typeface="Arial" charset="0"/>
                <a:ea typeface="Arial" charset="0"/>
                <a:cs typeface="Arial" charset="0"/>
              </a:rPr>
              <a:t> is the end time?</a:t>
            </a:r>
            <a:endParaRPr lang="da-DK" sz="4000" dirty="0">
              <a:solidFill>
                <a:srgbClr val="000000"/>
              </a:solidFill>
              <a:latin typeface="Arial" charset="0"/>
              <a:ea typeface="Arial" charset="0"/>
              <a:cs typeface="Arial" charset="0"/>
            </a:endParaRPr>
          </a:p>
          <a:p>
            <a:r>
              <a:rPr lang="it-IT" sz="4000" dirty="0">
                <a:solidFill>
                  <a:srgbClr val="FFFFFF"/>
                </a:solidFill>
                <a:latin typeface="Arial" charset="0"/>
                <a:ea typeface="Arial" charset="0"/>
                <a:cs typeface="Arial" charset="0"/>
              </a:rPr>
              <a:t>- Daniel 12:4-7.</a:t>
            </a:r>
            <a:endParaRPr lang="it-IT" sz="4000" dirty="0">
              <a:solidFill>
                <a:srgbClr val="000000"/>
              </a:solidFill>
              <a:latin typeface="Arial" charset="0"/>
              <a:ea typeface="Arial" charset="0"/>
              <a:cs typeface="Arial" charset="0"/>
            </a:endParaRPr>
          </a:p>
          <a:p>
            <a:pPr marL="571500" indent="-571500">
              <a:buFontTx/>
              <a:buChar char="-"/>
            </a:pPr>
            <a:r>
              <a:rPr lang="it-IT" sz="4000" dirty="0" smtClean="0">
                <a:solidFill>
                  <a:srgbClr val="FFFFFF"/>
                </a:solidFill>
                <a:latin typeface="Arial" charset="0"/>
                <a:ea typeface="Arial" charset="0"/>
                <a:cs typeface="Arial" charset="0"/>
              </a:rPr>
              <a:t>Little </a:t>
            </a:r>
            <a:r>
              <a:rPr lang="it-IT" sz="4000" dirty="0">
                <a:solidFill>
                  <a:srgbClr val="FFFFFF"/>
                </a:solidFill>
                <a:latin typeface="Arial" charset="0"/>
                <a:ea typeface="Arial" charset="0"/>
                <a:cs typeface="Arial" charset="0"/>
              </a:rPr>
              <a:t>book</a:t>
            </a:r>
            <a:r>
              <a:rPr lang="it-IT" sz="4000" dirty="0" smtClean="0">
                <a:solidFill>
                  <a:srgbClr val="FFFFFF"/>
                </a:solidFill>
                <a:latin typeface="Arial" charset="0"/>
                <a:ea typeface="Arial" charset="0"/>
                <a:cs typeface="Arial" charset="0"/>
              </a:rPr>
              <a:t>.</a:t>
            </a:r>
          </a:p>
          <a:p>
            <a:r>
              <a:rPr lang="it-IT" sz="4000" dirty="0" smtClean="0">
                <a:solidFill>
                  <a:srgbClr val="FFFFFF"/>
                </a:solidFill>
                <a:latin typeface="Arial" charset="0"/>
                <a:ea typeface="Arial" charset="0"/>
                <a:cs typeface="Arial" charset="0"/>
              </a:rPr>
              <a:t>- </a:t>
            </a:r>
            <a:r>
              <a:rPr lang="it-IT" sz="4000" dirty="0">
                <a:solidFill>
                  <a:srgbClr val="FFFFFF"/>
                </a:solidFill>
                <a:latin typeface="Arial" charset="0"/>
                <a:ea typeface="Arial" charset="0"/>
                <a:cs typeface="Arial" charset="0"/>
              </a:rPr>
              <a:t>“Knowledge </a:t>
            </a:r>
            <a:r>
              <a:rPr lang="it-IT" sz="4000" dirty="0" err="1">
                <a:solidFill>
                  <a:srgbClr val="FFFFFF"/>
                </a:solidFill>
                <a:latin typeface="Arial" charset="0"/>
                <a:ea typeface="Arial" charset="0"/>
                <a:cs typeface="Arial" charset="0"/>
              </a:rPr>
              <a:t>shall</a:t>
            </a:r>
            <a:r>
              <a:rPr lang="it-IT" sz="4000" dirty="0">
                <a:solidFill>
                  <a:srgbClr val="FFFFFF"/>
                </a:solidFill>
                <a:latin typeface="Arial" charset="0"/>
                <a:ea typeface="Arial" charset="0"/>
                <a:cs typeface="Arial" charset="0"/>
              </a:rPr>
              <a:t> </a:t>
            </a:r>
            <a:r>
              <a:rPr lang="it-IT" sz="4000" dirty="0" err="1">
                <a:solidFill>
                  <a:srgbClr val="FFFFFF"/>
                </a:solidFill>
                <a:latin typeface="Arial" charset="0"/>
                <a:ea typeface="Arial" charset="0"/>
                <a:cs typeface="Arial" charset="0"/>
              </a:rPr>
              <a:t>increase</a:t>
            </a:r>
            <a:r>
              <a:rPr lang="it-IT" sz="4000" dirty="0">
                <a:solidFill>
                  <a:srgbClr val="FFFFFF"/>
                </a:solidFill>
                <a:latin typeface="Arial" charset="0"/>
                <a:ea typeface="Arial" charset="0"/>
                <a:cs typeface="Arial" charset="0"/>
              </a:rPr>
              <a:t>”.</a:t>
            </a:r>
            <a:endParaRPr lang="it-IT" sz="4000" dirty="0">
              <a:solidFill>
                <a:srgbClr val="000000"/>
              </a:solidFill>
              <a:latin typeface="Arial" charset="0"/>
              <a:ea typeface="Arial" charset="0"/>
              <a:cs typeface="Arial" charset="0"/>
            </a:endParaRPr>
          </a:p>
          <a:p>
            <a:pPr marL="571500" indent="-571500">
              <a:buFont typeface="Arial" charset="0"/>
              <a:buChar char="•"/>
            </a:pPr>
            <a:r>
              <a:rPr lang="it-IT" sz="4000" dirty="0">
                <a:solidFill>
                  <a:srgbClr val="FFFFFF"/>
                </a:solidFill>
                <a:latin typeface="Arial" charset="0"/>
                <a:ea typeface="Arial" charset="0"/>
                <a:cs typeface="Arial" charset="0"/>
              </a:rPr>
              <a:t>Connection with </a:t>
            </a:r>
            <a:r>
              <a:rPr lang="it-IT" sz="4000" dirty="0" err="1">
                <a:solidFill>
                  <a:srgbClr val="FFFFFF"/>
                </a:solidFill>
                <a:latin typeface="Arial" charset="0"/>
                <a:ea typeface="Arial" charset="0"/>
                <a:cs typeface="Arial" charset="0"/>
              </a:rPr>
              <a:t>Old</a:t>
            </a:r>
            <a:r>
              <a:rPr lang="it-IT" sz="4000" dirty="0">
                <a:solidFill>
                  <a:srgbClr val="FFFFFF"/>
                </a:solidFill>
                <a:latin typeface="Arial" charset="0"/>
                <a:ea typeface="Arial" charset="0"/>
                <a:cs typeface="Arial" charset="0"/>
              </a:rPr>
              <a:t> </a:t>
            </a:r>
            <a:r>
              <a:rPr lang="it-IT" sz="4000" dirty="0" err="1">
                <a:solidFill>
                  <a:srgbClr val="FFFFFF"/>
                </a:solidFill>
                <a:latin typeface="Arial" charset="0"/>
                <a:ea typeface="Arial" charset="0"/>
                <a:cs typeface="Arial" charset="0"/>
              </a:rPr>
              <a:t>Testament</a:t>
            </a:r>
            <a:endParaRPr lang="it-IT" sz="4000" dirty="0">
              <a:solidFill>
                <a:srgbClr val="000000"/>
              </a:solidFill>
              <a:latin typeface="Arial" charset="0"/>
              <a:ea typeface="Arial" charset="0"/>
              <a:cs typeface="Arial" charset="0"/>
            </a:endParaRPr>
          </a:p>
          <a:p>
            <a:pPr marL="571500" indent="-571500">
              <a:buFont typeface="Arial" charset="0"/>
              <a:buChar char="•"/>
            </a:pPr>
            <a:r>
              <a:rPr lang="it-IT" sz="4000" dirty="0">
                <a:solidFill>
                  <a:srgbClr val="FFFFFF"/>
                </a:solidFill>
                <a:latin typeface="Arial" charset="0"/>
                <a:ea typeface="Arial" charset="0"/>
                <a:cs typeface="Arial" charset="0"/>
              </a:rPr>
              <a:t>Out of 404 </a:t>
            </a:r>
            <a:r>
              <a:rPr lang="it-IT" sz="4000" dirty="0" err="1">
                <a:solidFill>
                  <a:srgbClr val="FFFFFF"/>
                </a:solidFill>
                <a:latin typeface="Arial" charset="0"/>
                <a:ea typeface="Arial" charset="0"/>
                <a:cs typeface="Arial" charset="0"/>
              </a:rPr>
              <a:t>verses</a:t>
            </a:r>
            <a:r>
              <a:rPr lang="it-IT" sz="4000" dirty="0">
                <a:solidFill>
                  <a:srgbClr val="FFFFFF"/>
                </a:solidFill>
                <a:latin typeface="Arial" charset="0"/>
                <a:ea typeface="Arial" charset="0"/>
                <a:cs typeface="Arial" charset="0"/>
              </a:rPr>
              <a:t>, 276 of </a:t>
            </a:r>
            <a:r>
              <a:rPr lang="it-IT" sz="4000" dirty="0" err="1">
                <a:solidFill>
                  <a:srgbClr val="FFFFFF"/>
                </a:solidFill>
                <a:latin typeface="Arial" charset="0"/>
                <a:ea typeface="Arial" charset="0"/>
                <a:cs typeface="Arial" charset="0"/>
              </a:rPr>
              <a:t>them</a:t>
            </a:r>
            <a:r>
              <a:rPr lang="it-IT" sz="4000" dirty="0">
                <a:solidFill>
                  <a:srgbClr val="FFFFFF"/>
                </a:solidFill>
                <a:latin typeface="Arial" charset="0"/>
                <a:ea typeface="Arial" charset="0"/>
                <a:cs typeface="Arial" charset="0"/>
              </a:rPr>
              <a:t> are </a:t>
            </a:r>
            <a:r>
              <a:rPr lang="it-IT" sz="4000" dirty="0" err="1">
                <a:solidFill>
                  <a:srgbClr val="FFFFFF"/>
                </a:solidFill>
                <a:latin typeface="Arial" charset="0"/>
                <a:ea typeface="Arial" charset="0"/>
                <a:cs typeface="Arial" charset="0"/>
              </a:rPr>
              <a:t>taken</a:t>
            </a:r>
            <a:r>
              <a:rPr lang="it-IT" sz="4000" dirty="0">
                <a:solidFill>
                  <a:srgbClr val="FFFFFF"/>
                </a:solidFill>
                <a:latin typeface="Arial" charset="0"/>
                <a:ea typeface="Arial" charset="0"/>
                <a:cs typeface="Arial" charset="0"/>
              </a:rPr>
              <a:t> from stories and </a:t>
            </a:r>
            <a:r>
              <a:rPr lang="it-IT" sz="4000" dirty="0" err="1">
                <a:solidFill>
                  <a:srgbClr val="FFFFFF"/>
                </a:solidFill>
                <a:latin typeface="Arial" charset="0"/>
                <a:ea typeface="Arial" charset="0"/>
                <a:cs typeface="Arial" charset="0"/>
              </a:rPr>
              <a:t>prophecies</a:t>
            </a:r>
            <a:r>
              <a:rPr lang="it-IT" sz="4000" dirty="0">
                <a:solidFill>
                  <a:srgbClr val="FFFFFF"/>
                </a:solidFill>
                <a:latin typeface="Arial" charset="0"/>
                <a:ea typeface="Arial" charset="0"/>
                <a:cs typeface="Arial" charset="0"/>
              </a:rPr>
              <a:t> in the </a:t>
            </a:r>
            <a:r>
              <a:rPr lang="it-IT" sz="4000" dirty="0" err="1">
                <a:solidFill>
                  <a:srgbClr val="FFFFFF"/>
                </a:solidFill>
                <a:latin typeface="Arial" charset="0"/>
                <a:ea typeface="Arial" charset="0"/>
                <a:cs typeface="Arial" charset="0"/>
              </a:rPr>
              <a:t>Old</a:t>
            </a:r>
            <a:r>
              <a:rPr lang="it-IT" sz="4000" dirty="0">
                <a:solidFill>
                  <a:srgbClr val="FFFFFF"/>
                </a:solidFill>
                <a:latin typeface="Arial" charset="0"/>
                <a:ea typeface="Arial" charset="0"/>
                <a:cs typeface="Arial" charset="0"/>
              </a:rPr>
              <a:t> </a:t>
            </a:r>
            <a:r>
              <a:rPr lang="it-IT" sz="4000" dirty="0" err="1">
                <a:solidFill>
                  <a:srgbClr val="FFFFFF"/>
                </a:solidFill>
                <a:latin typeface="Arial" charset="0"/>
                <a:ea typeface="Arial" charset="0"/>
                <a:cs typeface="Arial" charset="0"/>
              </a:rPr>
              <a:t>Testament</a:t>
            </a:r>
            <a:r>
              <a:rPr lang="it-IT" sz="4000" dirty="0">
                <a:solidFill>
                  <a:srgbClr val="FFFFFF"/>
                </a:solidFill>
                <a:latin typeface="Arial" charset="0"/>
                <a:ea typeface="Arial" charset="0"/>
                <a:cs typeface="Arial" charset="0"/>
              </a:rPr>
              <a:t>.</a:t>
            </a:r>
            <a:endParaRPr lang="it-IT" sz="40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09053302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How</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shall</a:t>
            </a:r>
            <a:r>
              <a:rPr lang="sv-SE" altLang="en-US" sz="8000" b="1" dirty="0" smtClean="0">
                <a:solidFill>
                  <a:srgbClr val="6AAFE3"/>
                </a:solidFill>
                <a:latin typeface="Cabin" charset="0"/>
              </a:rPr>
              <a:t> it be </a:t>
            </a:r>
            <a:r>
              <a:rPr lang="sv-SE" altLang="en-US" sz="8000" b="1" dirty="0" err="1" smtClean="0">
                <a:solidFill>
                  <a:srgbClr val="6AAFE3"/>
                </a:solidFill>
                <a:latin typeface="Cabin" charset="0"/>
              </a:rPr>
              <a:t>treated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dirty="0">
                <a:latin typeface="Arial" charset="0"/>
                <a:ea typeface="Arial" charset="0"/>
                <a:cs typeface="Arial" charset="0"/>
              </a:rPr>
              <a:t>“The book of Revelation opens to the world what has been, what is, and what is to come; it is for our instruction upon whom the ends of the world are come. </a:t>
            </a:r>
            <a:r>
              <a:rPr lang="en-US" sz="5000" b="1" dirty="0">
                <a:solidFill>
                  <a:srgbClr val="FAE580"/>
                </a:solidFill>
                <a:latin typeface="Arial" charset="0"/>
                <a:ea typeface="Arial" charset="0"/>
                <a:cs typeface="Arial" charset="0"/>
              </a:rPr>
              <a:t>It should be studied with reverential awe</a:t>
            </a:r>
            <a:r>
              <a:rPr lang="en-US" sz="5000" dirty="0">
                <a:latin typeface="Arial" charset="0"/>
                <a:ea typeface="Arial" charset="0"/>
                <a:cs typeface="Arial" charset="0"/>
              </a:rPr>
              <a:t>. We are privileged in knowing what is for our learning. But do we treat the word of God with the reverence which is his due, and with the gratitude which God would be pleased to see? "All Scripture is given by inspiration of God, and is profitable for doctrine, for reproof, for correction, for instruction in righteousness: that the man of God may be perfect, thoroughly furnished unto all good works."  </a:t>
            </a:r>
            <a:endParaRPr lang="en-US" sz="5000" dirty="0" smtClean="0">
              <a:latin typeface="Arial" charset="0"/>
              <a:ea typeface="Arial" charset="0"/>
              <a:cs typeface="Arial" charset="0"/>
            </a:endParaRPr>
          </a:p>
          <a:p>
            <a:r>
              <a:rPr lang="en-US" sz="5000" dirty="0" smtClean="0">
                <a:latin typeface="Arial" charset="0"/>
                <a:ea typeface="Arial" charset="0"/>
                <a:cs typeface="Arial" charset="0"/>
              </a:rPr>
              <a:t>{</a:t>
            </a:r>
            <a:r>
              <a:rPr lang="en-US" sz="5000" dirty="0">
                <a:latin typeface="Arial" charset="0"/>
                <a:ea typeface="Arial" charset="0"/>
                <a:cs typeface="Arial" charset="0"/>
              </a:rPr>
              <a:t>RH, August 31, 1897 par. 4}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68389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Symbols, </a:t>
            </a:r>
            <a:r>
              <a:rPr lang="sv-SE" altLang="en-US" sz="8000" b="1" dirty="0" err="1" smtClean="0">
                <a:solidFill>
                  <a:srgbClr val="6AAFE3"/>
                </a:solidFill>
                <a:latin typeface="Cabin" charset="0"/>
              </a:rPr>
              <a:t>Numbers</a:t>
            </a:r>
            <a:r>
              <a:rPr lang="sv-SE" altLang="en-US" sz="8000" b="1" dirty="0" smtClean="0">
                <a:solidFill>
                  <a:srgbClr val="6AAFE3"/>
                </a:solidFill>
                <a:latin typeface="Cabin" charset="0"/>
              </a:rPr>
              <a:t> and Focus</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5000" dirty="0">
                <a:latin typeface="Arial" charset="0"/>
                <a:ea typeface="Arial" charset="0"/>
                <a:cs typeface="Arial" charset="0"/>
              </a:rPr>
              <a:t>Number seven – </a:t>
            </a:r>
            <a:r>
              <a:rPr lang="en-US" sz="5000" dirty="0" smtClean="0">
                <a:latin typeface="Arial" charset="0"/>
                <a:ea typeface="Arial" charset="0"/>
                <a:cs typeface="Arial" charset="0"/>
              </a:rPr>
              <a:t>perfection/completeness.</a:t>
            </a:r>
            <a:br>
              <a:rPr lang="en-US" sz="5000" dirty="0" smtClean="0">
                <a:latin typeface="Arial" charset="0"/>
                <a:ea typeface="Arial" charset="0"/>
                <a:cs typeface="Arial" charset="0"/>
              </a:rPr>
            </a:br>
            <a:r>
              <a:rPr lang="en-US" sz="5000" dirty="0" smtClean="0">
                <a:latin typeface="Arial" charset="0"/>
                <a:ea typeface="Arial" charset="0"/>
                <a:cs typeface="Arial" charset="0"/>
              </a:rPr>
              <a:t>Genesis </a:t>
            </a:r>
            <a:r>
              <a:rPr lang="en-US" sz="5000" dirty="0">
                <a:latin typeface="Arial" charset="0"/>
                <a:ea typeface="Arial" charset="0"/>
                <a:cs typeface="Arial" charset="0"/>
              </a:rPr>
              <a:t>2:1-4, Psalms 119:164, Exodus 20:8-11.</a:t>
            </a:r>
          </a:p>
          <a:p>
            <a:pPr marL="693738" indent="-685800">
              <a:buFont typeface="Arial" charset="0"/>
              <a:buChar char="•"/>
            </a:pPr>
            <a:r>
              <a:rPr lang="en-US" sz="5000" dirty="0">
                <a:latin typeface="Arial" charset="0"/>
                <a:ea typeface="Arial" charset="0"/>
                <a:cs typeface="Arial" charset="0"/>
              </a:rPr>
              <a:t>Seven churches, seals and </a:t>
            </a:r>
            <a:r>
              <a:rPr lang="en-US" sz="5000" dirty="0" smtClean="0">
                <a:latin typeface="Arial" charset="0"/>
                <a:ea typeface="Arial" charset="0"/>
                <a:cs typeface="Arial" charset="0"/>
              </a:rPr>
              <a:t>trumpets</a:t>
            </a:r>
          </a:p>
          <a:p>
            <a:pPr marL="693738" indent="-685800">
              <a:buFont typeface="Arial" charset="0"/>
              <a:buChar char="•"/>
            </a:pPr>
            <a:r>
              <a:rPr lang="en-US" sz="5000" dirty="0" smtClean="0">
                <a:latin typeface="Arial" charset="0"/>
                <a:ea typeface="Arial" charset="0"/>
                <a:cs typeface="Arial" charset="0"/>
              </a:rPr>
              <a:t>7 Beatitudes of Revelation: 1:3, 14:13, 16:15, </a:t>
            </a:r>
            <a:br>
              <a:rPr lang="en-US" sz="5000" dirty="0" smtClean="0">
                <a:latin typeface="Arial" charset="0"/>
                <a:ea typeface="Arial" charset="0"/>
                <a:cs typeface="Arial" charset="0"/>
              </a:rPr>
            </a:br>
            <a:r>
              <a:rPr lang="en-US" sz="5000" dirty="0" smtClean="0">
                <a:latin typeface="Arial" charset="0"/>
                <a:ea typeface="Arial" charset="0"/>
                <a:cs typeface="Arial" charset="0"/>
              </a:rPr>
              <a:t>19:9, 20:6, 22:7, 22:14</a:t>
            </a:r>
          </a:p>
          <a:p>
            <a:pPr marL="7938" indent="0"/>
            <a:endParaRPr lang="en-US" sz="5000" dirty="0" smtClean="0">
              <a:latin typeface="Arial" charset="0"/>
              <a:ea typeface="Arial" charset="0"/>
              <a:cs typeface="Arial" charset="0"/>
            </a:endParaRPr>
          </a:p>
          <a:p>
            <a:pPr marL="7938" indent="0"/>
            <a:r>
              <a:rPr lang="en-US" sz="5000" b="1" dirty="0" smtClean="0">
                <a:solidFill>
                  <a:srgbClr val="FAE580"/>
                </a:solidFill>
                <a:latin typeface="Arial" charset="0"/>
                <a:ea typeface="Arial" charset="0"/>
                <a:cs typeface="Arial" charset="0"/>
              </a:rPr>
              <a:t>Jesus in the Book of Revelation</a:t>
            </a:r>
          </a:p>
          <a:p>
            <a:pPr marL="693738" indent="-685800">
              <a:buFontTx/>
              <a:buChar char="-"/>
            </a:pPr>
            <a:r>
              <a:rPr lang="en-US" sz="5000" dirty="0" smtClean="0">
                <a:latin typeface="Arial" charset="0"/>
                <a:ea typeface="Arial" charset="0"/>
                <a:cs typeface="Arial" charset="0"/>
              </a:rPr>
              <a:t>Who is it revealing?</a:t>
            </a:r>
          </a:p>
          <a:p>
            <a:pPr marL="693738" indent="-685800">
              <a:buFontTx/>
              <a:buChar char="-"/>
            </a:pPr>
            <a:r>
              <a:rPr lang="en-US" sz="5000" dirty="0" smtClean="0">
                <a:latin typeface="Arial" charset="0"/>
                <a:ea typeface="Arial" charset="0"/>
                <a:cs typeface="Arial" charset="0"/>
              </a:rPr>
              <a:t>To whom is it written?</a:t>
            </a:r>
          </a:p>
          <a:p>
            <a:pPr marL="693738" indent="-685800">
              <a:buFontTx/>
              <a:buChar char="-"/>
            </a:pPr>
            <a:r>
              <a:rPr lang="en-US" sz="5000" dirty="0" smtClean="0">
                <a:latin typeface="Arial" charset="0"/>
                <a:ea typeface="Arial" charset="0"/>
                <a:cs typeface="Arial" charset="0"/>
              </a:rPr>
              <a:t>OT, gospels, Revelation</a:t>
            </a:r>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7718469" y="4409728"/>
            <a:ext cx="4769881" cy="6795187"/>
          </a:xfrm>
          <a:prstGeom prst="rect">
            <a:avLst/>
          </a:prstGeom>
        </p:spPr>
      </p:pic>
      <p:sp>
        <p:nvSpPr>
          <p:cNvPr id="3" name="Rectangle 2"/>
          <p:cNvSpPr/>
          <p:nvPr/>
        </p:nvSpPr>
        <p:spPr>
          <a:xfrm>
            <a:off x="20284538" y="10901481"/>
            <a:ext cx="2203812" cy="276999"/>
          </a:xfrm>
          <a:prstGeom prst="rect">
            <a:avLst/>
          </a:prstGeom>
        </p:spPr>
        <p:txBody>
          <a:bodyPr wrap="none">
            <a:spAutoFit/>
          </a:bodyPr>
          <a:lstStyle/>
          <a:p>
            <a:r>
              <a:rPr lang="en-US" sz="1200" dirty="0">
                <a:solidFill>
                  <a:srgbClr val="FFFFFF"/>
                </a:solidFill>
                <a:latin typeface="Arial" charset="0"/>
              </a:rPr>
              <a:t>Photo: Mikhail </a:t>
            </a:r>
            <a:r>
              <a:rPr lang="en-US" sz="1200" dirty="0" err="1">
                <a:solidFill>
                  <a:srgbClr val="FFFFFF"/>
                </a:solidFill>
                <a:latin typeface="Arial" charset="0"/>
              </a:rPr>
              <a:t>Lavrenov</a:t>
            </a:r>
            <a:endParaRPr lang="en-US" sz="1200" dirty="0">
              <a:solidFill>
                <a:srgbClr val="000000"/>
              </a:solidFill>
              <a:latin typeface="SimSun" charset="0"/>
            </a:endParaRPr>
          </a:p>
        </p:txBody>
      </p:sp>
    </p:spTree>
    <p:extLst>
      <p:ext uri="{BB962C8B-B14F-4D97-AF65-F5344CB8AC3E}">
        <p14:creationId xmlns:p14="http://schemas.microsoft.com/office/powerpoint/2010/main" val="14401193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A focus on Jesus</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r>
              <a:rPr lang="en-US" sz="5000" dirty="0">
                <a:latin typeface="Arial" charset="0"/>
                <a:ea typeface="Arial" charset="0"/>
                <a:cs typeface="Arial" charset="0"/>
              </a:rPr>
              <a:t>“The prophecies of Daniel and Revelation should be carefully studied and in connection with them the words “Behold the Lamb of God which takes away the sin of the world.” John 1:29 </a:t>
            </a:r>
          </a:p>
          <a:p>
            <a:pPr marL="7938" indent="0"/>
            <a:r>
              <a:rPr lang="en-US" sz="5000" dirty="0">
                <a:latin typeface="Arial" charset="0"/>
                <a:ea typeface="Arial" charset="0"/>
                <a:cs typeface="Arial" charset="0"/>
              </a:rPr>
              <a:t>(GW 148)</a:t>
            </a:r>
          </a:p>
          <a:p>
            <a:pPr marL="7938" indent="0"/>
            <a:endParaRPr lang="en-US" sz="5000" dirty="0">
              <a:latin typeface="Arial" charset="0"/>
              <a:ea typeface="Arial" charset="0"/>
              <a:cs typeface="Arial" charset="0"/>
            </a:endParaRPr>
          </a:p>
          <a:p>
            <a:pPr marL="7938" indent="0"/>
            <a:r>
              <a:rPr lang="en-US" sz="5000" dirty="0">
                <a:latin typeface="Arial" charset="0"/>
                <a:ea typeface="Arial" charset="0"/>
                <a:cs typeface="Arial" charset="0"/>
              </a:rPr>
              <a:t>John 1:14</a:t>
            </a:r>
          </a:p>
          <a:p>
            <a:pPr marL="7938" indent="0"/>
            <a:r>
              <a:rPr lang="en-US" sz="5000" dirty="0">
                <a:latin typeface="Arial" charset="0"/>
                <a:ea typeface="Arial" charset="0"/>
                <a:cs typeface="Arial" charset="0"/>
              </a:rPr>
              <a:t>- </a:t>
            </a:r>
            <a:r>
              <a:rPr lang="en-US" sz="5000" dirty="0" err="1">
                <a:latin typeface="Arial" charset="0"/>
                <a:ea typeface="Arial" charset="0"/>
                <a:cs typeface="Arial" charset="0"/>
              </a:rPr>
              <a:t>skenoo</a:t>
            </a:r>
            <a:endParaRPr lang="en-US" sz="5000" dirty="0">
              <a:latin typeface="Arial" charset="0"/>
              <a:ea typeface="Arial" charset="0"/>
              <a:cs typeface="Arial" charset="0"/>
            </a:endParaRPr>
          </a:p>
          <a:p>
            <a:pPr marL="7938" indent="0"/>
            <a:endParaRPr lang="en-US" sz="5000" dirty="0">
              <a:latin typeface="Arial" charset="0"/>
              <a:ea typeface="Arial" charset="0"/>
              <a:cs typeface="Arial" charset="0"/>
            </a:endParaRPr>
          </a:p>
          <a:p>
            <a:pPr marL="7938" indent="0"/>
            <a:r>
              <a:rPr lang="en-US" sz="5000" dirty="0">
                <a:latin typeface="Arial" charset="0"/>
                <a:ea typeface="Arial" charset="0"/>
                <a:cs typeface="Arial" charset="0"/>
              </a:rPr>
              <a:t>Rev 1:17- Johns reaction</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7256379" y="4870768"/>
            <a:ext cx="4901184" cy="6522720"/>
          </a:xfrm>
          <a:prstGeom prst="rect">
            <a:avLst/>
          </a:prstGeom>
        </p:spPr>
      </p:pic>
    </p:spTree>
    <p:extLst>
      <p:ext uri="{BB962C8B-B14F-4D97-AF65-F5344CB8AC3E}">
        <p14:creationId xmlns:p14="http://schemas.microsoft.com/office/powerpoint/2010/main" val="9319511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a:solidFill>
                  <a:srgbClr val="6AAFE3"/>
                </a:solidFill>
                <a:latin typeface="Cabin" charset="0"/>
              </a:rPr>
              <a:t>What</a:t>
            </a:r>
            <a:r>
              <a:rPr lang="sv-SE" altLang="en-US" sz="8000" b="1" dirty="0">
                <a:solidFill>
                  <a:srgbClr val="6AAFE3"/>
                </a:solidFill>
                <a:latin typeface="Cabin" charset="0"/>
              </a:rPr>
              <a:t> </a:t>
            </a:r>
            <a:r>
              <a:rPr lang="sv-SE" altLang="en-US" sz="8000" b="1" dirty="0" err="1">
                <a:solidFill>
                  <a:srgbClr val="6AAFE3"/>
                </a:solidFill>
                <a:latin typeface="Cabin" charset="0"/>
              </a:rPr>
              <a:t>did</a:t>
            </a:r>
            <a:r>
              <a:rPr lang="sv-SE" altLang="en-US" sz="8000" b="1" dirty="0">
                <a:solidFill>
                  <a:srgbClr val="6AAFE3"/>
                </a:solidFill>
                <a:latin typeface="Cabin" charset="0"/>
              </a:rPr>
              <a:t> Jesus </a:t>
            </a:r>
            <a:r>
              <a:rPr lang="sv-SE" altLang="en-US" sz="8000" b="1" dirty="0" err="1">
                <a:solidFill>
                  <a:srgbClr val="6AAFE3"/>
                </a:solidFill>
                <a:latin typeface="Cabin" charset="0"/>
              </a:rPr>
              <a:t>sacrifice</a:t>
            </a:r>
            <a:r>
              <a:rPr lang="sv-SE" altLang="en-US" sz="8000" b="1" dirty="0">
                <a:solidFill>
                  <a:srgbClr val="6AAFE3"/>
                </a:solidFill>
                <a:latin typeface="Cabin" charset="0"/>
              </a:rPr>
              <a:t>?</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53928" y="3286599"/>
            <a:ext cx="11754301" cy="7836201"/>
          </a:xfrm>
          <a:prstGeom prst="rect">
            <a:avLst/>
          </a:prstGeom>
        </p:spPr>
      </p:pic>
    </p:spTree>
    <p:extLst>
      <p:ext uri="{BB962C8B-B14F-4D97-AF65-F5344CB8AC3E}">
        <p14:creationId xmlns:p14="http://schemas.microsoft.com/office/powerpoint/2010/main" val="6048931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1651</TotalTime>
  <Words>606</Words>
  <Application>Microsoft Macintosh PowerPoint</Application>
  <PresentationFormat>Custom</PresentationFormat>
  <Paragraphs>76</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Cabin</vt:lpstr>
      <vt:lpstr>Calibri</vt:lpstr>
      <vt:lpstr>Calibri Light</vt:lpstr>
      <vt:lpstr>Gill Sans</vt:lpstr>
      <vt:lpstr>Helvetica;Arial</vt:lpstr>
      <vt:lpstr>SimSun</vt:lpstr>
      <vt:lpstr>Times New Roman</vt:lpstr>
      <vt:lpstr>ヒラギノ角ゴ ProN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119</cp:revision>
  <cp:lastPrinted>1601-01-01T00:00:00Z</cp:lastPrinted>
  <dcterms:created xsi:type="dcterms:W3CDTF">2015-11-11T12:13:52Z</dcterms:created>
  <dcterms:modified xsi:type="dcterms:W3CDTF">2015-12-10T12:04:47Z</dcterms:modified>
</cp:coreProperties>
</file>